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0" r:id="rId2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6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4668"/>
  </p:normalViewPr>
  <p:slideViewPr>
    <p:cSldViewPr snapToGrid="0" snapToObjects="1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95124-7FCD-D64E-B920-0939156E1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B7FA7C-2E01-7D43-93D6-3F8D66C98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C74DE-7EF4-6E44-A3C4-E1C1E9FA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A3D75-9441-A043-B242-D2C028CB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8859D1-E9FF-F749-988C-71EC8297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36F5774-BCBE-334B-8AA1-36D51B2FA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F82CC-16E5-DC4B-A9B4-B7C50A999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7A13AC-FD26-754B-8CD0-3F94BE752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F894CD-E090-AD46-B90E-FBFA1517E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8524F-BF9B-E74A-BBEA-A08A450B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1EA94A-1392-CE41-A100-0E97AAE6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70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68F2B4-B947-BA4F-9E26-5A7DEB0241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43ECDC-C7D2-D745-93FC-7E0049913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60DBB1-9B18-AD41-9A3E-7D642571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0FDBA-74B0-B445-8060-5F85820F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D29E6-8C83-364D-864B-7420C444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749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114D2-451C-B943-8223-0C11556A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784D87-9769-004C-BBB4-39E2F2C7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7E7AB1-8736-8341-A40D-85075E6A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D947A7-9DCE-6B4D-93BC-5DE479EE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B9F283-2D06-5D45-B934-0A534D4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7BABAF-B8F8-FD41-B1BD-C2C6766D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C6D83-A265-BB40-B9B0-DD2EDC6E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57D0D7-A49C-E44D-839F-A11AD74CC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285C7-AB37-6A41-8802-B8D005E6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F0D71-D8F2-3547-8F40-A2B630EF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FCFA3-462F-8047-864C-D9ACDF6F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66B47F-723B-F14C-913F-403CFC067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5AF68-17C5-E14A-81D1-B8C48A63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16387-7193-824A-97CF-C8F888504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A1A342-67B2-5F49-AE97-0B1BC9919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5A3609-A2E8-C141-B03A-15D3AF32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F64101-EC6A-594C-BC39-B666B0E6F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460A0E-8C2D-E240-9153-74375671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2554D9-D02C-F743-A9A2-FB35DF056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DA48CE-7E11-1347-B8C7-E47C928B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ABBA60-6D36-9046-B882-975BF043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4C1A51-3E05-0343-B667-ABB390C5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60E75A-0DD0-3147-B336-C0B0B3EC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7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FD550-C514-1C48-B220-2920BBFA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4D72C5-EC7F-464D-8F4C-3F11DD1C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90B1FD-105D-5541-A8EF-8148B8EB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89955B-15A3-1F4F-A27D-93A54AF0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30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88E2C3-0674-E541-B0E5-34416F3D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0EE116-F174-8E40-967F-E07A48C4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9EAA5E-8DAD-464B-8D45-57767CE3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133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90A960-03B8-C644-B75C-FC704212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E42D5-C7BB-6342-A120-4711FC95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D8AEA5-161D-5E47-902A-7990AFE0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9ECD5A-E97E-F44A-A515-5490196D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24CFD-B500-CD47-8DE2-D0069DB8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0F0675-DC3C-2E40-9911-BAF31253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10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B6AE5-3027-9747-8358-04D22251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9D878B-C13C-4A46-AC71-4FC427E4F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CC65C1-20A3-D945-81E4-256D53D41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DE732-0989-7349-8B1F-CA507B1C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A77E56-828D-0742-B6C3-00AB5C91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7370B9-FE2C-AD4D-9081-B037CDFE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118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47BF56-628B-EC4B-9430-44E58D37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6E4EF9-AAFE-C14F-9D5D-F5B9B7EDC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C09FA-F384-9E47-AC7E-A8F2CC5C0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5C86-C08E-214F-9A36-28FAE9A2474F}" type="datetimeFigureOut">
              <a:rPr lang="es-PE" smtClean="0"/>
              <a:t>10/11/2025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33859B-BE5B-9B47-9B4E-B2051AB83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A6F8BD-98BF-1E4C-8776-514B066C7D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4155-7BB3-0141-A779-D060BB55F69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090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961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C3863-1E21-FB5E-F05B-09311E98A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84EB065-F0FF-AE7D-238E-13D32E3A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" y="902042"/>
            <a:ext cx="5906880" cy="979271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Rendimiento académico en la educación superior y en la educación básica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7DFD581-32D6-0AA1-4871-7FC1C945D8DF}"/>
              </a:ext>
            </a:extLst>
          </p:cNvPr>
          <p:cNvSpPr txBox="1">
            <a:spLocks/>
          </p:cNvSpPr>
          <p:nvPr/>
        </p:nvSpPr>
        <p:spPr>
          <a:xfrm>
            <a:off x="7485969" y="902041"/>
            <a:ext cx="3313836" cy="979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B4186D"/>
                </a:solidFill>
              </a:rPr>
              <a:t>Trayectoria académica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793AF3-D7F7-A624-F181-BE6542A08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3" y="1986885"/>
            <a:ext cx="5544202" cy="33265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326B39-2597-7F4D-EB27-F2300AB99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418" y="1936736"/>
            <a:ext cx="5455323" cy="34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1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43BDD-87EB-9DC6-6134-8B2043F63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029170D-DC97-7DD9-E6A6-71CFD6FA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" y="902042"/>
            <a:ext cx="5906880" cy="979271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Carrera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EDEC429-9081-657B-4056-0EE1BF11A84A}"/>
              </a:ext>
            </a:extLst>
          </p:cNvPr>
          <p:cNvSpPr txBox="1">
            <a:spLocks/>
          </p:cNvSpPr>
          <p:nvPr/>
        </p:nvSpPr>
        <p:spPr>
          <a:xfrm>
            <a:off x="7485968" y="902041"/>
            <a:ext cx="3746323" cy="979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B4186D"/>
                </a:solidFill>
              </a:rPr>
              <a:t>Situación laboral y residencia del becario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A10891-98AE-D034-AA2E-22CDE714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6" y="1881312"/>
            <a:ext cx="5379829" cy="35865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4DC349-2921-A9B3-B4EE-A084D6BEA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812" y="1847909"/>
            <a:ext cx="5560356" cy="37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3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A66A8-5FFF-A6B7-E0F4-E1A72C744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8AA54-AE65-BD86-EFE4-706A667F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357" y="2665006"/>
            <a:ext cx="6901249" cy="1364359"/>
          </a:xfrm>
        </p:spPr>
        <p:txBody>
          <a:bodyPr>
            <a:no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RESULTADOS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8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B7A0C-409A-5683-19E5-6F5CAE11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AACCBC40-E11D-5FEB-6A39-FFC981E15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770" y="264879"/>
            <a:ext cx="5521704" cy="583854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Top 15 variables más influyentes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60C7B65-2B0C-C25A-0BD2-0DCD43388DE3}"/>
              </a:ext>
            </a:extLst>
          </p:cNvPr>
          <p:cNvSpPr txBox="1">
            <a:spLocks/>
          </p:cNvSpPr>
          <p:nvPr/>
        </p:nvSpPr>
        <p:spPr>
          <a:xfrm>
            <a:off x="141809" y="892519"/>
            <a:ext cx="3935922" cy="583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B4186D"/>
                </a:solidFill>
              </a:rPr>
              <a:t>¿El mejor modelo?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B115CD0-D466-4904-9599-0D8B1F587232}"/>
              </a:ext>
            </a:extLst>
          </p:cNvPr>
          <p:cNvSpPr txBox="1">
            <a:spLocks/>
          </p:cNvSpPr>
          <p:nvPr/>
        </p:nvSpPr>
        <p:spPr>
          <a:xfrm>
            <a:off x="54813" y="1396888"/>
            <a:ext cx="3935922" cy="93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GBM balanceado por </a:t>
            </a:r>
            <a:r>
              <a:rPr lang="es-MX" sz="2400" b="1" dirty="0" err="1">
                <a:solidFill>
                  <a:schemeClr val="accent1">
                    <a:lumMod val="75000"/>
                  </a:schemeClr>
                </a:solidFill>
              </a:rPr>
              <a:t>oversampling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EB0B1C56-A402-45AB-4F8B-AC9A1357BDCF}"/>
              </a:ext>
            </a:extLst>
          </p:cNvPr>
          <p:cNvSpPr txBox="1">
            <a:spLocks/>
          </p:cNvSpPr>
          <p:nvPr/>
        </p:nvSpPr>
        <p:spPr>
          <a:xfrm>
            <a:off x="0" y="2497798"/>
            <a:ext cx="3935922" cy="583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B4186D"/>
                </a:solidFill>
              </a:rPr>
              <a:t>¿Por qué?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376AD3F-4F2F-6BA4-140E-9925D952E7FE}"/>
              </a:ext>
            </a:extLst>
          </p:cNvPr>
          <p:cNvSpPr txBox="1">
            <a:spLocks/>
          </p:cNvSpPr>
          <p:nvPr/>
        </p:nvSpPr>
        <p:spPr>
          <a:xfrm>
            <a:off x="54813" y="2962274"/>
            <a:ext cx="3935922" cy="93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Sensibilidad de 79.25% y </a:t>
            </a:r>
            <a:r>
              <a:rPr lang="es-MX" sz="2400" b="1" dirty="0" err="1">
                <a:solidFill>
                  <a:schemeClr val="accent1">
                    <a:lumMod val="75000"/>
                  </a:schemeClr>
                </a:solidFill>
              </a:rPr>
              <a:t>logloss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 de 0.43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D1E02EA-6F65-EE30-1613-F8A63238611C}"/>
              </a:ext>
            </a:extLst>
          </p:cNvPr>
          <p:cNvSpPr txBox="1">
            <a:spLocks/>
          </p:cNvSpPr>
          <p:nvPr/>
        </p:nvSpPr>
        <p:spPr>
          <a:xfrm>
            <a:off x="141809" y="4068274"/>
            <a:ext cx="3935922" cy="583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B4186D"/>
                </a:solidFill>
              </a:rPr>
              <a:t>¿Está </a:t>
            </a:r>
            <a:r>
              <a:rPr lang="es-MX" sz="2800" b="1" dirty="0" err="1">
                <a:solidFill>
                  <a:srgbClr val="B4186D"/>
                </a:solidFill>
              </a:rPr>
              <a:t>sobreajustado</a:t>
            </a:r>
            <a:r>
              <a:rPr lang="es-MX" sz="2800" b="1" dirty="0">
                <a:solidFill>
                  <a:srgbClr val="B4186D"/>
                </a:solidFill>
              </a:rPr>
              <a:t>?</a:t>
            </a:r>
            <a:endParaRPr lang="es-PE" sz="2800" b="1" dirty="0">
              <a:solidFill>
                <a:srgbClr val="B4186D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5EB71789-806E-5EDA-6371-4956A11D81FF}"/>
              </a:ext>
            </a:extLst>
          </p:cNvPr>
          <p:cNvSpPr txBox="1">
            <a:spLocks/>
          </p:cNvSpPr>
          <p:nvPr/>
        </p:nvSpPr>
        <p:spPr>
          <a:xfrm>
            <a:off x="141809" y="4515304"/>
            <a:ext cx="3935922" cy="933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Exactitud entre 82% y 85%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AUC de 0.88</a:t>
            </a:r>
            <a:endParaRPr lang="es-P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5585A8-B51B-7230-ECF6-9246F6999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63" y="774593"/>
            <a:ext cx="6800186" cy="528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B204E-401B-3505-E46F-90B08551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FE9F4D8-5110-C2F1-8D75-DB4478F5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01" y="308918"/>
            <a:ext cx="5906880" cy="979271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Direccionalidad de las variables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B11009-8570-233C-24C4-023C2187A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3" y="852933"/>
            <a:ext cx="10727736" cy="57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5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9BD5B-3912-977C-DD23-A2664F3F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4075A94-EFD2-8AF4-3A08-10F93A17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501" y="617837"/>
            <a:ext cx="5906880" cy="979271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Direccionalidad de las variables</a:t>
            </a:r>
            <a:endParaRPr lang="es-PE" sz="2800" b="1" dirty="0">
              <a:solidFill>
                <a:srgbClr val="B4186D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7BEBC2-7FAB-5F67-978E-4B8D25A1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29193"/>
              </p:ext>
            </p:extLst>
          </p:nvPr>
        </p:nvGraphicFramePr>
        <p:xfrm>
          <a:off x="1668161" y="1702591"/>
          <a:ext cx="9001897" cy="3474889"/>
        </p:xfrm>
        <a:graphic>
          <a:graphicData uri="http://schemas.openxmlformats.org/drawingml/2006/table">
            <a:tbl>
              <a:tblPr firstRow="1" firstCol="1" bandRow="1"/>
              <a:tblGrid>
                <a:gridCol w="4547288">
                  <a:extLst>
                    <a:ext uri="{9D8B030D-6E8A-4147-A177-3AD203B41FA5}">
                      <a16:colId xmlns:a16="http://schemas.microsoft.com/office/drawing/2014/main" val="4145402972"/>
                    </a:ext>
                  </a:extLst>
                </a:gridCol>
                <a:gridCol w="4454609">
                  <a:extLst>
                    <a:ext uri="{9D8B030D-6E8A-4147-A177-3AD203B41FA5}">
                      <a16:colId xmlns:a16="http://schemas.microsoft.com/office/drawing/2014/main" val="3040855522"/>
                    </a:ext>
                  </a:extLst>
                </a:gridCol>
              </a:tblGrid>
              <a:tr h="333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s-P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s-P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7594"/>
                  </a:ext>
                </a:extLst>
              </a:tr>
              <a:tr h="3141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Edad de postulación.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Llevar cursos de su ciclo actual.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Migró.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 nota colegio.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 nota de la ES.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Satisfacción con la carrera.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Servicios básicos.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Suspensión de la beca.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Talentos en Acción.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Llevar cursos de ciclos pasados.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Ratio de selectividad.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Sintomatología de ansiedad.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STEM.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PE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Tiempo de casa a IES más de 2 horas.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36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07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1E43F-B414-A04A-5CCF-BDDF7EA44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F64302F-A658-CDC7-A0B8-7EAC5D9D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106" y="808534"/>
            <a:ext cx="5906880" cy="50662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Clasificación de becarios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2EA00C-C58D-E8FF-0D3E-7041D6225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33" y="1105923"/>
            <a:ext cx="9485881" cy="56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42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B2660-5EEA-E8ED-D440-932502DD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C6AC4-FE6B-0FEC-D7F0-A7E9A991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357" y="2665006"/>
            <a:ext cx="6901249" cy="1364359"/>
          </a:xfrm>
        </p:spPr>
        <p:txBody>
          <a:bodyPr>
            <a:no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APLICABILIDAD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13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2590C-DFBB-F24A-EDDB-F67ED9D9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2D64625-5D3F-B49A-1950-7B47A74C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106" y="808534"/>
            <a:ext cx="5906880" cy="50662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Predicción individual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15DF01-A31C-B6C9-A4EE-680CBEE74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21" y="1315162"/>
            <a:ext cx="9511638" cy="45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17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B38DC-4AB3-037A-7767-B4F6DE7D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2BCD1B8-3C24-B842-ACAB-29163C57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106" y="808534"/>
            <a:ext cx="5906880" cy="50662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rgbClr val="B4186D"/>
                </a:solidFill>
              </a:rPr>
              <a:t>Predicción grupal</a:t>
            </a:r>
            <a:endParaRPr lang="es-PE" sz="2800" b="1" dirty="0">
              <a:solidFill>
                <a:srgbClr val="B4186D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B044DE-9984-43B3-A6B2-5485103C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9" y="1271912"/>
            <a:ext cx="10064560" cy="499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7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17856-D749-A142-A693-BB5D6EE2A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087" y="1749982"/>
            <a:ext cx="10208740" cy="3914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5400" b="1" dirty="0">
                <a:solidFill>
                  <a:schemeClr val="tx2"/>
                </a:solidFill>
              </a:rPr>
              <a:t>MODELO PREDICTIVO SOBRE PÉRDIDA DE BECA POR MOTIVOS ACADÉMICOS EN BENEFICIARIOS DE BECA 18 </a:t>
            </a:r>
          </a:p>
        </p:txBody>
      </p:sp>
    </p:spTree>
    <p:extLst>
      <p:ext uri="{BB962C8B-B14F-4D97-AF65-F5344CB8AC3E}">
        <p14:creationId xmlns:p14="http://schemas.microsoft.com/office/powerpoint/2010/main" val="891517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35745-8AB6-BDCB-BDD0-ADB6E921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BF7D1-AD23-B9D9-15BE-823D29D02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357" y="2665006"/>
            <a:ext cx="6901249" cy="1364359"/>
          </a:xfrm>
        </p:spPr>
        <p:txBody>
          <a:bodyPr>
            <a:no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CONCLUSIONES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6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6AEA6-F850-8FE7-D066-5F924AD5E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799F846-E6D6-3B78-2CEF-A8516A5F5982}"/>
              </a:ext>
            </a:extLst>
          </p:cNvPr>
          <p:cNvSpPr txBox="1">
            <a:spLocks/>
          </p:cNvSpPr>
          <p:nvPr/>
        </p:nvSpPr>
        <p:spPr>
          <a:xfrm>
            <a:off x="1911179" y="1924565"/>
            <a:ext cx="8678561" cy="300887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El análisis identificó cinco dimensiones de factores, destacando la dimensión académica como la más influyente. El rendimiento en la educación básica y superior, la carrera estudiada (áreas STEM), la satisfacción con la carrera y el rezago académico tuvieron una influencia preponderante en la probabilidad de pérdida de beca</a:t>
            </a:r>
            <a:endParaRPr lang="es-P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2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714CF-AD1D-C78C-4579-CA7284FE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69B73C2-2DF4-7A93-4E4D-1FD37F895EB3}"/>
              </a:ext>
            </a:extLst>
          </p:cNvPr>
          <p:cNvSpPr txBox="1">
            <a:spLocks/>
          </p:cNvSpPr>
          <p:nvPr/>
        </p:nvSpPr>
        <p:spPr>
          <a:xfrm>
            <a:off x="496331" y="1751569"/>
            <a:ext cx="5274274" cy="355565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En el ámbito económico, factores como el tiempo de traslado a la institución y el acceso a servicios básicos incidieron negativamente, configurándose como barreras estructurales para la permanencia</a:t>
            </a:r>
            <a:endParaRPr lang="es-P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C563C4-BF20-3E0A-E8CF-153B7F3E1388}"/>
              </a:ext>
            </a:extLst>
          </p:cNvPr>
          <p:cNvSpPr txBox="1">
            <a:spLocks/>
          </p:cNvSpPr>
          <p:nvPr/>
        </p:nvSpPr>
        <p:spPr>
          <a:xfrm>
            <a:off x="6579975" y="1751569"/>
            <a:ext cx="5274274" cy="355565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Respecto a la dimensión personal, variables como la edad de postulación, el sexo, la condición migratoria y la presencia de ansiedad tuvieron un menor peso relativo. </a:t>
            </a:r>
            <a:endParaRPr lang="es-P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378A6-8C14-CBAD-9953-92B9F538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76BDE5F-9B2D-6BCA-C508-8CA2CCCDB94A}"/>
              </a:ext>
            </a:extLst>
          </p:cNvPr>
          <p:cNvSpPr txBox="1">
            <a:spLocks/>
          </p:cNvSpPr>
          <p:nvPr/>
        </p:nvSpPr>
        <p:spPr>
          <a:xfrm>
            <a:off x="496331" y="1751569"/>
            <a:ext cx="5274274" cy="355565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En la dimensión institucional, la participación en el programa </a:t>
            </a:r>
            <a:r>
              <a:rPr lang="es-MX" sz="2800" b="1" i="1" dirty="0">
                <a:solidFill>
                  <a:schemeClr val="accent1">
                    <a:lumMod val="75000"/>
                  </a:schemeClr>
                </a:solidFill>
              </a:rPr>
              <a:t>“Talentos en Acción” </a:t>
            </a: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y la suspensión temporal de la beca fueron factores relevantes, resaltando la importancia del acompañamiento institucional.</a:t>
            </a:r>
            <a:endParaRPr lang="es-P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1E5486-096B-0160-765B-A84ADA5C8573}"/>
              </a:ext>
            </a:extLst>
          </p:cNvPr>
          <p:cNvSpPr txBox="1">
            <a:spLocks/>
          </p:cNvSpPr>
          <p:nvPr/>
        </p:nvSpPr>
        <p:spPr>
          <a:xfrm>
            <a:off x="6579975" y="1751569"/>
            <a:ext cx="5274274" cy="355565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</a:rPr>
              <a:t>Los factores de las dimensión social tuvieron la menor contribución al modelo.</a:t>
            </a:r>
            <a:endParaRPr lang="es-PE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30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7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C26C1-1A19-E74B-A4FB-8B99F417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1" y="2670122"/>
            <a:ext cx="7327555" cy="1364359"/>
          </a:xfrm>
        </p:spPr>
        <p:txBody>
          <a:bodyPr>
            <a:norm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PÉRDIDA DE BECA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2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BEE5F-AC4A-DFE5-5CEC-983334CA5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5D8AD78-1992-7A75-89FE-0805BFAB963B}"/>
              </a:ext>
            </a:extLst>
          </p:cNvPr>
          <p:cNvSpPr/>
          <p:nvPr/>
        </p:nvSpPr>
        <p:spPr>
          <a:xfrm>
            <a:off x="354227" y="3166417"/>
            <a:ext cx="2036806" cy="117389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sz="2800" dirty="0"/>
              <a:t>PÉRDIDA DE BECA</a:t>
            </a:r>
            <a:endParaRPr lang="es-PE" sz="2800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03F2D64-6DAF-8518-5CD4-3BEA99701A5D}"/>
              </a:ext>
            </a:extLst>
          </p:cNvPr>
          <p:cNvGrpSpPr/>
          <p:nvPr/>
        </p:nvGrpSpPr>
        <p:grpSpPr>
          <a:xfrm>
            <a:off x="2862903" y="5401446"/>
            <a:ext cx="6719500" cy="1173892"/>
            <a:chOff x="2813736" y="5186748"/>
            <a:chExt cx="6719500" cy="1173892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A9C51BCE-C917-B092-E4E2-6F9CEF394B0E}"/>
                </a:ext>
              </a:extLst>
            </p:cNvPr>
            <p:cNvSpPr/>
            <p:nvPr/>
          </p:nvSpPr>
          <p:spPr>
            <a:xfrm>
              <a:off x="2813736" y="5186748"/>
              <a:ext cx="2681416" cy="1173892"/>
            </a:xfrm>
            <a:prstGeom prst="roundRect">
              <a:avLst/>
            </a:prstGeom>
            <a:noFill/>
            <a:ln>
              <a:solidFill>
                <a:srgbClr val="B4186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419" sz="2800" dirty="0">
                  <a:solidFill>
                    <a:srgbClr val="B4186D"/>
                  </a:solidFill>
                </a:rPr>
                <a:t>MOTIVOS NO ACADÉMICOS</a:t>
              </a:r>
              <a:endParaRPr lang="es-PE" sz="2800" dirty="0">
                <a:solidFill>
                  <a:srgbClr val="B4186D"/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F12A7AB-88A6-4C2D-B941-C88B21654B87}"/>
                </a:ext>
              </a:extLst>
            </p:cNvPr>
            <p:cNvSpPr/>
            <p:nvPr/>
          </p:nvSpPr>
          <p:spPr>
            <a:xfrm>
              <a:off x="6222653" y="5271700"/>
              <a:ext cx="3310583" cy="1003987"/>
            </a:xfrm>
            <a:prstGeom prst="roundRect">
              <a:avLst/>
            </a:prstGeom>
            <a:noFill/>
            <a:ln>
              <a:solidFill>
                <a:srgbClr val="B4186D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rgbClr val="B4186D"/>
                  </a:solidFill>
                </a:rPr>
                <a:t>Renuncias y abandonos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00FB02E-D3BA-DF45-08EB-BD113F8A19FA}"/>
              </a:ext>
            </a:extLst>
          </p:cNvPr>
          <p:cNvGrpSpPr/>
          <p:nvPr/>
        </p:nvGrpSpPr>
        <p:grpSpPr>
          <a:xfrm>
            <a:off x="2588741" y="869608"/>
            <a:ext cx="7321378" cy="3981963"/>
            <a:chOff x="2588741" y="358346"/>
            <a:chExt cx="7321378" cy="3981963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C95D2992-A1C5-AE3F-DBD3-AEC9B05617D2}"/>
                </a:ext>
              </a:extLst>
            </p:cNvPr>
            <p:cNvGrpSpPr/>
            <p:nvPr/>
          </p:nvGrpSpPr>
          <p:grpSpPr>
            <a:xfrm>
              <a:off x="2813736" y="594925"/>
              <a:ext cx="6719502" cy="3379318"/>
              <a:chOff x="2813736" y="594925"/>
              <a:chExt cx="6719502" cy="3379318"/>
            </a:xfrm>
          </p:grpSpPr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1C903AE2-2961-1477-E8CE-8A7919267917}"/>
                  </a:ext>
                </a:extLst>
              </p:cNvPr>
              <p:cNvSpPr/>
              <p:nvPr/>
            </p:nvSpPr>
            <p:spPr>
              <a:xfrm>
                <a:off x="2813736" y="1577031"/>
                <a:ext cx="2681416" cy="1173892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419" sz="2800" dirty="0">
                    <a:solidFill>
                      <a:schemeClr val="accent1">
                        <a:lumMod val="75000"/>
                      </a:schemeClr>
                    </a:solidFill>
                  </a:rPr>
                  <a:t>MOTIVOS ACADÉMICOS</a:t>
                </a:r>
                <a:endParaRPr lang="es-PE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tángulo: esquinas redondeadas 5">
                <a:extLst>
                  <a:ext uri="{FF2B5EF4-FFF2-40B4-BE49-F238E27FC236}">
                    <a16:creationId xmlns:a16="http://schemas.microsoft.com/office/drawing/2014/main" id="{2DB6F202-5B2A-74E0-D3B9-3AE5189AC36C}"/>
                  </a:ext>
                </a:extLst>
              </p:cNvPr>
              <p:cNvSpPr/>
              <p:nvPr/>
            </p:nvSpPr>
            <p:spPr>
              <a:xfrm>
                <a:off x="6222653" y="594925"/>
                <a:ext cx="3310583" cy="749645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accent1">
                        <a:lumMod val="75000"/>
                      </a:schemeClr>
                    </a:solidFill>
                  </a:rPr>
                  <a:t>Desaprobación de un curso más de dos veces.</a:t>
                </a:r>
              </a:p>
            </p:txBody>
          </p:sp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784F0329-970A-1404-BEC2-1E6284738113}"/>
                  </a:ext>
                </a:extLst>
              </p:cNvPr>
              <p:cNvSpPr/>
              <p:nvPr/>
            </p:nvSpPr>
            <p:spPr>
              <a:xfrm>
                <a:off x="6222655" y="1661984"/>
                <a:ext cx="3310583" cy="1003987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accent1">
                        <a:lumMod val="75000"/>
                      </a:schemeClr>
                    </a:solidFill>
                  </a:rPr>
                  <a:t>Obtención del promedio desaprobatorio en cualquier ciclo.</a:t>
                </a:r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00D98058-AE1B-5DD5-6365-7B57FA3BB1B2}"/>
                  </a:ext>
                </a:extLst>
              </p:cNvPr>
              <p:cNvSpPr/>
              <p:nvPr/>
            </p:nvSpPr>
            <p:spPr>
              <a:xfrm>
                <a:off x="6222654" y="2970256"/>
                <a:ext cx="3310583" cy="1003987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MX" sz="2000" dirty="0">
                    <a:solidFill>
                      <a:schemeClr val="accent1">
                        <a:lumMod val="75000"/>
                      </a:schemeClr>
                    </a:solidFill>
                  </a:rPr>
                  <a:t>Desaprobación de todos los cursos en un mismo ciclo de estudios.</a:t>
                </a:r>
                <a:endParaRPr lang="es-PE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4B450-458E-DEBB-CC77-0B160F7E35FA}"/>
                </a:ext>
              </a:extLst>
            </p:cNvPr>
            <p:cNvSpPr/>
            <p:nvPr/>
          </p:nvSpPr>
          <p:spPr>
            <a:xfrm>
              <a:off x="2588741" y="358346"/>
              <a:ext cx="7321378" cy="3981963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982057B-B2B7-6B88-2ED3-C25534BB3A70}"/>
              </a:ext>
            </a:extLst>
          </p:cNvPr>
          <p:cNvSpPr/>
          <p:nvPr/>
        </p:nvSpPr>
        <p:spPr>
          <a:xfrm>
            <a:off x="10844854" y="2184059"/>
            <a:ext cx="1396314" cy="1244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 dirty="0">
                <a:solidFill>
                  <a:schemeClr val="accent1">
                    <a:lumMod val="75000"/>
                  </a:schemeClr>
                </a:solidFill>
              </a:rPr>
              <a:t>65%</a:t>
            </a:r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9E80ABDE-725C-0504-19E4-1D80982BAC0D}"/>
              </a:ext>
            </a:extLst>
          </p:cNvPr>
          <p:cNvSpPr/>
          <p:nvPr/>
        </p:nvSpPr>
        <p:spPr>
          <a:xfrm>
            <a:off x="10276443" y="869608"/>
            <a:ext cx="568411" cy="3981963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439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8E5F0-939C-594F-A0AF-CDB4F37C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508" y="183673"/>
            <a:ext cx="8410833" cy="788110"/>
          </a:xfrm>
        </p:spPr>
        <p:txBody>
          <a:bodyPr/>
          <a:lstStyle/>
          <a:p>
            <a:r>
              <a:rPr lang="es-419" b="1" dirty="0">
                <a:solidFill>
                  <a:srgbClr val="B4186D"/>
                </a:solidFill>
              </a:rPr>
              <a:t>Evolución de la tasa de pérdida</a:t>
            </a:r>
            <a:endParaRPr lang="es-PE" b="1" dirty="0">
              <a:solidFill>
                <a:srgbClr val="B4186D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4CAA32-60BA-225E-7337-3AECF987B6E7}"/>
              </a:ext>
            </a:extLst>
          </p:cNvPr>
          <p:cNvSpPr txBox="1"/>
          <p:nvPr/>
        </p:nvSpPr>
        <p:spPr>
          <a:xfrm>
            <a:off x="481914" y="5850924"/>
            <a:ext cx="3237470" cy="42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SIBEC.</a:t>
            </a:r>
            <a:br>
              <a:rPr lang="es-P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</a:t>
            </a: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PRONABEC – OPP - UESI</a:t>
            </a:r>
            <a:endParaRPr lang="es-P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E49D37-FFC9-A1FB-5B07-5819A295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" y="1171826"/>
            <a:ext cx="7549988" cy="47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151B-E5C1-EC20-6C57-AFD716812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EEB61-812A-FF6D-CEB2-17B24D31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1" y="2670122"/>
            <a:ext cx="7327555" cy="1364359"/>
          </a:xfrm>
        </p:spPr>
        <p:txBody>
          <a:bodyPr>
            <a:norm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METODOLOGÍA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81367-5B12-6EE2-F46F-6FFD83717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BF9E078-87E3-530E-40C0-84D1C8C93CD9}"/>
              </a:ext>
            </a:extLst>
          </p:cNvPr>
          <p:cNvSpPr/>
          <p:nvPr/>
        </p:nvSpPr>
        <p:spPr>
          <a:xfrm>
            <a:off x="3616794" y="5196016"/>
            <a:ext cx="4958412" cy="1173892"/>
          </a:xfrm>
          <a:prstGeom prst="roundRect">
            <a:avLst/>
          </a:prstGeom>
          <a:noFill/>
          <a:ln>
            <a:solidFill>
              <a:srgbClr val="B4186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rgbClr val="B4186D"/>
                </a:solidFill>
              </a:rPr>
              <a:t>15 066 becarios que realizaron estudios entre el 2021 y 2024</a:t>
            </a:r>
            <a:endParaRPr lang="es-PE" sz="2800" dirty="0">
              <a:solidFill>
                <a:srgbClr val="B4186D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5542784-143F-BC60-CA55-7DF6583ABC98}"/>
              </a:ext>
            </a:extLst>
          </p:cNvPr>
          <p:cNvGrpSpPr/>
          <p:nvPr/>
        </p:nvGrpSpPr>
        <p:grpSpPr>
          <a:xfrm>
            <a:off x="824549" y="976184"/>
            <a:ext cx="9729150" cy="3188044"/>
            <a:chOff x="867798" y="2434281"/>
            <a:chExt cx="9729150" cy="3188044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DFBA2F5-5A89-FD37-3998-6E56AD10DDD4}"/>
                </a:ext>
              </a:extLst>
            </p:cNvPr>
            <p:cNvSpPr/>
            <p:nvPr/>
          </p:nvSpPr>
          <p:spPr>
            <a:xfrm>
              <a:off x="867798" y="2434281"/>
              <a:ext cx="4600065" cy="318804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Datos administrativos del </a:t>
              </a:r>
              <a:r>
                <a:rPr lang="es-MX" sz="2800" dirty="0" err="1">
                  <a:solidFill>
                    <a:schemeClr val="accent1">
                      <a:lumMod val="75000"/>
                    </a:schemeClr>
                  </a:solidFill>
                </a:rPr>
                <a:t>Pronabec</a:t>
              </a: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ENCOBEC.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SIRIES.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SIAGIE.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Censo Educativo.</a:t>
              </a:r>
              <a:endParaRPr lang="es-PE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8FBE5F81-B3FA-F064-B284-0CA0450A6AE9}"/>
                </a:ext>
              </a:extLst>
            </p:cNvPr>
            <p:cNvSpPr/>
            <p:nvPr/>
          </p:nvSpPr>
          <p:spPr>
            <a:xfrm>
              <a:off x="5781931" y="3478427"/>
              <a:ext cx="1377779" cy="90204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E99D7178-75D3-B239-B0C7-EA4197EBFC18}"/>
                </a:ext>
              </a:extLst>
            </p:cNvPr>
            <p:cNvSpPr/>
            <p:nvPr/>
          </p:nvSpPr>
          <p:spPr>
            <a:xfrm>
              <a:off x="7567484" y="2686564"/>
              <a:ext cx="3029464" cy="2485768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Personal.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Académico.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Económico.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Social.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s-MX" sz="2800" dirty="0">
                  <a:solidFill>
                    <a:schemeClr val="accent1">
                      <a:lumMod val="75000"/>
                    </a:schemeClr>
                  </a:solidFill>
                </a:rPr>
                <a:t>Institucional.</a:t>
              </a:r>
              <a:endParaRPr lang="es-PE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9" name="Nube 18">
            <a:extLst>
              <a:ext uri="{FF2B5EF4-FFF2-40B4-BE49-F238E27FC236}">
                <a16:creationId xmlns:a16="http://schemas.microsoft.com/office/drawing/2014/main" id="{AE6F9F20-9A5D-5F3E-6F23-EA6DBE96D717}"/>
              </a:ext>
            </a:extLst>
          </p:cNvPr>
          <p:cNvSpPr/>
          <p:nvPr/>
        </p:nvSpPr>
        <p:spPr>
          <a:xfrm>
            <a:off x="9242855" y="3818238"/>
            <a:ext cx="2780270" cy="1909118"/>
          </a:xfrm>
          <a:prstGeom prst="cloud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rgbClr val="B4186D"/>
                </a:solidFill>
              </a:rPr>
              <a:t>¿Temporalidad? </a:t>
            </a:r>
          </a:p>
          <a:p>
            <a:pPr algn="ctr"/>
            <a:endParaRPr lang="es-419" dirty="0">
              <a:solidFill>
                <a:srgbClr val="B4186D"/>
              </a:solidFill>
            </a:endParaRPr>
          </a:p>
          <a:p>
            <a:pPr algn="ctr"/>
            <a:r>
              <a:rPr lang="es-419" dirty="0">
                <a:solidFill>
                  <a:srgbClr val="B4186D"/>
                </a:solidFill>
              </a:rPr>
              <a:t>En el año que se perdió la beca</a:t>
            </a:r>
            <a:endParaRPr lang="es-PE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526D3-293F-2CA3-395E-CD7FE48C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870DE0E-C6E9-7BC2-D3F5-048725A41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01181"/>
              </p:ext>
            </p:extLst>
          </p:nvPr>
        </p:nvGraphicFramePr>
        <p:xfrm>
          <a:off x="3565954" y="745116"/>
          <a:ext cx="5060092" cy="1832612"/>
        </p:xfrm>
        <a:graphic>
          <a:graphicData uri="http://schemas.openxmlformats.org/drawingml/2006/table">
            <a:tbl>
              <a:tblPr firstRow="1" firstCol="1" bandRow="1"/>
              <a:tblGrid>
                <a:gridCol w="1686697">
                  <a:extLst>
                    <a:ext uri="{9D8B030D-6E8A-4147-A177-3AD203B41FA5}">
                      <a16:colId xmlns:a16="http://schemas.microsoft.com/office/drawing/2014/main" val="1712083086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val="733935310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1758928877"/>
                    </a:ext>
                  </a:extLst>
                </a:gridCol>
              </a:tblGrid>
              <a:tr h="35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Pérdida de beca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PE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55482"/>
                  </a:ext>
                </a:extLst>
              </a:tr>
              <a:tr h="57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14 434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95.8%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80067"/>
                  </a:ext>
                </a:extLst>
              </a:tr>
              <a:tr h="577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E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4.2%</a:t>
                      </a:r>
                      <a:endParaRPr lang="es-PE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9949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DF94B160-6BAE-64C8-F71E-82B1BDD0539F}"/>
              </a:ext>
            </a:extLst>
          </p:cNvPr>
          <p:cNvGrpSpPr/>
          <p:nvPr/>
        </p:nvGrpSpPr>
        <p:grpSpPr>
          <a:xfrm>
            <a:off x="2892247" y="3027402"/>
            <a:ext cx="6303239" cy="413953"/>
            <a:chOff x="340576" y="2804982"/>
            <a:chExt cx="6303239" cy="1003987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0E99EE82-C1E4-12BA-7B83-F3A136FC8AB3}"/>
                </a:ext>
              </a:extLst>
            </p:cNvPr>
            <p:cNvSpPr/>
            <p:nvPr/>
          </p:nvSpPr>
          <p:spPr>
            <a:xfrm>
              <a:off x="340576" y="2804982"/>
              <a:ext cx="1933067" cy="1003987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000" dirty="0" err="1">
                  <a:solidFill>
                    <a:schemeClr val="accent1">
                      <a:lumMod val="75000"/>
                    </a:schemeClr>
                  </a:solidFill>
                </a:rPr>
                <a:t>Undersampling</a:t>
              </a:r>
              <a:endParaRPr lang="es-MX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9BBCB09-6AB3-6E03-9F81-A3FB36E7E2D6}"/>
                </a:ext>
              </a:extLst>
            </p:cNvPr>
            <p:cNvSpPr/>
            <p:nvPr/>
          </p:nvSpPr>
          <p:spPr>
            <a:xfrm>
              <a:off x="2525662" y="2804982"/>
              <a:ext cx="1933067" cy="1003987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000" dirty="0" err="1">
                  <a:solidFill>
                    <a:schemeClr val="accent1">
                      <a:lumMod val="75000"/>
                    </a:schemeClr>
                  </a:solidFill>
                </a:rPr>
                <a:t>Oversampling</a:t>
              </a:r>
              <a:endParaRPr lang="es-MX" sz="2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7F885BA4-4027-43ED-E5FB-436BDE8D5E87}"/>
                </a:ext>
              </a:extLst>
            </p:cNvPr>
            <p:cNvSpPr/>
            <p:nvPr/>
          </p:nvSpPr>
          <p:spPr>
            <a:xfrm>
              <a:off x="4710748" y="2804982"/>
              <a:ext cx="1933067" cy="1003987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000" dirty="0">
                  <a:solidFill>
                    <a:schemeClr val="accent1">
                      <a:lumMod val="75000"/>
                    </a:schemeClr>
                  </a:solidFill>
                </a:rPr>
                <a:t>SMOTE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41084F9-9763-AE54-8356-AD91AB7F11C2}"/>
              </a:ext>
            </a:extLst>
          </p:cNvPr>
          <p:cNvGrpSpPr/>
          <p:nvPr/>
        </p:nvGrpSpPr>
        <p:grpSpPr>
          <a:xfrm>
            <a:off x="278647" y="4129922"/>
            <a:ext cx="11634705" cy="1516439"/>
            <a:chOff x="426308" y="3821680"/>
            <a:chExt cx="11634705" cy="1516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9700084-C4E2-B900-E8F8-BCFEBBB84279}"/>
                </a:ext>
              </a:extLst>
            </p:cNvPr>
            <p:cNvGrpSpPr/>
            <p:nvPr/>
          </p:nvGrpSpPr>
          <p:grpSpPr>
            <a:xfrm>
              <a:off x="426308" y="3879345"/>
              <a:ext cx="9953368" cy="1458774"/>
              <a:chOff x="426308" y="3879344"/>
              <a:chExt cx="11443942" cy="1642777"/>
            </a:xfrm>
          </p:grpSpPr>
          <p:sp>
            <p:nvSpPr>
              <p:cNvPr id="15" name="Decágono 14">
                <a:extLst>
                  <a:ext uri="{FF2B5EF4-FFF2-40B4-BE49-F238E27FC236}">
                    <a16:creationId xmlns:a16="http://schemas.microsoft.com/office/drawing/2014/main" id="{AC0A51CB-CE8A-BC06-0294-4CD6317A31F4}"/>
                  </a:ext>
                </a:extLst>
              </p:cNvPr>
              <p:cNvSpPr/>
              <p:nvPr/>
            </p:nvSpPr>
            <p:spPr>
              <a:xfrm>
                <a:off x="426308" y="3880022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>
                    <a:solidFill>
                      <a:srgbClr val="B4186D"/>
                    </a:solidFill>
                  </a:rPr>
                  <a:t>Regresión logística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  <p:sp>
            <p:nvSpPr>
              <p:cNvPr id="16" name="Decágono 15">
                <a:extLst>
                  <a:ext uri="{FF2B5EF4-FFF2-40B4-BE49-F238E27FC236}">
                    <a16:creationId xmlns:a16="http://schemas.microsoft.com/office/drawing/2014/main" id="{539A6C98-EBE5-DFAE-60E0-BB261D8E6D4B}"/>
                  </a:ext>
                </a:extLst>
              </p:cNvPr>
              <p:cNvSpPr/>
              <p:nvPr/>
            </p:nvSpPr>
            <p:spPr>
              <a:xfrm>
                <a:off x="2359436" y="3879344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>
                    <a:solidFill>
                      <a:srgbClr val="B4186D"/>
                    </a:solidFill>
                  </a:rPr>
                  <a:t>KNN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  <p:sp>
            <p:nvSpPr>
              <p:cNvPr id="19" name="Decágono 18">
                <a:extLst>
                  <a:ext uri="{FF2B5EF4-FFF2-40B4-BE49-F238E27FC236}">
                    <a16:creationId xmlns:a16="http://schemas.microsoft.com/office/drawing/2014/main" id="{930CFF63-E04D-247A-B09E-8DD726758AC6}"/>
                  </a:ext>
                </a:extLst>
              </p:cNvPr>
              <p:cNvSpPr/>
              <p:nvPr/>
            </p:nvSpPr>
            <p:spPr>
              <a:xfrm>
                <a:off x="4301564" y="3879344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>
                    <a:solidFill>
                      <a:srgbClr val="B4186D"/>
                    </a:solidFill>
                  </a:rPr>
                  <a:t>CART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  <p:sp>
            <p:nvSpPr>
              <p:cNvPr id="20" name="Decágono 19">
                <a:extLst>
                  <a:ext uri="{FF2B5EF4-FFF2-40B4-BE49-F238E27FC236}">
                    <a16:creationId xmlns:a16="http://schemas.microsoft.com/office/drawing/2014/main" id="{286DB1D7-166F-DB04-E9D6-97F8656A9AC4}"/>
                  </a:ext>
                </a:extLst>
              </p:cNvPr>
              <p:cNvSpPr/>
              <p:nvPr/>
            </p:nvSpPr>
            <p:spPr>
              <a:xfrm>
                <a:off x="6243692" y="3891029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 err="1">
                    <a:solidFill>
                      <a:srgbClr val="B4186D"/>
                    </a:solidFill>
                  </a:rPr>
                  <a:t>Random</a:t>
                </a:r>
                <a:r>
                  <a:rPr lang="es-419" dirty="0">
                    <a:solidFill>
                      <a:srgbClr val="B4186D"/>
                    </a:solidFill>
                  </a:rPr>
                  <a:t> </a:t>
                </a:r>
                <a:r>
                  <a:rPr lang="es-419" dirty="0" err="1">
                    <a:solidFill>
                      <a:srgbClr val="B4186D"/>
                    </a:solidFill>
                  </a:rPr>
                  <a:t>forest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  <p:sp>
            <p:nvSpPr>
              <p:cNvPr id="21" name="Decágono 20">
                <a:extLst>
                  <a:ext uri="{FF2B5EF4-FFF2-40B4-BE49-F238E27FC236}">
                    <a16:creationId xmlns:a16="http://schemas.microsoft.com/office/drawing/2014/main" id="{B366FD81-B269-78EF-8259-DD705A81477A}"/>
                  </a:ext>
                </a:extLst>
              </p:cNvPr>
              <p:cNvSpPr/>
              <p:nvPr/>
            </p:nvSpPr>
            <p:spPr>
              <a:xfrm>
                <a:off x="8185820" y="3879344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 err="1">
                    <a:solidFill>
                      <a:srgbClr val="B4186D"/>
                    </a:solidFill>
                  </a:rPr>
                  <a:t>Bagging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  <p:sp>
            <p:nvSpPr>
              <p:cNvPr id="22" name="Decágono 21">
                <a:extLst>
                  <a:ext uri="{FF2B5EF4-FFF2-40B4-BE49-F238E27FC236}">
                    <a16:creationId xmlns:a16="http://schemas.microsoft.com/office/drawing/2014/main" id="{5BBC2D81-3BD5-9DE4-E2BB-B3FB8FF2D14E}"/>
                  </a:ext>
                </a:extLst>
              </p:cNvPr>
              <p:cNvSpPr/>
              <p:nvPr/>
            </p:nvSpPr>
            <p:spPr>
              <a:xfrm>
                <a:off x="10127948" y="3879344"/>
                <a:ext cx="1742302" cy="1631092"/>
              </a:xfrm>
              <a:prstGeom prst="decagon">
                <a:avLst/>
              </a:prstGeom>
              <a:noFill/>
              <a:ln>
                <a:solidFill>
                  <a:srgbClr val="B4186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419" dirty="0">
                    <a:solidFill>
                      <a:srgbClr val="B4186D"/>
                    </a:solidFill>
                  </a:rPr>
                  <a:t>GBM</a:t>
                </a:r>
                <a:endParaRPr lang="es-PE" dirty="0">
                  <a:solidFill>
                    <a:srgbClr val="B4186D"/>
                  </a:solidFill>
                </a:endParaRPr>
              </a:p>
            </p:txBody>
          </p:sp>
        </p:grpSp>
        <p:sp>
          <p:nvSpPr>
            <p:cNvPr id="24" name="Decágono 23">
              <a:extLst>
                <a:ext uri="{FF2B5EF4-FFF2-40B4-BE49-F238E27FC236}">
                  <a16:creationId xmlns:a16="http://schemas.microsoft.com/office/drawing/2014/main" id="{FCB52757-8571-1498-AD09-84215BD3336E}"/>
                </a:ext>
              </a:extLst>
            </p:cNvPr>
            <p:cNvSpPr/>
            <p:nvPr/>
          </p:nvSpPr>
          <p:spPr>
            <a:xfrm>
              <a:off x="10545646" y="3821680"/>
              <a:ext cx="1515367" cy="1448398"/>
            </a:xfrm>
            <a:prstGeom prst="decagon">
              <a:avLst/>
            </a:prstGeom>
            <a:noFill/>
            <a:ln>
              <a:solidFill>
                <a:srgbClr val="B4186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 err="1">
                  <a:solidFill>
                    <a:srgbClr val="B4186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XGBoosting</a:t>
              </a:r>
              <a:endParaRPr lang="es-PE" sz="1400" dirty="0">
                <a:solidFill>
                  <a:srgbClr val="B418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13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FA5AD-49B7-AAEA-F3E2-79C5FAF17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1522-9E99-216F-392C-9D233676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265" y="2670122"/>
            <a:ext cx="8031892" cy="1364359"/>
          </a:xfrm>
        </p:spPr>
        <p:txBody>
          <a:bodyPr>
            <a:noAutofit/>
          </a:bodyPr>
          <a:lstStyle/>
          <a:p>
            <a:r>
              <a:rPr lang="es-419" sz="7200" b="1" dirty="0">
                <a:solidFill>
                  <a:srgbClr val="B4186D"/>
                </a:solidFill>
              </a:rPr>
              <a:t>HECHOS ESTILIZADOS</a:t>
            </a:r>
            <a:endParaRPr lang="es-PE" sz="7200" b="1" dirty="0">
              <a:solidFill>
                <a:srgbClr val="B418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7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456</Words>
  <Application>Microsoft Office PowerPoint</Application>
  <PresentationFormat>Panorámica</PresentationFormat>
  <Paragraphs>88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Tema de Office</vt:lpstr>
      <vt:lpstr>Presentación de PowerPoint</vt:lpstr>
      <vt:lpstr>Presentación de PowerPoint</vt:lpstr>
      <vt:lpstr>PÉRDIDA DE BECA</vt:lpstr>
      <vt:lpstr>Presentación de PowerPoint</vt:lpstr>
      <vt:lpstr>Evolución de la tasa de pérdida</vt:lpstr>
      <vt:lpstr>METODOLOGÍA</vt:lpstr>
      <vt:lpstr>Presentación de PowerPoint</vt:lpstr>
      <vt:lpstr>Presentación de PowerPoint</vt:lpstr>
      <vt:lpstr>HECHOS ESTILIZADOS</vt:lpstr>
      <vt:lpstr>Rendimiento académico en la educación superior y en la educación básica</vt:lpstr>
      <vt:lpstr>Carrera</vt:lpstr>
      <vt:lpstr>RESULTADOS</vt:lpstr>
      <vt:lpstr>Top 15 variables más influyentes</vt:lpstr>
      <vt:lpstr>Direccionalidad de las variables</vt:lpstr>
      <vt:lpstr>Direccionalidad de las variables</vt:lpstr>
      <vt:lpstr>Clasificación de becarios</vt:lpstr>
      <vt:lpstr>APLICABILIDAD</vt:lpstr>
      <vt:lpstr>Predicción individual</vt:lpstr>
      <vt:lpstr>Predicción grupal</vt:lpstr>
      <vt:lpstr>CONCLUSIONES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PIERRE VERGARA LAO</dc:creator>
  <cp:lastModifiedBy>CESAR ANDERSON HUAMANI NINAHUANCA</cp:lastModifiedBy>
  <cp:revision>7</cp:revision>
  <dcterms:created xsi:type="dcterms:W3CDTF">2025-11-07T16:49:06Z</dcterms:created>
  <dcterms:modified xsi:type="dcterms:W3CDTF">2025-11-10T13:05:11Z</dcterms:modified>
</cp:coreProperties>
</file>