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Literata" panose="020B0604020202020204" charset="0"/>
      <p:regular r:id="rId32"/>
    </p:embeddedFont>
    <p:embeddedFont>
      <p:font typeface="Open Sans Italics" panose="020B0604020202020204" charset="0"/>
      <p:regular r:id="rId33"/>
    </p:embeddedFont>
    <p:embeddedFont>
      <p:font typeface="Agrandir Bold" panose="020B0604020202020204" charset="0"/>
      <p:regular r:id="rId34"/>
    </p:embeddedFont>
    <p:embeddedFont>
      <p:font typeface="Agrandir" panose="020B0604020202020204" charset="0"/>
      <p:regular r:id="rId35"/>
    </p:embeddedFont>
    <p:embeddedFont>
      <p:font typeface="Montaser Arabic" panose="020B0604020202020204" charset="-78"/>
      <p:regular r:id="rId36"/>
    </p:embeddedFont>
    <p:embeddedFont>
      <p:font typeface="Public Sans Italics" panose="020B0604020202020204" charset="0"/>
      <p:regular r:id="rId37"/>
    </p:embeddedFont>
    <p:embeddedFont>
      <p:font typeface="Codec Pro" panose="020B0604020202020204" charset="0"/>
      <p:regular r:id="rId38"/>
    </p:embeddedFont>
    <p:embeddedFont>
      <p:font typeface="Public Sans Bold" panose="020B0604020202020204" charset="0"/>
      <p:regular r:id="rId39"/>
    </p:embeddedFont>
    <p:embeddedFont>
      <p:font typeface="Open Sans" panose="020B0604020202020204" charset="0"/>
      <p:regular r:id="rId40"/>
    </p:embeddedFont>
    <p:embeddedFont>
      <p:font typeface="Open Sans Bold" panose="020B0604020202020204" charset="0"/>
      <p:regular r:id="rId41"/>
    </p:embeddedFont>
    <p:embeddedFont>
      <p:font typeface="Public Sans"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02"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TextBox 2"/>
          <p:cNvSpPr txBox="1"/>
          <p:nvPr/>
        </p:nvSpPr>
        <p:spPr>
          <a:xfrm>
            <a:off x="3065767" y="4196392"/>
            <a:ext cx="12811980" cy="2573019"/>
          </a:xfrm>
          <a:prstGeom prst="rect">
            <a:avLst/>
          </a:prstGeom>
        </p:spPr>
        <p:txBody>
          <a:bodyPr lIns="0" tIns="0" rIns="0" bIns="0" rtlCol="0" anchor="t">
            <a:spAutoFit/>
          </a:bodyPr>
          <a:lstStyle/>
          <a:p>
            <a:pPr algn="ctr">
              <a:lnSpc>
                <a:spcPts val="5059"/>
              </a:lnSpc>
            </a:pPr>
            <a:r>
              <a:rPr lang="en-US" sz="4599" b="1" spc="-225" dirty="0" err="1">
                <a:solidFill>
                  <a:srgbClr val="2C4468"/>
                </a:solidFill>
                <a:latin typeface="Public Sans Bold"/>
                <a:ea typeface="Public Sans Bold"/>
                <a:cs typeface="Public Sans Bold"/>
                <a:sym typeface="Public Sans Bold"/>
              </a:rPr>
              <a:t>Más</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allá</a:t>
            </a:r>
            <a:r>
              <a:rPr lang="en-US" sz="4599" b="1" spc="-225" dirty="0">
                <a:solidFill>
                  <a:srgbClr val="2C4468"/>
                </a:solidFill>
                <a:latin typeface="Public Sans Bold"/>
                <a:ea typeface="Public Sans Bold"/>
                <a:cs typeface="Public Sans Bold"/>
                <a:sym typeface="Public Sans Bold"/>
              </a:rPr>
              <a:t> de la </a:t>
            </a:r>
            <a:r>
              <a:rPr lang="en-US" sz="4599" b="1" spc="-225" dirty="0" err="1">
                <a:solidFill>
                  <a:srgbClr val="2C4468"/>
                </a:solidFill>
                <a:latin typeface="Public Sans Bold"/>
                <a:ea typeface="Public Sans Bold"/>
                <a:cs typeface="Public Sans Bold"/>
                <a:sym typeface="Public Sans Bold"/>
              </a:rPr>
              <a:t>admisión</a:t>
            </a:r>
            <a:r>
              <a:rPr lang="en-US" sz="4599" b="1" spc="-225" dirty="0">
                <a:solidFill>
                  <a:srgbClr val="2C4468"/>
                </a:solidFill>
                <a:latin typeface="Public Sans Bold"/>
                <a:ea typeface="Public Sans Bold"/>
                <a:cs typeface="Public Sans Bold"/>
                <a:sym typeface="Public Sans Bold"/>
              </a:rPr>
              <a:t>: El </a:t>
            </a:r>
            <a:r>
              <a:rPr lang="en-US" sz="4599" b="1" spc="-225" dirty="0" err="1">
                <a:solidFill>
                  <a:srgbClr val="2C4468"/>
                </a:solidFill>
                <a:latin typeface="Public Sans Bold"/>
                <a:ea typeface="Public Sans Bold"/>
                <a:cs typeface="Public Sans Bold"/>
                <a:sym typeface="Public Sans Bold"/>
              </a:rPr>
              <a:t>impacto</a:t>
            </a:r>
            <a:r>
              <a:rPr lang="en-US" sz="4599" b="1" spc="-225" dirty="0">
                <a:solidFill>
                  <a:srgbClr val="2C4468"/>
                </a:solidFill>
                <a:latin typeface="Public Sans Bold"/>
                <a:ea typeface="Public Sans Bold"/>
                <a:cs typeface="Public Sans Bold"/>
                <a:sym typeface="Public Sans Bold"/>
              </a:rPr>
              <a:t> de la </a:t>
            </a:r>
            <a:r>
              <a:rPr lang="en-US" sz="4599" b="1" spc="-225" dirty="0" err="1">
                <a:solidFill>
                  <a:srgbClr val="2C4468"/>
                </a:solidFill>
                <a:latin typeface="Public Sans Bold"/>
                <a:ea typeface="Public Sans Bold"/>
                <a:cs typeface="Public Sans Bold"/>
                <a:sym typeface="Public Sans Bold"/>
              </a:rPr>
              <a:t>formación</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preparatoria</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en</a:t>
            </a:r>
            <a:r>
              <a:rPr lang="en-US" sz="4599" b="1" spc="-225" dirty="0">
                <a:solidFill>
                  <a:srgbClr val="2C4468"/>
                </a:solidFill>
                <a:latin typeface="Public Sans Bold"/>
                <a:ea typeface="Public Sans Bold"/>
                <a:cs typeface="Public Sans Bold"/>
                <a:sym typeface="Public Sans Bold"/>
              </a:rPr>
              <a:t> la </a:t>
            </a:r>
            <a:r>
              <a:rPr lang="en-US" sz="4599" b="1" spc="-225" dirty="0" err="1">
                <a:solidFill>
                  <a:srgbClr val="2C4468"/>
                </a:solidFill>
                <a:latin typeface="Public Sans Bold"/>
                <a:ea typeface="Public Sans Bold"/>
                <a:cs typeface="Public Sans Bold"/>
                <a:sym typeface="Public Sans Bold"/>
              </a:rPr>
              <a:t>educación</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secundaria</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sobre</a:t>
            </a:r>
            <a:r>
              <a:rPr lang="en-US" sz="4599" b="1" spc="-225" dirty="0">
                <a:solidFill>
                  <a:srgbClr val="2C4468"/>
                </a:solidFill>
                <a:latin typeface="Public Sans Bold"/>
                <a:ea typeface="Public Sans Bold"/>
                <a:cs typeface="Public Sans Bold"/>
                <a:sym typeface="Public Sans Bold"/>
              </a:rPr>
              <a:t> el </a:t>
            </a:r>
            <a:r>
              <a:rPr lang="en-US" sz="4599" b="1" spc="-225" dirty="0" err="1">
                <a:solidFill>
                  <a:srgbClr val="2C4468"/>
                </a:solidFill>
                <a:latin typeface="Public Sans Bold"/>
                <a:ea typeface="Public Sans Bold"/>
                <a:cs typeface="Public Sans Bold"/>
                <a:sym typeface="Public Sans Bold"/>
              </a:rPr>
              <a:t>éxito</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universitario</a:t>
            </a:r>
            <a:r>
              <a:rPr lang="en-US" sz="4599" b="1" spc="-225" dirty="0">
                <a:solidFill>
                  <a:srgbClr val="2C4468"/>
                </a:solidFill>
                <a:latin typeface="Public Sans Bold"/>
                <a:ea typeface="Public Sans Bold"/>
                <a:cs typeface="Public Sans Bold"/>
                <a:sym typeface="Public Sans Bold"/>
              </a:rPr>
              <a:t>. </a:t>
            </a:r>
            <a:r>
              <a:rPr lang="en-US" sz="4599" b="1" spc="-225" dirty="0" err="1">
                <a:solidFill>
                  <a:srgbClr val="2C4468"/>
                </a:solidFill>
                <a:latin typeface="Public Sans Bold"/>
                <a:ea typeface="Public Sans Bold"/>
                <a:cs typeface="Public Sans Bold"/>
                <a:sym typeface="Public Sans Bold"/>
              </a:rPr>
              <a:t>Evidencia</a:t>
            </a:r>
            <a:r>
              <a:rPr lang="en-US" sz="4599" b="1" spc="-225" dirty="0">
                <a:solidFill>
                  <a:srgbClr val="2C4468"/>
                </a:solidFill>
                <a:latin typeface="Public Sans Bold"/>
                <a:ea typeface="Public Sans Bold"/>
                <a:cs typeface="Public Sans Bold"/>
                <a:sym typeface="Public Sans Bold"/>
              </a:rPr>
              <a:t> de la </a:t>
            </a:r>
            <a:r>
              <a:rPr lang="en-US" sz="4599" b="1" spc="-225" dirty="0" err="1">
                <a:solidFill>
                  <a:srgbClr val="2C4468"/>
                </a:solidFill>
                <a:latin typeface="Public Sans Bold"/>
                <a:ea typeface="Public Sans Bold"/>
                <a:cs typeface="Public Sans Bold"/>
                <a:sym typeface="Public Sans Bold"/>
              </a:rPr>
              <a:t>Pontificia</a:t>
            </a:r>
            <a:r>
              <a:rPr lang="en-US" sz="4599" b="1" spc="-225" dirty="0">
                <a:solidFill>
                  <a:srgbClr val="2C4468"/>
                </a:solidFill>
                <a:latin typeface="Public Sans Bold"/>
                <a:ea typeface="Public Sans Bold"/>
                <a:cs typeface="Public Sans Bold"/>
                <a:sym typeface="Public Sans Bold"/>
              </a:rPr>
              <a:t> Universidad </a:t>
            </a:r>
            <a:r>
              <a:rPr lang="en-US" sz="4599" b="1" spc="-225" dirty="0" err="1">
                <a:solidFill>
                  <a:srgbClr val="2C4468"/>
                </a:solidFill>
                <a:latin typeface="Public Sans Bold"/>
                <a:ea typeface="Public Sans Bold"/>
                <a:cs typeface="Public Sans Bold"/>
                <a:sym typeface="Public Sans Bold"/>
              </a:rPr>
              <a:t>Católica</a:t>
            </a:r>
            <a:r>
              <a:rPr lang="en-US" sz="4599" b="1" spc="-225" dirty="0">
                <a:solidFill>
                  <a:srgbClr val="2C4468"/>
                </a:solidFill>
                <a:latin typeface="Public Sans Bold"/>
                <a:ea typeface="Public Sans Bold"/>
                <a:cs typeface="Public Sans Bold"/>
                <a:sym typeface="Public Sans Bold"/>
              </a:rPr>
              <a:t> del </a:t>
            </a:r>
            <a:r>
              <a:rPr lang="en-US" sz="4599" b="1" spc="-225" dirty="0" err="1">
                <a:solidFill>
                  <a:srgbClr val="2C4468"/>
                </a:solidFill>
                <a:latin typeface="Public Sans Bold"/>
                <a:ea typeface="Public Sans Bold"/>
                <a:cs typeface="Public Sans Bold"/>
                <a:sym typeface="Public Sans Bold"/>
              </a:rPr>
              <a:t>Perú</a:t>
            </a:r>
            <a:r>
              <a:rPr lang="en-US" sz="4599" b="1" spc="-225" dirty="0">
                <a:solidFill>
                  <a:srgbClr val="2C4468"/>
                </a:solidFill>
                <a:latin typeface="Public Sans Bold"/>
                <a:ea typeface="Public Sans Bold"/>
                <a:cs typeface="Public Sans Bold"/>
                <a:sym typeface="Public Sans Bold"/>
              </a:rPr>
              <a:t> (2010-2023)</a:t>
            </a:r>
          </a:p>
        </p:txBody>
      </p:sp>
      <p:sp>
        <p:nvSpPr>
          <p:cNvPr id="3" name="Freeform 3"/>
          <p:cNvSpPr/>
          <p:nvPr/>
        </p:nvSpPr>
        <p:spPr>
          <a:xfrm>
            <a:off x="13432788" y="1028700"/>
            <a:ext cx="3826512" cy="703122"/>
          </a:xfrm>
          <a:custGeom>
            <a:avLst/>
            <a:gdLst/>
            <a:ahLst/>
            <a:cxnLst/>
            <a:rect l="l" t="t" r="r" b="b"/>
            <a:pathLst>
              <a:path w="3826512" h="703122">
                <a:moveTo>
                  <a:pt x="0" y="0"/>
                </a:moveTo>
                <a:lnTo>
                  <a:pt x="3826512" y="0"/>
                </a:lnTo>
                <a:lnTo>
                  <a:pt x="3826512" y="703122"/>
                </a:lnTo>
                <a:lnTo>
                  <a:pt x="0" y="703122"/>
                </a:lnTo>
                <a:lnTo>
                  <a:pt x="0" y="0"/>
                </a:lnTo>
                <a:close/>
              </a:path>
            </a:pathLst>
          </a:custGeom>
          <a:blipFill>
            <a:blip r:embed="rId2"/>
            <a:stretch>
              <a:fillRect/>
            </a:stretch>
          </a:blipFill>
        </p:spPr>
        <p:txBody>
          <a:bodyPr/>
          <a:lstStyle/>
          <a:p>
            <a:endParaRPr lang="es-PE"/>
          </a:p>
        </p:txBody>
      </p:sp>
      <p:sp>
        <p:nvSpPr>
          <p:cNvPr id="4" name="Freeform 4"/>
          <p:cNvSpPr/>
          <p:nvPr/>
        </p:nvSpPr>
        <p:spPr>
          <a:xfrm>
            <a:off x="1028700" y="1028700"/>
            <a:ext cx="4152248" cy="903114"/>
          </a:xfrm>
          <a:custGeom>
            <a:avLst/>
            <a:gdLst/>
            <a:ahLst/>
            <a:cxnLst/>
            <a:rect l="l" t="t" r="r" b="b"/>
            <a:pathLst>
              <a:path w="4152248" h="903114">
                <a:moveTo>
                  <a:pt x="0" y="0"/>
                </a:moveTo>
                <a:lnTo>
                  <a:pt x="4152248" y="0"/>
                </a:lnTo>
                <a:lnTo>
                  <a:pt x="4152248" y="903114"/>
                </a:lnTo>
                <a:lnTo>
                  <a:pt x="0" y="903114"/>
                </a:lnTo>
                <a:lnTo>
                  <a:pt x="0" y="0"/>
                </a:lnTo>
                <a:close/>
              </a:path>
            </a:pathLst>
          </a:custGeom>
          <a:blipFill>
            <a:blip r:embed="rId3"/>
            <a:stretch>
              <a:fillRect/>
            </a:stretch>
          </a:blipFill>
        </p:spPr>
        <p:txBody>
          <a:bodyPr/>
          <a:lstStyle/>
          <a:p>
            <a:endParaRPr lang="es-PE"/>
          </a:p>
        </p:txBody>
      </p:sp>
      <p:sp>
        <p:nvSpPr>
          <p:cNvPr id="5" name="TextBox 5"/>
          <p:cNvSpPr txBox="1"/>
          <p:nvPr/>
        </p:nvSpPr>
        <p:spPr>
          <a:xfrm>
            <a:off x="6625591" y="7371031"/>
            <a:ext cx="5036818" cy="1038225"/>
          </a:xfrm>
          <a:prstGeom prst="rect">
            <a:avLst/>
          </a:prstGeom>
        </p:spPr>
        <p:txBody>
          <a:bodyPr lIns="0" tIns="0" rIns="0" bIns="0" rtlCol="0" anchor="t">
            <a:spAutoFit/>
          </a:bodyPr>
          <a:lstStyle/>
          <a:p>
            <a:pPr algn="ctr">
              <a:lnSpc>
                <a:spcPts val="4199"/>
              </a:lnSpc>
            </a:pPr>
            <a:r>
              <a:rPr lang="en-US" sz="2999" b="1">
                <a:solidFill>
                  <a:srgbClr val="2C4468"/>
                </a:solidFill>
                <a:latin typeface="Public Sans Bold"/>
                <a:ea typeface="Public Sans Bold"/>
                <a:cs typeface="Public Sans Bold"/>
                <a:sym typeface="Public Sans Bold"/>
              </a:rPr>
              <a:t>Autor: </a:t>
            </a:r>
          </a:p>
          <a:p>
            <a:pPr algn="ctr">
              <a:lnSpc>
                <a:spcPts val="4199"/>
              </a:lnSpc>
            </a:pPr>
            <a:r>
              <a:rPr lang="en-US" sz="2999">
                <a:solidFill>
                  <a:srgbClr val="2C4468"/>
                </a:solidFill>
                <a:latin typeface="Public Sans"/>
                <a:ea typeface="Public Sans"/>
                <a:cs typeface="Public Sans"/>
                <a:sym typeface="Public Sans"/>
              </a:rPr>
              <a:t>Fabio Manuel Salas</a:t>
            </a:r>
          </a:p>
        </p:txBody>
      </p:sp>
      <p:sp>
        <p:nvSpPr>
          <p:cNvPr id="12" name="AutoShape 12"/>
          <p:cNvSpPr/>
          <p:nvPr/>
        </p:nvSpPr>
        <p:spPr>
          <a:xfrm flipV="1">
            <a:off x="3749066" y="8665499"/>
            <a:ext cx="10789867" cy="19050"/>
          </a:xfrm>
          <a:prstGeom prst="line">
            <a:avLst/>
          </a:prstGeom>
          <a:ln w="38100" cap="flat">
            <a:solidFill>
              <a:srgbClr val="345485"/>
            </a:solidFill>
            <a:prstDash val="sysDot"/>
            <a:headEnd type="none" w="sm" len="sm"/>
            <a:tailEnd type="none" w="sm" len="sm"/>
          </a:ln>
        </p:spPr>
        <p:txBody>
          <a:bodyPr/>
          <a:lstStyle/>
          <a:p>
            <a:endParaRPr lang="es-PE"/>
          </a:p>
        </p:txBody>
      </p:sp>
      <p:sp>
        <p:nvSpPr>
          <p:cNvPr id="13" name="AutoShape 13"/>
          <p:cNvSpPr/>
          <p:nvPr/>
        </p:nvSpPr>
        <p:spPr>
          <a:xfrm flipV="1">
            <a:off x="3749066" y="2281255"/>
            <a:ext cx="10789867" cy="19050"/>
          </a:xfrm>
          <a:prstGeom prst="line">
            <a:avLst/>
          </a:prstGeom>
          <a:ln w="38100" cap="flat">
            <a:solidFill>
              <a:srgbClr val="345485"/>
            </a:solidFill>
            <a:prstDash val="sysDot"/>
            <a:headEnd type="none" w="sm" len="sm"/>
            <a:tailEnd type="none" w="sm" len="sm"/>
          </a:ln>
        </p:spPr>
        <p:txBody>
          <a:bodyPr/>
          <a:lstStyle/>
          <a:p>
            <a:endParaRPr lang="es-PE"/>
          </a:p>
        </p:txBody>
      </p:sp>
      <p:sp>
        <p:nvSpPr>
          <p:cNvPr id="21" name="TextBox 21"/>
          <p:cNvSpPr txBox="1"/>
          <p:nvPr/>
        </p:nvSpPr>
        <p:spPr>
          <a:xfrm>
            <a:off x="5929225" y="2630696"/>
            <a:ext cx="6429550" cy="1069848"/>
          </a:xfrm>
          <a:prstGeom prst="rect">
            <a:avLst/>
          </a:prstGeom>
        </p:spPr>
        <p:txBody>
          <a:bodyPr lIns="0" tIns="0" rIns="0" bIns="0" rtlCol="0" anchor="t">
            <a:spAutoFit/>
          </a:bodyPr>
          <a:lstStyle/>
          <a:p>
            <a:pPr algn="ctr">
              <a:lnSpc>
                <a:spcPts val="3995"/>
              </a:lnSpc>
            </a:pPr>
            <a:r>
              <a:rPr lang="en-US" sz="3599">
                <a:solidFill>
                  <a:srgbClr val="2C4468"/>
                </a:solidFill>
                <a:latin typeface="Codec Pro"/>
                <a:ea typeface="Codec Pro"/>
                <a:cs typeface="Codec Pro"/>
                <a:sym typeface="Codec Pro"/>
              </a:rPr>
              <a:t>I Seminario de Investigación en Educación Superior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TextBox 5"/>
          <p:cNvSpPr txBox="1"/>
          <p:nvPr/>
        </p:nvSpPr>
        <p:spPr>
          <a:xfrm>
            <a:off x="2104457" y="489216"/>
            <a:ext cx="15154843" cy="109098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Figura 4. </a:t>
            </a:r>
          </a:p>
          <a:p>
            <a:pPr algn="l">
              <a:lnSpc>
                <a:spcPts val="3763"/>
              </a:lnSpc>
            </a:pPr>
            <a:r>
              <a:rPr lang="en-US" sz="3244" i="1">
                <a:solidFill>
                  <a:srgbClr val="000000"/>
                </a:solidFill>
                <a:latin typeface="Public Sans Italics"/>
                <a:ea typeface="Public Sans Italics"/>
                <a:cs typeface="Public Sans Italics"/>
                <a:sym typeface="Public Sans Italics"/>
              </a:rPr>
              <a:t>Publicidad del colegio Joule Alto Selva Alegre (Arequipa)</a:t>
            </a:r>
          </a:p>
        </p:txBody>
      </p:sp>
      <p:sp>
        <p:nvSpPr>
          <p:cNvPr id="6" name="TextBox 6"/>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Extraído de la página oficial de Facebook del colegio.</a:t>
            </a:r>
          </a:p>
        </p:txBody>
      </p:sp>
      <p:sp>
        <p:nvSpPr>
          <p:cNvPr id="7" name="Freeform 7"/>
          <p:cNvSpPr/>
          <p:nvPr/>
        </p:nvSpPr>
        <p:spPr>
          <a:xfrm>
            <a:off x="6304091" y="2154837"/>
            <a:ext cx="6879281" cy="6929689"/>
          </a:xfrm>
          <a:custGeom>
            <a:avLst/>
            <a:gdLst/>
            <a:ahLst/>
            <a:cxnLst/>
            <a:rect l="l" t="t" r="r" b="b"/>
            <a:pathLst>
              <a:path w="6879281" h="6929689">
                <a:moveTo>
                  <a:pt x="0" y="0"/>
                </a:moveTo>
                <a:lnTo>
                  <a:pt x="6879282" y="0"/>
                </a:lnTo>
                <a:lnTo>
                  <a:pt x="6879282" y="6929688"/>
                </a:lnTo>
                <a:lnTo>
                  <a:pt x="0" y="6929688"/>
                </a:lnTo>
                <a:lnTo>
                  <a:pt x="0" y="0"/>
                </a:lnTo>
                <a:close/>
              </a:path>
            </a:pathLst>
          </a:custGeom>
          <a:blipFill>
            <a:blip r:embed="rId2"/>
            <a:stretch>
              <a:fillRect l="-118304"/>
            </a:stretch>
          </a:blipFill>
        </p:spPr>
        <p:txBody>
          <a:bodyPr/>
          <a:lstStyle/>
          <a:p>
            <a:endParaRPr lang="es-PE"/>
          </a:p>
        </p:txBody>
      </p:sp>
      <p:grpSp>
        <p:nvGrpSpPr>
          <p:cNvPr id="8" name="Group 8"/>
          <p:cNvGrpSpPr/>
          <p:nvPr/>
        </p:nvGrpSpPr>
        <p:grpSpPr>
          <a:xfrm>
            <a:off x="1628432" y="3905874"/>
            <a:ext cx="4058914" cy="1867219"/>
            <a:chOff x="0" y="0"/>
            <a:chExt cx="1145798" cy="527101"/>
          </a:xfrm>
        </p:grpSpPr>
        <p:sp>
          <p:nvSpPr>
            <p:cNvPr id="9" name="Freeform 9"/>
            <p:cNvSpPr/>
            <p:nvPr/>
          </p:nvSpPr>
          <p:spPr>
            <a:xfrm>
              <a:off x="0" y="0"/>
              <a:ext cx="1145798" cy="527101"/>
            </a:xfrm>
            <a:custGeom>
              <a:avLst/>
              <a:gdLst/>
              <a:ahLst/>
              <a:cxnLst/>
              <a:rect l="l" t="t" r="r" b="b"/>
              <a:pathLst>
                <a:path w="1145798" h="527101">
                  <a:moveTo>
                    <a:pt x="97277" y="0"/>
                  </a:moveTo>
                  <a:lnTo>
                    <a:pt x="1048521" y="0"/>
                  </a:lnTo>
                  <a:cubicBezTo>
                    <a:pt x="1074321" y="0"/>
                    <a:pt x="1099063" y="10249"/>
                    <a:pt x="1117306" y="28492"/>
                  </a:cubicBezTo>
                  <a:cubicBezTo>
                    <a:pt x="1135549" y="46735"/>
                    <a:pt x="1145798" y="71477"/>
                    <a:pt x="1145798" y="97277"/>
                  </a:cubicBezTo>
                  <a:lnTo>
                    <a:pt x="1145798" y="429824"/>
                  </a:lnTo>
                  <a:cubicBezTo>
                    <a:pt x="1145798" y="455623"/>
                    <a:pt x="1135549" y="480366"/>
                    <a:pt x="1117306" y="498609"/>
                  </a:cubicBezTo>
                  <a:cubicBezTo>
                    <a:pt x="1099063" y="516852"/>
                    <a:pt x="1074321" y="527101"/>
                    <a:pt x="1048521" y="527101"/>
                  </a:cubicBezTo>
                  <a:lnTo>
                    <a:pt x="97277" y="527101"/>
                  </a:lnTo>
                  <a:cubicBezTo>
                    <a:pt x="71477" y="527101"/>
                    <a:pt x="46735" y="516852"/>
                    <a:pt x="28492" y="498609"/>
                  </a:cubicBezTo>
                  <a:cubicBezTo>
                    <a:pt x="10249" y="480366"/>
                    <a:pt x="0" y="455623"/>
                    <a:pt x="0" y="429824"/>
                  </a:cubicBezTo>
                  <a:lnTo>
                    <a:pt x="0" y="97277"/>
                  </a:lnTo>
                  <a:cubicBezTo>
                    <a:pt x="0" y="71477"/>
                    <a:pt x="10249" y="46735"/>
                    <a:pt x="28492" y="28492"/>
                  </a:cubicBezTo>
                  <a:cubicBezTo>
                    <a:pt x="46735" y="10249"/>
                    <a:pt x="71477" y="0"/>
                    <a:pt x="97277" y="0"/>
                  </a:cubicBezTo>
                  <a:close/>
                </a:path>
              </a:pathLst>
            </a:custGeom>
            <a:solidFill>
              <a:srgbClr val="2C4468">
                <a:alpha val="11765"/>
              </a:srgbClr>
            </a:solidFill>
          </p:spPr>
          <p:txBody>
            <a:bodyPr/>
            <a:lstStyle/>
            <a:p>
              <a:endParaRPr lang="es-PE"/>
            </a:p>
          </p:txBody>
        </p:sp>
        <p:sp>
          <p:nvSpPr>
            <p:cNvPr id="10" name="TextBox 10"/>
            <p:cNvSpPr txBox="1"/>
            <p:nvPr/>
          </p:nvSpPr>
          <p:spPr>
            <a:xfrm>
              <a:off x="0" y="-38100"/>
              <a:ext cx="1145798" cy="565201"/>
            </a:xfrm>
            <a:prstGeom prst="rect">
              <a:avLst/>
            </a:prstGeom>
          </p:spPr>
          <p:txBody>
            <a:bodyPr lIns="50800" tIns="50800" rIns="50800" bIns="50800" rtlCol="0" anchor="ctr"/>
            <a:lstStyle/>
            <a:p>
              <a:pPr algn="ctr">
                <a:lnSpc>
                  <a:spcPts val="3120"/>
                </a:lnSpc>
              </a:pPr>
              <a:endParaRPr/>
            </a:p>
          </p:txBody>
        </p:sp>
      </p:grpSp>
      <p:sp>
        <p:nvSpPr>
          <p:cNvPr id="11" name="Freeform 11"/>
          <p:cNvSpPr/>
          <p:nvPr/>
        </p:nvSpPr>
        <p:spPr>
          <a:xfrm rot="-824217" flipV="1">
            <a:off x="4565805" y="3245130"/>
            <a:ext cx="2096372" cy="652496"/>
          </a:xfrm>
          <a:custGeom>
            <a:avLst/>
            <a:gdLst/>
            <a:ahLst/>
            <a:cxnLst/>
            <a:rect l="l" t="t" r="r" b="b"/>
            <a:pathLst>
              <a:path w="2096372" h="652496">
                <a:moveTo>
                  <a:pt x="0" y="652495"/>
                </a:moveTo>
                <a:lnTo>
                  <a:pt x="2096372" y="652495"/>
                </a:lnTo>
                <a:lnTo>
                  <a:pt x="2096372" y="0"/>
                </a:lnTo>
                <a:lnTo>
                  <a:pt x="0" y="0"/>
                </a:lnTo>
                <a:lnTo>
                  <a:pt x="0" y="652495"/>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s-PE"/>
          </a:p>
        </p:txBody>
      </p:sp>
      <p:sp>
        <p:nvSpPr>
          <p:cNvPr id="12" name="TextBox 12"/>
          <p:cNvSpPr txBox="1"/>
          <p:nvPr/>
        </p:nvSpPr>
        <p:spPr>
          <a:xfrm>
            <a:off x="1701787" y="4153361"/>
            <a:ext cx="3912204" cy="132461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Fotografías de aquellos alumnos que aprobaron el examen de admisión.</a:t>
            </a:r>
          </a:p>
        </p:txBody>
      </p:sp>
      <p:grpSp>
        <p:nvGrpSpPr>
          <p:cNvPr id="13" name="Group 13"/>
          <p:cNvGrpSpPr/>
          <p:nvPr/>
        </p:nvGrpSpPr>
        <p:grpSpPr>
          <a:xfrm>
            <a:off x="13347096" y="2292878"/>
            <a:ext cx="3912204" cy="1672648"/>
            <a:chOff x="0" y="0"/>
            <a:chExt cx="1104383" cy="472175"/>
          </a:xfrm>
        </p:grpSpPr>
        <p:sp>
          <p:nvSpPr>
            <p:cNvPr id="14" name="Freeform 14"/>
            <p:cNvSpPr/>
            <p:nvPr/>
          </p:nvSpPr>
          <p:spPr>
            <a:xfrm>
              <a:off x="0" y="0"/>
              <a:ext cx="1104383" cy="472175"/>
            </a:xfrm>
            <a:custGeom>
              <a:avLst/>
              <a:gdLst/>
              <a:ahLst/>
              <a:cxnLst/>
              <a:rect l="l" t="t" r="r" b="b"/>
              <a:pathLst>
                <a:path w="1104383" h="472175">
                  <a:moveTo>
                    <a:pt x="100925" y="0"/>
                  </a:moveTo>
                  <a:lnTo>
                    <a:pt x="1003458" y="0"/>
                  </a:lnTo>
                  <a:cubicBezTo>
                    <a:pt x="1059198" y="0"/>
                    <a:pt x="1104383" y="45186"/>
                    <a:pt x="1104383" y="100925"/>
                  </a:cubicBezTo>
                  <a:lnTo>
                    <a:pt x="1104383" y="371250"/>
                  </a:lnTo>
                  <a:cubicBezTo>
                    <a:pt x="1104383" y="426989"/>
                    <a:pt x="1059198" y="472175"/>
                    <a:pt x="1003458" y="472175"/>
                  </a:cubicBezTo>
                  <a:lnTo>
                    <a:pt x="100925" y="472175"/>
                  </a:lnTo>
                  <a:cubicBezTo>
                    <a:pt x="45186" y="472175"/>
                    <a:pt x="0" y="426989"/>
                    <a:pt x="0" y="371250"/>
                  </a:cubicBezTo>
                  <a:lnTo>
                    <a:pt x="0" y="100925"/>
                  </a:lnTo>
                  <a:cubicBezTo>
                    <a:pt x="0" y="45186"/>
                    <a:pt x="45186" y="0"/>
                    <a:pt x="100925" y="0"/>
                  </a:cubicBezTo>
                  <a:close/>
                </a:path>
              </a:pathLst>
            </a:custGeom>
            <a:solidFill>
              <a:srgbClr val="2C4468">
                <a:alpha val="11765"/>
              </a:srgbClr>
            </a:solidFill>
          </p:spPr>
          <p:txBody>
            <a:bodyPr/>
            <a:lstStyle/>
            <a:p>
              <a:endParaRPr lang="es-PE"/>
            </a:p>
          </p:txBody>
        </p:sp>
        <p:sp>
          <p:nvSpPr>
            <p:cNvPr id="15" name="TextBox 15"/>
            <p:cNvSpPr txBox="1"/>
            <p:nvPr/>
          </p:nvSpPr>
          <p:spPr>
            <a:xfrm>
              <a:off x="0" y="-38100"/>
              <a:ext cx="1104383" cy="510275"/>
            </a:xfrm>
            <a:prstGeom prst="rect">
              <a:avLst/>
            </a:prstGeom>
          </p:spPr>
          <p:txBody>
            <a:bodyPr lIns="50800" tIns="50800" rIns="50800" bIns="50800" rtlCol="0" anchor="ctr"/>
            <a:lstStyle/>
            <a:p>
              <a:pPr algn="ctr">
                <a:lnSpc>
                  <a:spcPts val="3120"/>
                </a:lnSpc>
              </a:pPr>
              <a:endParaRPr/>
            </a:p>
          </p:txBody>
        </p:sp>
      </p:grpSp>
      <p:grpSp>
        <p:nvGrpSpPr>
          <p:cNvPr id="16" name="Group 16"/>
          <p:cNvGrpSpPr/>
          <p:nvPr/>
        </p:nvGrpSpPr>
        <p:grpSpPr>
          <a:xfrm>
            <a:off x="2077191" y="6634211"/>
            <a:ext cx="3912204" cy="1672648"/>
            <a:chOff x="0" y="0"/>
            <a:chExt cx="1104383" cy="472175"/>
          </a:xfrm>
        </p:grpSpPr>
        <p:sp>
          <p:nvSpPr>
            <p:cNvPr id="17" name="Freeform 17"/>
            <p:cNvSpPr/>
            <p:nvPr/>
          </p:nvSpPr>
          <p:spPr>
            <a:xfrm>
              <a:off x="0" y="0"/>
              <a:ext cx="1104383" cy="472175"/>
            </a:xfrm>
            <a:custGeom>
              <a:avLst/>
              <a:gdLst/>
              <a:ahLst/>
              <a:cxnLst/>
              <a:rect l="l" t="t" r="r" b="b"/>
              <a:pathLst>
                <a:path w="1104383" h="472175">
                  <a:moveTo>
                    <a:pt x="100925" y="0"/>
                  </a:moveTo>
                  <a:lnTo>
                    <a:pt x="1003458" y="0"/>
                  </a:lnTo>
                  <a:cubicBezTo>
                    <a:pt x="1059198" y="0"/>
                    <a:pt x="1104383" y="45186"/>
                    <a:pt x="1104383" y="100925"/>
                  </a:cubicBezTo>
                  <a:lnTo>
                    <a:pt x="1104383" y="371250"/>
                  </a:lnTo>
                  <a:cubicBezTo>
                    <a:pt x="1104383" y="426989"/>
                    <a:pt x="1059198" y="472175"/>
                    <a:pt x="1003458" y="472175"/>
                  </a:cubicBezTo>
                  <a:lnTo>
                    <a:pt x="100925" y="472175"/>
                  </a:lnTo>
                  <a:cubicBezTo>
                    <a:pt x="45186" y="472175"/>
                    <a:pt x="0" y="426989"/>
                    <a:pt x="0" y="371250"/>
                  </a:cubicBezTo>
                  <a:lnTo>
                    <a:pt x="0" y="100925"/>
                  </a:lnTo>
                  <a:cubicBezTo>
                    <a:pt x="0" y="45186"/>
                    <a:pt x="45186" y="0"/>
                    <a:pt x="100925" y="0"/>
                  </a:cubicBezTo>
                  <a:close/>
                </a:path>
              </a:pathLst>
            </a:custGeom>
            <a:solidFill>
              <a:srgbClr val="2C4468">
                <a:alpha val="11765"/>
              </a:srgbClr>
            </a:solidFill>
          </p:spPr>
          <p:txBody>
            <a:bodyPr/>
            <a:lstStyle/>
            <a:p>
              <a:endParaRPr lang="es-PE"/>
            </a:p>
          </p:txBody>
        </p:sp>
        <p:sp>
          <p:nvSpPr>
            <p:cNvPr id="18" name="TextBox 18"/>
            <p:cNvSpPr txBox="1"/>
            <p:nvPr/>
          </p:nvSpPr>
          <p:spPr>
            <a:xfrm>
              <a:off x="0" y="-38100"/>
              <a:ext cx="1104383" cy="510275"/>
            </a:xfrm>
            <a:prstGeom prst="rect">
              <a:avLst/>
            </a:prstGeom>
          </p:spPr>
          <p:txBody>
            <a:bodyPr lIns="50800" tIns="50800" rIns="50800" bIns="50800" rtlCol="0" anchor="ctr"/>
            <a:lstStyle/>
            <a:p>
              <a:pPr algn="ctr">
                <a:lnSpc>
                  <a:spcPts val="3120"/>
                </a:lnSpc>
              </a:pPr>
              <a:endParaRPr/>
            </a:p>
          </p:txBody>
        </p:sp>
      </p:grpSp>
      <p:sp>
        <p:nvSpPr>
          <p:cNvPr id="19" name="TextBox 19"/>
          <p:cNvSpPr txBox="1"/>
          <p:nvPr/>
        </p:nvSpPr>
        <p:spPr>
          <a:xfrm>
            <a:off x="13699897" y="2443080"/>
            <a:ext cx="3206601" cy="132461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Referencia a la universidad donde ingresaron</a:t>
            </a:r>
          </a:p>
        </p:txBody>
      </p:sp>
      <p:sp>
        <p:nvSpPr>
          <p:cNvPr id="20" name="TextBox 20"/>
          <p:cNvSpPr txBox="1"/>
          <p:nvPr/>
        </p:nvSpPr>
        <p:spPr>
          <a:xfrm>
            <a:off x="2429993" y="7008052"/>
            <a:ext cx="3206601" cy="87733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Información de su mérito de ingreso</a:t>
            </a:r>
          </a:p>
        </p:txBody>
      </p:sp>
      <p:sp>
        <p:nvSpPr>
          <p:cNvPr id="21" name="Freeform 21"/>
          <p:cNvSpPr/>
          <p:nvPr/>
        </p:nvSpPr>
        <p:spPr>
          <a:xfrm rot="-10090807">
            <a:off x="10489947" y="1857498"/>
            <a:ext cx="2797627" cy="870761"/>
          </a:xfrm>
          <a:custGeom>
            <a:avLst/>
            <a:gdLst/>
            <a:ahLst/>
            <a:cxnLst/>
            <a:rect l="l" t="t" r="r" b="b"/>
            <a:pathLst>
              <a:path w="2797627" h="870761">
                <a:moveTo>
                  <a:pt x="0" y="0"/>
                </a:moveTo>
                <a:lnTo>
                  <a:pt x="2797627" y="0"/>
                </a:lnTo>
                <a:lnTo>
                  <a:pt x="2797627" y="870761"/>
                </a:lnTo>
                <a:lnTo>
                  <a:pt x="0" y="8707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s-PE"/>
          </a:p>
        </p:txBody>
      </p:sp>
      <p:sp>
        <p:nvSpPr>
          <p:cNvPr id="22" name="Freeform 22"/>
          <p:cNvSpPr/>
          <p:nvPr/>
        </p:nvSpPr>
        <p:spPr>
          <a:xfrm rot="10259250" flipH="1" flipV="1">
            <a:off x="6037776" y="6692866"/>
            <a:ext cx="2657429" cy="827125"/>
          </a:xfrm>
          <a:custGeom>
            <a:avLst/>
            <a:gdLst/>
            <a:ahLst/>
            <a:cxnLst/>
            <a:rect l="l" t="t" r="r" b="b"/>
            <a:pathLst>
              <a:path w="2657429" h="827125">
                <a:moveTo>
                  <a:pt x="2657429" y="827125"/>
                </a:moveTo>
                <a:lnTo>
                  <a:pt x="0" y="827125"/>
                </a:lnTo>
                <a:lnTo>
                  <a:pt x="0" y="0"/>
                </a:lnTo>
                <a:lnTo>
                  <a:pt x="2657429" y="0"/>
                </a:lnTo>
                <a:lnTo>
                  <a:pt x="2657429" y="827125"/>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s-PE"/>
          </a:p>
        </p:txBody>
      </p:sp>
      <p:grpSp>
        <p:nvGrpSpPr>
          <p:cNvPr id="23" name="Group 23"/>
          <p:cNvGrpSpPr/>
          <p:nvPr/>
        </p:nvGrpSpPr>
        <p:grpSpPr>
          <a:xfrm>
            <a:off x="6514110" y="3189138"/>
            <a:ext cx="1704760" cy="3300691"/>
            <a:chOff x="0" y="0"/>
            <a:chExt cx="693198" cy="1342144"/>
          </a:xfrm>
        </p:grpSpPr>
        <p:sp>
          <p:nvSpPr>
            <p:cNvPr id="24" name="Freeform 24"/>
            <p:cNvSpPr/>
            <p:nvPr/>
          </p:nvSpPr>
          <p:spPr>
            <a:xfrm>
              <a:off x="0" y="0"/>
              <a:ext cx="693198" cy="1342144"/>
            </a:xfrm>
            <a:custGeom>
              <a:avLst/>
              <a:gdLst/>
              <a:ahLst/>
              <a:cxnLst/>
              <a:rect l="l" t="t" r="r" b="b"/>
              <a:pathLst>
                <a:path w="693198" h="1342144">
                  <a:moveTo>
                    <a:pt x="346599" y="0"/>
                  </a:moveTo>
                  <a:cubicBezTo>
                    <a:pt x="155178" y="0"/>
                    <a:pt x="0" y="300449"/>
                    <a:pt x="0" y="671072"/>
                  </a:cubicBezTo>
                  <a:cubicBezTo>
                    <a:pt x="0" y="1041694"/>
                    <a:pt x="155178" y="1342144"/>
                    <a:pt x="346599" y="1342144"/>
                  </a:cubicBezTo>
                  <a:cubicBezTo>
                    <a:pt x="538021" y="1342144"/>
                    <a:pt x="693198" y="1041694"/>
                    <a:pt x="693198" y="671072"/>
                  </a:cubicBezTo>
                  <a:cubicBezTo>
                    <a:pt x="693198" y="300449"/>
                    <a:pt x="538021" y="0"/>
                    <a:pt x="346599" y="0"/>
                  </a:cubicBezTo>
                  <a:lnTo>
                    <a:pt x="346599" y="0"/>
                  </a:lnTo>
                  <a:close/>
                </a:path>
              </a:pathLst>
            </a:custGeom>
            <a:solidFill>
              <a:srgbClr val="000000">
                <a:alpha val="0"/>
              </a:srgbClr>
            </a:solidFill>
            <a:ln w="66675" cap="sq">
              <a:solidFill>
                <a:srgbClr val="A3B3CC"/>
              </a:solidFill>
              <a:prstDash val="solid"/>
              <a:miter/>
            </a:ln>
          </p:spPr>
          <p:txBody>
            <a:bodyPr/>
            <a:lstStyle/>
            <a:p>
              <a:endParaRPr lang="es-PE"/>
            </a:p>
          </p:txBody>
        </p:sp>
        <p:sp>
          <p:nvSpPr>
            <p:cNvPr id="25" name="TextBox 25"/>
            <p:cNvSpPr txBox="1"/>
            <p:nvPr/>
          </p:nvSpPr>
          <p:spPr>
            <a:xfrm>
              <a:off x="64987" y="87726"/>
              <a:ext cx="563224" cy="1128592"/>
            </a:xfrm>
            <a:prstGeom prst="rect">
              <a:avLst/>
            </a:prstGeom>
          </p:spPr>
          <p:txBody>
            <a:bodyPr lIns="50800" tIns="50800" rIns="50800" bIns="50800" rtlCol="0" anchor="ctr"/>
            <a:lstStyle/>
            <a:p>
              <a:pPr algn="ctr">
                <a:lnSpc>
                  <a:spcPts val="3120"/>
                </a:lnSpc>
              </a:pPr>
              <a:endParaRPr/>
            </a:p>
          </p:txBody>
        </p:sp>
      </p:grpSp>
      <p:grpSp>
        <p:nvGrpSpPr>
          <p:cNvPr id="26" name="Group 26"/>
          <p:cNvGrpSpPr/>
          <p:nvPr/>
        </p:nvGrpSpPr>
        <p:grpSpPr>
          <a:xfrm>
            <a:off x="9045635" y="1921032"/>
            <a:ext cx="1396195" cy="1650345"/>
            <a:chOff x="0" y="0"/>
            <a:chExt cx="567728" cy="671072"/>
          </a:xfrm>
        </p:grpSpPr>
        <p:sp>
          <p:nvSpPr>
            <p:cNvPr id="27" name="Freeform 27"/>
            <p:cNvSpPr/>
            <p:nvPr/>
          </p:nvSpPr>
          <p:spPr>
            <a:xfrm>
              <a:off x="0" y="0"/>
              <a:ext cx="567728" cy="671072"/>
            </a:xfrm>
            <a:custGeom>
              <a:avLst/>
              <a:gdLst/>
              <a:ahLst/>
              <a:cxnLst/>
              <a:rect l="l" t="t" r="r" b="b"/>
              <a:pathLst>
                <a:path w="567728" h="671072">
                  <a:moveTo>
                    <a:pt x="283864" y="0"/>
                  </a:moveTo>
                  <a:cubicBezTo>
                    <a:pt x="127090" y="0"/>
                    <a:pt x="0" y="150225"/>
                    <a:pt x="0" y="335536"/>
                  </a:cubicBezTo>
                  <a:cubicBezTo>
                    <a:pt x="0" y="520847"/>
                    <a:pt x="127090" y="671072"/>
                    <a:pt x="283864" y="671072"/>
                  </a:cubicBezTo>
                  <a:cubicBezTo>
                    <a:pt x="440638" y="671072"/>
                    <a:pt x="567728" y="520847"/>
                    <a:pt x="567728" y="335536"/>
                  </a:cubicBezTo>
                  <a:cubicBezTo>
                    <a:pt x="567728" y="150225"/>
                    <a:pt x="440638" y="0"/>
                    <a:pt x="283864" y="0"/>
                  </a:cubicBezTo>
                  <a:lnTo>
                    <a:pt x="283864" y="0"/>
                  </a:lnTo>
                  <a:close/>
                </a:path>
              </a:pathLst>
            </a:custGeom>
            <a:solidFill>
              <a:srgbClr val="000000">
                <a:alpha val="0"/>
              </a:srgbClr>
            </a:solidFill>
            <a:ln w="66675" cap="sq">
              <a:solidFill>
                <a:srgbClr val="A3B3CC"/>
              </a:solidFill>
              <a:prstDash val="solid"/>
              <a:miter/>
            </a:ln>
          </p:spPr>
          <p:txBody>
            <a:bodyPr/>
            <a:lstStyle/>
            <a:p>
              <a:endParaRPr lang="es-PE"/>
            </a:p>
          </p:txBody>
        </p:sp>
        <p:sp>
          <p:nvSpPr>
            <p:cNvPr id="28" name="TextBox 28"/>
            <p:cNvSpPr txBox="1"/>
            <p:nvPr/>
          </p:nvSpPr>
          <p:spPr>
            <a:xfrm>
              <a:off x="53224" y="24813"/>
              <a:ext cx="461279" cy="583346"/>
            </a:xfrm>
            <a:prstGeom prst="rect">
              <a:avLst/>
            </a:prstGeom>
          </p:spPr>
          <p:txBody>
            <a:bodyPr lIns="50800" tIns="50800" rIns="50800" bIns="50800" rtlCol="0" anchor="ctr"/>
            <a:lstStyle/>
            <a:p>
              <a:pPr algn="ctr">
                <a:lnSpc>
                  <a:spcPts val="3120"/>
                </a:lnSpc>
              </a:pPr>
              <a:endParaRPr/>
            </a:p>
          </p:txBody>
        </p:sp>
      </p:grpSp>
      <p:grpSp>
        <p:nvGrpSpPr>
          <p:cNvPr id="29" name="Group 29"/>
          <p:cNvGrpSpPr/>
          <p:nvPr/>
        </p:nvGrpSpPr>
        <p:grpSpPr>
          <a:xfrm>
            <a:off x="8218870" y="5170005"/>
            <a:ext cx="1291502" cy="1153164"/>
            <a:chOff x="0" y="0"/>
            <a:chExt cx="567728" cy="506916"/>
          </a:xfrm>
        </p:grpSpPr>
        <p:sp>
          <p:nvSpPr>
            <p:cNvPr id="30" name="Freeform 30"/>
            <p:cNvSpPr/>
            <p:nvPr/>
          </p:nvSpPr>
          <p:spPr>
            <a:xfrm>
              <a:off x="0" y="0"/>
              <a:ext cx="567728" cy="506916"/>
            </a:xfrm>
            <a:custGeom>
              <a:avLst/>
              <a:gdLst/>
              <a:ahLst/>
              <a:cxnLst/>
              <a:rect l="l" t="t" r="r" b="b"/>
              <a:pathLst>
                <a:path w="567728" h="506916">
                  <a:moveTo>
                    <a:pt x="283864" y="0"/>
                  </a:moveTo>
                  <a:cubicBezTo>
                    <a:pt x="127090" y="0"/>
                    <a:pt x="0" y="113477"/>
                    <a:pt x="0" y="253458"/>
                  </a:cubicBezTo>
                  <a:cubicBezTo>
                    <a:pt x="0" y="393439"/>
                    <a:pt x="127090" y="506916"/>
                    <a:pt x="283864" y="506916"/>
                  </a:cubicBezTo>
                  <a:cubicBezTo>
                    <a:pt x="440638" y="506916"/>
                    <a:pt x="567728" y="393439"/>
                    <a:pt x="567728" y="253458"/>
                  </a:cubicBezTo>
                  <a:cubicBezTo>
                    <a:pt x="567728" y="113477"/>
                    <a:pt x="440638" y="0"/>
                    <a:pt x="283864" y="0"/>
                  </a:cubicBezTo>
                  <a:lnTo>
                    <a:pt x="283864" y="0"/>
                  </a:lnTo>
                  <a:close/>
                </a:path>
              </a:pathLst>
            </a:custGeom>
            <a:solidFill>
              <a:srgbClr val="000000">
                <a:alpha val="0"/>
              </a:srgbClr>
            </a:solidFill>
            <a:ln w="66675" cap="sq">
              <a:solidFill>
                <a:srgbClr val="A3B3CC"/>
              </a:solidFill>
              <a:prstDash val="solid"/>
              <a:miter/>
            </a:ln>
          </p:spPr>
          <p:txBody>
            <a:bodyPr/>
            <a:lstStyle/>
            <a:p>
              <a:endParaRPr lang="es-PE"/>
            </a:p>
          </p:txBody>
        </p:sp>
        <p:sp>
          <p:nvSpPr>
            <p:cNvPr id="31" name="TextBox 31"/>
            <p:cNvSpPr txBox="1"/>
            <p:nvPr/>
          </p:nvSpPr>
          <p:spPr>
            <a:xfrm>
              <a:off x="53224" y="9423"/>
              <a:ext cx="461279" cy="449969"/>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TextBox 5"/>
          <p:cNvSpPr txBox="1"/>
          <p:nvPr/>
        </p:nvSpPr>
        <p:spPr>
          <a:xfrm>
            <a:off x="1782445" y="1912329"/>
            <a:ext cx="14723111" cy="6414718"/>
          </a:xfrm>
          <a:prstGeom prst="rect">
            <a:avLst/>
          </a:prstGeom>
        </p:spPr>
        <p:txBody>
          <a:bodyPr lIns="0" tIns="0" rIns="0" bIns="0" rtlCol="0" anchor="t">
            <a:spAutoFit/>
          </a:bodyPr>
          <a:lstStyle/>
          <a:p>
            <a:pPr marL="610360" lvl="1" indent="-305180" algn="just">
              <a:lnSpc>
                <a:spcPts val="3957"/>
              </a:lnSpc>
              <a:buFont typeface="Arial"/>
              <a:buChar char="•"/>
            </a:pPr>
            <a:r>
              <a:rPr lang="en-US" sz="2827" b="1">
                <a:solidFill>
                  <a:srgbClr val="000000"/>
                </a:solidFill>
                <a:latin typeface="Open Sans Bold"/>
                <a:ea typeface="Open Sans Bold"/>
                <a:cs typeface="Open Sans Bold"/>
                <a:sym typeface="Open Sans Bold"/>
              </a:rPr>
              <a:t>Reto 2: </a:t>
            </a:r>
            <a:r>
              <a:rPr lang="en-US" sz="2827">
                <a:solidFill>
                  <a:srgbClr val="000000"/>
                </a:solidFill>
                <a:latin typeface="Open Sans"/>
                <a:ea typeface="Open Sans"/>
                <a:cs typeface="Open Sans"/>
                <a:sym typeface="Open Sans"/>
              </a:rPr>
              <a:t>¿Cómo estimar el efecto de la asistencia a un colegio sobre resultados posteriores?</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PSM en dos etapas + Datos de 2018-I (1028 obs.) + Controles.</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¿Qué determina la elección de un colegio en el contexto peruano? Los antecedentes educativos de los padres, el nivel socioeconómico del hogar (poder adquisitivo), la proximidad geográfica del colegio al hogar y la calidad percibida de la institución (Elacqua et al., 2023; Chaman &amp; Moali, 2020; Sanz, 2015)</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Estas son características observables de la familia o el colegio. Podemos acceder a variables que representan estas características y son fijas en el tiempo o se miden antes del tratamiento.</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Los datos para el grupo tratado y el grupo de control provienen de la misma fuente (LaLonde &amp; Smith, 1999)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a:off x="2041547" y="1001645"/>
            <a:ext cx="14741210" cy="8434023"/>
          </a:xfrm>
          <a:custGeom>
            <a:avLst/>
            <a:gdLst/>
            <a:ahLst/>
            <a:cxnLst/>
            <a:rect l="l" t="t" r="r" b="b"/>
            <a:pathLst>
              <a:path w="14741210" h="8434023">
                <a:moveTo>
                  <a:pt x="0" y="0"/>
                </a:moveTo>
                <a:lnTo>
                  <a:pt x="14741211" y="0"/>
                </a:lnTo>
                <a:lnTo>
                  <a:pt x="14741211" y="8434023"/>
                </a:lnTo>
                <a:lnTo>
                  <a:pt x="0" y="8434023"/>
                </a:lnTo>
                <a:lnTo>
                  <a:pt x="0" y="0"/>
                </a:lnTo>
                <a:close/>
              </a:path>
            </a:pathLst>
          </a:custGeom>
          <a:blipFill>
            <a:blip r:embed="rId2"/>
            <a:stretch>
              <a:fillRect t="-663" r="-2616"/>
            </a:stretch>
          </a:blipFill>
        </p:spPr>
        <p:txBody>
          <a:bodyPr/>
          <a:lstStyle/>
          <a:p>
            <a:endParaRPr lang="es-PE"/>
          </a:p>
        </p:txBody>
      </p:sp>
      <p:grpSp>
        <p:nvGrpSpPr>
          <p:cNvPr id="6" name="Group 6"/>
          <p:cNvGrpSpPr/>
          <p:nvPr/>
        </p:nvGrpSpPr>
        <p:grpSpPr>
          <a:xfrm>
            <a:off x="13713194" y="851332"/>
            <a:ext cx="3215955" cy="1013043"/>
            <a:chOff x="0" y="0"/>
            <a:chExt cx="907838" cy="285974"/>
          </a:xfrm>
        </p:grpSpPr>
        <p:sp>
          <p:nvSpPr>
            <p:cNvPr id="7" name="Freeform 7"/>
            <p:cNvSpPr/>
            <p:nvPr/>
          </p:nvSpPr>
          <p:spPr>
            <a:xfrm>
              <a:off x="0" y="0"/>
              <a:ext cx="907838" cy="285974"/>
            </a:xfrm>
            <a:custGeom>
              <a:avLst/>
              <a:gdLst/>
              <a:ahLst/>
              <a:cxnLst/>
              <a:rect l="l" t="t" r="r" b="b"/>
              <a:pathLst>
                <a:path w="907838" h="285974">
                  <a:moveTo>
                    <a:pt x="122775" y="0"/>
                  </a:moveTo>
                  <a:lnTo>
                    <a:pt x="785063" y="0"/>
                  </a:lnTo>
                  <a:cubicBezTo>
                    <a:pt x="817625" y="0"/>
                    <a:pt x="848853" y="12935"/>
                    <a:pt x="871878" y="35960"/>
                  </a:cubicBezTo>
                  <a:cubicBezTo>
                    <a:pt x="894902" y="58985"/>
                    <a:pt x="907838" y="90213"/>
                    <a:pt x="907838" y="122775"/>
                  </a:cubicBezTo>
                  <a:lnTo>
                    <a:pt x="907838" y="163199"/>
                  </a:lnTo>
                  <a:cubicBezTo>
                    <a:pt x="907838" y="231006"/>
                    <a:pt x="852870" y="285974"/>
                    <a:pt x="785063" y="285974"/>
                  </a:cubicBezTo>
                  <a:lnTo>
                    <a:pt x="122775" y="285974"/>
                  </a:lnTo>
                  <a:cubicBezTo>
                    <a:pt x="90213" y="285974"/>
                    <a:pt x="58985" y="273038"/>
                    <a:pt x="35960" y="250014"/>
                  </a:cubicBezTo>
                  <a:cubicBezTo>
                    <a:pt x="12935" y="226989"/>
                    <a:pt x="0" y="195761"/>
                    <a:pt x="0" y="163199"/>
                  </a:cubicBezTo>
                  <a:lnTo>
                    <a:pt x="0" y="122775"/>
                  </a:lnTo>
                  <a:cubicBezTo>
                    <a:pt x="0" y="90213"/>
                    <a:pt x="12935" y="58985"/>
                    <a:pt x="35960" y="35960"/>
                  </a:cubicBezTo>
                  <a:cubicBezTo>
                    <a:pt x="58985" y="12935"/>
                    <a:pt x="90213" y="0"/>
                    <a:pt x="122775" y="0"/>
                  </a:cubicBezTo>
                  <a:close/>
                </a:path>
              </a:pathLst>
            </a:custGeom>
            <a:solidFill>
              <a:srgbClr val="F5F5F4"/>
            </a:solidFill>
          </p:spPr>
          <p:txBody>
            <a:bodyPr/>
            <a:lstStyle/>
            <a:p>
              <a:endParaRPr lang="es-PE"/>
            </a:p>
          </p:txBody>
        </p:sp>
        <p:sp>
          <p:nvSpPr>
            <p:cNvPr id="8" name="TextBox 8"/>
            <p:cNvSpPr txBox="1"/>
            <p:nvPr/>
          </p:nvSpPr>
          <p:spPr>
            <a:xfrm>
              <a:off x="0" y="-38100"/>
              <a:ext cx="907838" cy="324074"/>
            </a:xfrm>
            <a:prstGeom prst="rect">
              <a:avLst/>
            </a:prstGeom>
          </p:spPr>
          <p:txBody>
            <a:bodyPr lIns="50800" tIns="50800" rIns="50800" bIns="50800" rtlCol="0" anchor="ctr"/>
            <a:lstStyle/>
            <a:p>
              <a:pPr algn="ctr">
                <a:lnSpc>
                  <a:spcPts val="3120"/>
                </a:lnSpc>
              </a:pPr>
              <a:endParaRPr/>
            </a:p>
          </p:txBody>
        </p:sp>
      </p:grpSp>
      <p:grpSp>
        <p:nvGrpSpPr>
          <p:cNvPr id="9" name="Group 9"/>
          <p:cNvGrpSpPr/>
          <p:nvPr/>
        </p:nvGrpSpPr>
        <p:grpSpPr>
          <a:xfrm>
            <a:off x="2682619" y="4393484"/>
            <a:ext cx="2606450" cy="2424115"/>
            <a:chOff x="0" y="0"/>
            <a:chExt cx="1059848" cy="985706"/>
          </a:xfrm>
        </p:grpSpPr>
        <p:sp>
          <p:nvSpPr>
            <p:cNvPr id="10" name="Freeform 10"/>
            <p:cNvSpPr/>
            <p:nvPr/>
          </p:nvSpPr>
          <p:spPr>
            <a:xfrm>
              <a:off x="0" y="0"/>
              <a:ext cx="1059848" cy="985706"/>
            </a:xfrm>
            <a:custGeom>
              <a:avLst/>
              <a:gdLst/>
              <a:ahLst/>
              <a:cxnLst/>
              <a:rect l="l" t="t" r="r" b="b"/>
              <a:pathLst>
                <a:path w="1059848" h="985706">
                  <a:moveTo>
                    <a:pt x="529924" y="0"/>
                  </a:moveTo>
                  <a:cubicBezTo>
                    <a:pt x="237255" y="0"/>
                    <a:pt x="0" y="220658"/>
                    <a:pt x="0" y="492853"/>
                  </a:cubicBezTo>
                  <a:cubicBezTo>
                    <a:pt x="0" y="765048"/>
                    <a:pt x="237255" y="985706"/>
                    <a:pt x="529924" y="985706"/>
                  </a:cubicBezTo>
                  <a:cubicBezTo>
                    <a:pt x="822593" y="985706"/>
                    <a:pt x="1059848" y="765048"/>
                    <a:pt x="1059848" y="492853"/>
                  </a:cubicBezTo>
                  <a:cubicBezTo>
                    <a:pt x="1059848" y="220658"/>
                    <a:pt x="822593" y="0"/>
                    <a:pt x="529924" y="0"/>
                  </a:cubicBezTo>
                  <a:lnTo>
                    <a:pt x="529924" y="0"/>
                  </a:lnTo>
                  <a:close/>
                </a:path>
              </a:pathLst>
            </a:custGeom>
            <a:solidFill>
              <a:srgbClr val="000000">
                <a:alpha val="0"/>
              </a:srgbClr>
            </a:solidFill>
            <a:ln w="66675" cap="sq">
              <a:solidFill>
                <a:srgbClr val="2C4468"/>
              </a:solidFill>
              <a:prstDash val="solid"/>
              <a:miter/>
            </a:ln>
          </p:spPr>
          <p:txBody>
            <a:bodyPr/>
            <a:lstStyle/>
            <a:p>
              <a:endParaRPr lang="es-PE"/>
            </a:p>
          </p:txBody>
        </p:sp>
        <p:sp>
          <p:nvSpPr>
            <p:cNvPr id="11" name="TextBox 11"/>
            <p:cNvSpPr txBox="1"/>
            <p:nvPr/>
          </p:nvSpPr>
          <p:spPr>
            <a:xfrm>
              <a:off x="99361" y="54310"/>
              <a:ext cx="861127" cy="838986"/>
            </a:xfrm>
            <a:prstGeom prst="rect">
              <a:avLst/>
            </a:prstGeom>
          </p:spPr>
          <p:txBody>
            <a:bodyPr lIns="50800" tIns="50800" rIns="50800" bIns="50800" rtlCol="0" anchor="ctr"/>
            <a:lstStyle/>
            <a:p>
              <a:pPr algn="ctr">
                <a:lnSpc>
                  <a:spcPts val="3120"/>
                </a:lnSpc>
              </a:pPr>
              <a:endParaRPr/>
            </a:p>
          </p:txBody>
        </p:sp>
      </p:grpSp>
      <p:grpSp>
        <p:nvGrpSpPr>
          <p:cNvPr id="12" name="Group 12"/>
          <p:cNvGrpSpPr/>
          <p:nvPr/>
        </p:nvGrpSpPr>
        <p:grpSpPr>
          <a:xfrm>
            <a:off x="8287490" y="4621647"/>
            <a:ext cx="2169965" cy="1967789"/>
            <a:chOff x="0" y="0"/>
            <a:chExt cx="882362" cy="800152"/>
          </a:xfrm>
        </p:grpSpPr>
        <p:sp>
          <p:nvSpPr>
            <p:cNvPr id="13" name="Freeform 13"/>
            <p:cNvSpPr/>
            <p:nvPr/>
          </p:nvSpPr>
          <p:spPr>
            <a:xfrm>
              <a:off x="0" y="0"/>
              <a:ext cx="882362" cy="800152"/>
            </a:xfrm>
            <a:custGeom>
              <a:avLst/>
              <a:gdLst/>
              <a:ahLst/>
              <a:cxnLst/>
              <a:rect l="l" t="t" r="r" b="b"/>
              <a:pathLst>
                <a:path w="882362" h="800152">
                  <a:moveTo>
                    <a:pt x="441181" y="0"/>
                  </a:moveTo>
                  <a:cubicBezTo>
                    <a:pt x="197523" y="0"/>
                    <a:pt x="0" y="179120"/>
                    <a:pt x="0" y="400076"/>
                  </a:cubicBezTo>
                  <a:cubicBezTo>
                    <a:pt x="0" y="621032"/>
                    <a:pt x="197523" y="800152"/>
                    <a:pt x="441181" y="800152"/>
                  </a:cubicBezTo>
                  <a:cubicBezTo>
                    <a:pt x="684839" y="800152"/>
                    <a:pt x="882362" y="621032"/>
                    <a:pt x="882362" y="400076"/>
                  </a:cubicBezTo>
                  <a:cubicBezTo>
                    <a:pt x="882362" y="179120"/>
                    <a:pt x="684839" y="0"/>
                    <a:pt x="441181" y="0"/>
                  </a:cubicBezTo>
                  <a:lnTo>
                    <a:pt x="441181" y="0"/>
                  </a:lnTo>
                  <a:close/>
                </a:path>
              </a:pathLst>
            </a:custGeom>
            <a:solidFill>
              <a:srgbClr val="000000">
                <a:alpha val="0"/>
              </a:srgbClr>
            </a:solidFill>
            <a:ln w="66675" cap="sq">
              <a:solidFill>
                <a:srgbClr val="2C4468"/>
              </a:solidFill>
              <a:prstDash val="solid"/>
              <a:miter/>
            </a:ln>
          </p:spPr>
          <p:txBody>
            <a:bodyPr/>
            <a:lstStyle/>
            <a:p>
              <a:endParaRPr lang="es-PE"/>
            </a:p>
          </p:txBody>
        </p:sp>
        <p:sp>
          <p:nvSpPr>
            <p:cNvPr id="14" name="TextBox 14"/>
            <p:cNvSpPr txBox="1"/>
            <p:nvPr/>
          </p:nvSpPr>
          <p:spPr>
            <a:xfrm>
              <a:off x="82721" y="36914"/>
              <a:ext cx="716919" cy="688224"/>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a:off x="2134240" y="2998352"/>
            <a:ext cx="14019521" cy="6010869"/>
          </a:xfrm>
          <a:custGeom>
            <a:avLst/>
            <a:gdLst/>
            <a:ahLst/>
            <a:cxnLst/>
            <a:rect l="l" t="t" r="r" b="b"/>
            <a:pathLst>
              <a:path w="14019521" h="6010869">
                <a:moveTo>
                  <a:pt x="0" y="0"/>
                </a:moveTo>
                <a:lnTo>
                  <a:pt x="14019520" y="0"/>
                </a:lnTo>
                <a:lnTo>
                  <a:pt x="14019520" y="6010869"/>
                </a:lnTo>
                <a:lnTo>
                  <a:pt x="0" y="6010869"/>
                </a:lnTo>
                <a:lnTo>
                  <a:pt x="0" y="0"/>
                </a:lnTo>
                <a:close/>
              </a:path>
            </a:pathLst>
          </a:custGeom>
          <a:blipFill>
            <a:blip r:embed="rId2"/>
            <a:stretch>
              <a:fillRect/>
            </a:stretch>
          </a:blipFill>
        </p:spPr>
        <p:txBody>
          <a:bodyPr/>
          <a:lstStyle/>
          <a:p>
            <a:endParaRPr lang="es-PE"/>
          </a:p>
        </p:txBody>
      </p:sp>
      <p:sp>
        <p:nvSpPr>
          <p:cNvPr id="6" name="TextBox 6"/>
          <p:cNvSpPr txBox="1"/>
          <p:nvPr/>
        </p:nvSpPr>
        <p:spPr>
          <a:xfrm>
            <a:off x="7040178" y="1392893"/>
            <a:ext cx="9533610" cy="966418"/>
          </a:xfrm>
          <a:prstGeom prst="rect">
            <a:avLst/>
          </a:prstGeom>
        </p:spPr>
        <p:txBody>
          <a:bodyPr lIns="0" tIns="0" rIns="0" bIns="0" rtlCol="0" anchor="t">
            <a:spAutoFit/>
          </a:bodyPr>
          <a:lstStyle/>
          <a:p>
            <a:pPr algn="just">
              <a:lnSpc>
                <a:spcPts val="3957"/>
              </a:lnSpc>
            </a:pPr>
            <a:r>
              <a:rPr lang="en-US" sz="2827">
                <a:solidFill>
                  <a:srgbClr val="000000"/>
                </a:solidFill>
                <a:latin typeface="Open Sans"/>
                <a:ea typeface="Open Sans"/>
                <a:cs typeface="Open Sans"/>
                <a:sym typeface="Open Sans"/>
              </a:rPr>
              <a:t>Ecuación de estimación de un modelo de probabilidad logístico a nivel de colegio</a:t>
            </a:r>
          </a:p>
        </p:txBody>
      </p:sp>
      <p:grpSp>
        <p:nvGrpSpPr>
          <p:cNvPr id="7" name="Group 7"/>
          <p:cNvGrpSpPr/>
          <p:nvPr/>
        </p:nvGrpSpPr>
        <p:grpSpPr>
          <a:xfrm>
            <a:off x="1714212" y="1277779"/>
            <a:ext cx="3227875" cy="1282261"/>
            <a:chOff x="0" y="0"/>
            <a:chExt cx="911202" cy="361972"/>
          </a:xfrm>
        </p:grpSpPr>
        <p:sp>
          <p:nvSpPr>
            <p:cNvPr id="8" name="Freeform 8"/>
            <p:cNvSpPr/>
            <p:nvPr/>
          </p:nvSpPr>
          <p:spPr>
            <a:xfrm>
              <a:off x="0" y="0"/>
              <a:ext cx="911202" cy="361972"/>
            </a:xfrm>
            <a:custGeom>
              <a:avLst/>
              <a:gdLst/>
              <a:ahLst/>
              <a:cxnLst/>
              <a:rect l="l" t="t" r="r" b="b"/>
              <a:pathLst>
                <a:path w="911202" h="361972">
                  <a:moveTo>
                    <a:pt x="122321" y="0"/>
                  </a:moveTo>
                  <a:lnTo>
                    <a:pt x="788881" y="0"/>
                  </a:lnTo>
                  <a:cubicBezTo>
                    <a:pt x="856437" y="0"/>
                    <a:pt x="911202" y="54765"/>
                    <a:pt x="911202" y="122321"/>
                  </a:cubicBezTo>
                  <a:lnTo>
                    <a:pt x="911202" y="239650"/>
                  </a:lnTo>
                  <a:cubicBezTo>
                    <a:pt x="911202" y="272092"/>
                    <a:pt x="898315" y="303205"/>
                    <a:pt x="875375" y="326145"/>
                  </a:cubicBezTo>
                  <a:cubicBezTo>
                    <a:pt x="852436" y="349084"/>
                    <a:pt x="821323" y="361972"/>
                    <a:pt x="788881" y="361972"/>
                  </a:cubicBezTo>
                  <a:lnTo>
                    <a:pt x="122321" y="361972"/>
                  </a:lnTo>
                  <a:cubicBezTo>
                    <a:pt x="54765" y="361972"/>
                    <a:pt x="0" y="307207"/>
                    <a:pt x="0" y="239650"/>
                  </a:cubicBezTo>
                  <a:lnTo>
                    <a:pt x="0" y="122321"/>
                  </a:lnTo>
                  <a:cubicBezTo>
                    <a:pt x="0" y="54765"/>
                    <a:pt x="54765" y="0"/>
                    <a:pt x="122321" y="0"/>
                  </a:cubicBezTo>
                  <a:close/>
                </a:path>
              </a:pathLst>
            </a:custGeom>
            <a:solidFill>
              <a:srgbClr val="2C4468">
                <a:alpha val="11765"/>
              </a:srgbClr>
            </a:solidFill>
          </p:spPr>
          <p:txBody>
            <a:bodyPr/>
            <a:lstStyle/>
            <a:p>
              <a:endParaRPr lang="es-PE"/>
            </a:p>
          </p:txBody>
        </p:sp>
        <p:sp>
          <p:nvSpPr>
            <p:cNvPr id="9" name="TextBox 9"/>
            <p:cNvSpPr txBox="1"/>
            <p:nvPr/>
          </p:nvSpPr>
          <p:spPr>
            <a:xfrm>
              <a:off x="0" y="-38100"/>
              <a:ext cx="911202" cy="400072"/>
            </a:xfrm>
            <a:prstGeom prst="rect">
              <a:avLst/>
            </a:prstGeom>
          </p:spPr>
          <p:txBody>
            <a:bodyPr lIns="50800" tIns="50800" rIns="50800" bIns="50800" rtlCol="0" anchor="ctr"/>
            <a:lstStyle/>
            <a:p>
              <a:pPr algn="ctr">
                <a:lnSpc>
                  <a:spcPts val="3120"/>
                </a:lnSpc>
              </a:pPr>
              <a:endParaRPr/>
            </a:p>
          </p:txBody>
        </p:sp>
      </p:grpSp>
      <p:sp>
        <p:nvSpPr>
          <p:cNvPr id="10" name="TextBox 10"/>
          <p:cNvSpPr txBox="1"/>
          <p:nvPr/>
        </p:nvSpPr>
        <p:spPr>
          <a:xfrm>
            <a:off x="1871510" y="1561565"/>
            <a:ext cx="2913279" cy="581340"/>
          </a:xfrm>
          <a:prstGeom prst="rect">
            <a:avLst/>
          </a:prstGeom>
        </p:spPr>
        <p:txBody>
          <a:bodyPr lIns="0" tIns="0" rIns="0" bIns="0" rtlCol="0" anchor="t">
            <a:spAutoFit/>
          </a:bodyPr>
          <a:lstStyle/>
          <a:p>
            <a:pPr algn="ctr">
              <a:lnSpc>
                <a:spcPts val="4182"/>
              </a:lnSpc>
            </a:pPr>
            <a:r>
              <a:rPr lang="en-US" sz="2987" b="1">
                <a:solidFill>
                  <a:srgbClr val="000000"/>
                </a:solidFill>
                <a:latin typeface="Agrandir Bold"/>
                <a:ea typeface="Agrandir Bold"/>
                <a:cs typeface="Agrandir Bold"/>
                <a:sym typeface="Agrandir Bold"/>
              </a:rPr>
              <a:t>Etapa 1.</a:t>
            </a:r>
          </a:p>
        </p:txBody>
      </p:sp>
      <p:sp>
        <p:nvSpPr>
          <p:cNvPr id="11" name="Freeform 11"/>
          <p:cNvSpPr/>
          <p:nvPr/>
        </p:nvSpPr>
        <p:spPr>
          <a:xfrm rot="-5400000">
            <a:off x="5745991" y="1277342"/>
            <a:ext cx="485981" cy="1245145"/>
          </a:xfrm>
          <a:custGeom>
            <a:avLst/>
            <a:gdLst/>
            <a:ahLst/>
            <a:cxnLst/>
            <a:rect l="l" t="t" r="r" b="b"/>
            <a:pathLst>
              <a:path w="485981" h="1245145">
                <a:moveTo>
                  <a:pt x="0" y="0"/>
                </a:moveTo>
                <a:lnTo>
                  <a:pt x="485980" y="0"/>
                </a:lnTo>
                <a:lnTo>
                  <a:pt x="485980" y="1245145"/>
                </a:lnTo>
                <a:lnTo>
                  <a:pt x="0" y="1245145"/>
                </a:lnTo>
                <a:lnTo>
                  <a:pt x="0" y="0"/>
                </a:lnTo>
                <a:close/>
              </a:path>
            </a:pathLst>
          </a:custGeom>
          <a:blipFill>
            <a:blip r:embed="rId3">
              <a:extLst>
                <a:ext uri="{96DAC541-7B7A-43D3-8B79-37D633B846F1}">
                  <asvg:svgBlip xmlns:asvg="http://schemas.microsoft.com/office/drawing/2016/SVG/main" xmlns="" r:embed="rId4"/>
                </a:ext>
              </a:extLst>
            </a:blip>
            <a:stretch>
              <a:fillRect t="-143937"/>
            </a:stretch>
          </a:blipFill>
        </p:spPr>
        <p:txBody>
          <a:bodyPr/>
          <a:lstStyle/>
          <a:p>
            <a:endParaRPr lang="es-P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grpSp>
        <p:nvGrpSpPr>
          <p:cNvPr id="5" name="Group 5"/>
          <p:cNvGrpSpPr/>
          <p:nvPr/>
        </p:nvGrpSpPr>
        <p:grpSpPr>
          <a:xfrm>
            <a:off x="1714212" y="1277779"/>
            <a:ext cx="3227875" cy="1282261"/>
            <a:chOff x="0" y="0"/>
            <a:chExt cx="911202" cy="361972"/>
          </a:xfrm>
        </p:grpSpPr>
        <p:sp>
          <p:nvSpPr>
            <p:cNvPr id="6" name="Freeform 6"/>
            <p:cNvSpPr/>
            <p:nvPr/>
          </p:nvSpPr>
          <p:spPr>
            <a:xfrm>
              <a:off x="0" y="0"/>
              <a:ext cx="911202" cy="361972"/>
            </a:xfrm>
            <a:custGeom>
              <a:avLst/>
              <a:gdLst/>
              <a:ahLst/>
              <a:cxnLst/>
              <a:rect l="l" t="t" r="r" b="b"/>
              <a:pathLst>
                <a:path w="911202" h="361972">
                  <a:moveTo>
                    <a:pt x="122321" y="0"/>
                  </a:moveTo>
                  <a:lnTo>
                    <a:pt x="788881" y="0"/>
                  </a:lnTo>
                  <a:cubicBezTo>
                    <a:pt x="856437" y="0"/>
                    <a:pt x="911202" y="54765"/>
                    <a:pt x="911202" y="122321"/>
                  </a:cubicBezTo>
                  <a:lnTo>
                    <a:pt x="911202" y="239650"/>
                  </a:lnTo>
                  <a:cubicBezTo>
                    <a:pt x="911202" y="272092"/>
                    <a:pt x="898315" y="303205"/>
                    <a:pt x="875375" y="326145"/>
                  </a:cubicBezTo>
                  <a:cubicBezTo>
                    <a:pt x="852436" y="349084"/>
                    <a:pt x="821323" y="361972"/>
                    <a:pt x="788881" y="361972"/>
                  </a:cubicBezTo>
                  <a:lnTo>
                    <a:pt x="122321" y="361972"/>
                  </a:lnTo>
                  <a:cubicBezTo>
                    <a:pt x="54765" y="361972"/>
                    <a:pt x="0" y="307207"/>
                    <a:pt x="0" y="239650"/>
                  </a:cubicBezTo>
                  <a:lnTo>
                    <a:pt x="0" y="122321"/>
                  </a:lnTo>
                  <a:cubicBezTo>
                    <a:pt x="0" y="54765"/>
                    <a:pt x="54765" y="0"/>
                    <a:pt x="122321" y="0"/>
                  </a:cubicBezTo>
                  <a:close/>
                </a:path>
              </a:pathLst>
            </a:custGeom>
            <a:solidFill>
              <a:srgbClr val="2C4468">
                <a:alpha val="11765"/>
              </a:srgbClr>
            </a:solidFill>
          </p:spPr>
          <p:txBody>
            <a:bodyPr/>
            <a:lstStyle/>
            <a:p>
              <a:endParaRPr lang="es-PE"/>
            </a:p>
          </p:txBody>
        </p:sp>
        <p:sp>
          <p:nvSpPr>
            <p:cNvPr id="7" name="TextBox 7"/>
            <p:cNvSpPr txBox="1"/>
            <p:nvPr/>
          </p:nvSpPr>
          <p:spPr>
            <a:xfrm>
              <a:off x="0" y="-38100"/>
              <a:ext cx="911202" cy="400072"/>
            </a:xfrm>
            <a:prstGeom prst="rect">
              <a:avLst/>
            </a:prstGeom>
          </p:spPr>
          <p:txBody>
            <a:bodyPr lIns="50800" tIns="50800" rIns="50800" bIns="50800" rtlCol="0" anchor="ctr"/>
            <a:lstStyle/>
            <a:p>
              <a:pPr algn="ctr">
                <a:lnSpc>
                  <a:spcPts val="3120"/>
                </a:lnSpc>
              </a:pPr>
              <a:endParaRPr/>
            </a:p>
          </p:txBody>
        </p:sp>
      </p:grpSp>
      <p:sp>
        <p:nvSpPr>
          <p:cNvPr id="8" name="Freeform 8"/>
          <p:cNvSpPr/>
          <p:nvPr/>
        </p:nvSpPr>
        <p:spPr>
          <a:xfrm rot="-5400000">
            <a:off x="5745991" y="1277342"/>
            <a:ext cx="485981" cy="1245145"/>
          </a:xfrm>
          <a:custGeom>
            <a:avLst/>
            <a:gdLst/>
            <a:ahLst/>
            <a:cxnLst/>
            <a:rect l="l" t="t" r="r" b="b"/>
            <a:pathLst>
              <a:path w="485981" h="1245145">
                <a:moveTo>
                  <a:pt x="0" y="0"/>
                </a:moveTo>
                <a:lnTo>
                  <a:pt x="485980" y="0"/>
                </a:lnTo>
                <a:lnTo>
                  <a:pt x="485980" y="1245145"/>
                </a:lnTo>
                <a:lnTo>
                  <a:pt x="0" y="1245145"/>
                </a:lnTo>
                <a:lnTo>
                  <a:pt x="0" y="0"/>
                </a:lnTo>
                <a:close/>
              </a:path>
            </a:pathLst>
          </a:custGeom>
          <a:blipFill>
            <a:blip r:embed="rId2">
              <a:extLst>
                <a:ext uri="{96DAC541-7B7A-43D3-8B79-37D633B846F1}">
                  <asvg:svgBlip xmlns:asvg="http://schemas.microsoft.com/office/drawing/2016/SVG/main" xmlns="" r:embed="rId3"/>
                </a:ext>
              </a:extLst>
            </a:blip>
            <a:stretch>
              <a:fillRect t="-143937"/>
            </a:stretch>
          </a:blipFill>
        </p:spPr>
        <p:txBody>
          <a:bodyPr/>
          <a:lstStyle/>
          <a:p>
            <a:endParaRPr lang="es-PE"/>
          </a:p>
        </p:txBody>
      </p:sp>
      <p:sp>
        <p:nvSpPr>
          <p:cNvPr id="9" name="Freeform 9"/>
          <p:cNvSpPr/>
          <p:nvPr/>
        </p:nvSpPr>
        <p:spPr>
          <a:xfrm>
            <a:off x="2439748" y="3442361"/>
            <a:ext cx="13408504" cy="5815939"/>
          </a:xfrm>
          <a:custGeom>
            <a:avLst/>
            <a:gdLst/>
            <a:ahLst/>
            <a:cxnLst/>
            <a:rect l="l" t="t" r="r" b="b"/>
            <a:pathLst>
              <a:path w="13408504" h="5815939">
                <a:moveTo>
                  <a:pt x="0" y="0"/>
                </a:moveTo>
                <a:lnTo>
                  <a:pt x="13408504" y="0"/>
                </a:lnTo>
                <a:lnTo>
                  <a:pt x="13408504" y="5815939"/>
                </a:lnTo>
                <a:lnTo>
                  <a:pt x="0" y="5815939"/>
                </a:lnTo>
                <a:lnTo>
                  <a:pt x="0" y="0"/>
                </a:lnTo>
                <a:close/>
              </a:path>
            </a:pathLst>
          </a:custGeom>
          <a:blipFill>
            <a:blip r:embed="rId4"/>
            <a:stretch>
              <a:fillRect/>
            </a:stretch>
          </a:blipFill>
        </p:spPr>
        <p:txBody>
          <a:bodyPr/>
          <a:lstStyle/>
          <a:p>
            <a:endParaRPr lang="es-PE"/>
          </a:p>
        </p:txBody>
      </p:sp>
      <p:sp>
        <p:nvSpPr>
          <p:cNvPr id="10" name="TextBox 10"/>
          <p:cNvSpPr txBox="1"/>
          <p:nvPr/>
        </p:nvSpPr>
        <p:spPr>
          <a:xfrm>
            <a:off x="7040178" y="1145243"/>
            <a:ext cx="9533610" cy="1461718"/>
          </a:xfrm>
          <a:prstGeom prst="rect">
            <a:avLst/>
          </a:prstGeom>
        </p:spPr>
        <p:txBody>
          <a:bodyPr lIns="0" tIns="0" rIns="0" bIns="0" rtlCol="0" anchor="t">
            <a:spAutoFit/>
          </a:bodyPr>
          <a:lstStyle/>
          <a:p>
            <a:pPr algn="just">
              <a:lnSpc>
                <a:spcPts val="3957"/>
              </a:lnSpc>
            </a:pPr>
            <a:r>
              <a:rPr lang="en-US" sz="2827">
                <a:solidFill>
                  <a:srgbClr val="000000"/>
                </a:solidFill>
                <a:latin typeface="Open Sans"/>
                <a:ea typeface="Open Sans"/>
                <a:cs typeface="Open Sans"/>
                <a:sym typeface="Open Sans"/>
              </a:rPr>
              <a:t>Ecuación de estimación de un modelo de probabilidad logístico a nivel de estudiante dentro del soporte común de colegios</a:t>
            </a:r>
          </a:p>
        </p:txBody>
      </p:sp>
      <p:sp>
        <p:nvSpPr>
          <p:cNvPr id="11" name="TextBox 11"/>
          <p:cNvSpPr txBox="1"/>
          <p:nvPr/>
        </p:nvSpPr>
        <p:spPr>
          <a:xfrm>
            <a:off x="1871510" y="1561565"/>
            <a:ext cx="2913279" cy="581340"/>
          </a:xfrm>
          <a:prstGeom prst="rect">
            <a:avLst/>
          </a:prstGeom>
        </p:spPr>
        <p:txBody>
          <a:bodyPr lIns="0" tIns="0" rIns="0" bIns="0" rtlCol="0" anchor="t">
            <a:spAutoFit/>
          </a:bodyPr>
          <a:lstStyle/>
          <a:p>
            <a:pPr algn="ctr">
              <a:lnSpc>
                <a:spcPts val="4182"/>
              </a:lnSpc>
            </a:pPr>
            <a:r>
              <a:rPr lang="en-US" sz="2987" b="1">
                <a:solidFill>
                  <a:srgbClr val="000000"/>
                </a:solidFill>
                <a:latin typeface="Agrandir Bold"/>
                <a:ea typeface="Agrandir Bold"/>
                <a:cs typeface="Agrandir Bold"/>
                <a:sym typeface="Agrandir Bold"/>
              </a:rPr>
              <a:t>Etapa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grpSp>
        <p:nvGrpSpPr>
          <p:cNvPr id="5" name="Group 5"/>
          <p:cNvGrpSpPr/>
          <p:nvPr/>
        </p:nvGrpSpPr>
        <p:grpSpPr>
          <a:xfrm>
            <a:off x="1714212" y="1277779"/>
            <a:ext cx="3227875" cy="1282261"/>
            <a:chOff x="0" y="0"/>
            <a:chExt cx="911202" cy="361972"/>
          </a:xfrm>
        </p:grpSpPr>
        <p:sp>
          <p:nvSpPr>
            <p:cNvPr id="6" name="Freeform 6"/>
            <p:cNvSpPr/>
            <p:nvPr/>
          </p:nvSpPr>
          <p:spPr>
            <a:xfrm>
              <a:off x="0" y="0"/>
              <a:ext cx="911202" cy="361972"/>
            </a:xfrm>
            <a:custGeom>
              <a:avLst/>
              <a:gdLst/>
              <a:ahLst/>
              <a:cxnLst/>
              <a:rect l="l" t="t" r="r" b="b"/>
              <a:pathLst>
                <a:path w="911202" h="361972">
                  <a:moveTo>
                    <a:pt x="122321" y="0"/>
                  </a:moveTo>
                  <a:lnTo>
                    <a:pt x="788881" y="0"/>
                  </a:lnTo>
                  <a:cubicBezTo>
                    <a:pt x="856437" y="0"/>
                    <a:pt x="911202" y="54765"/>
                    <a:pt x="911202" y="122321"/>
                  </a:cubicBezTo>
                  <a:lnTo>
                    <a:pt x="911202" y="239650"/>
                  </a:lnTo>
                  <a:cubicBezTo>
                    <a:pt x="911202" y="272092"/>
                    <a:pt x="898315" y="303205"/>
                    <a:pt x="875375" y="326145"/>
                  </a:cubicBezTo>
                  <a:cubicBezTo>
                    <a:pt x="852436" y="349084"/>
                    <a:pt x="821323" y="361972"/>
                    <a:pt x="788881" y="361972"/>
                  </a:cubicBezTo>
                  <a:lnTo>
                    <a:pt x="122321" y="361972"/>
                  </a:lnTo>
                  <a:cubicBezTo>
                    <a:pt x="54765" y="361972"/>
                    <a:pt x="0" y="307207"/>
                    <a:pt x="0" y="239650"/>
                  </a:cubicBezTo>
                  <a:lnTo>
                    <a:pt x="0" y="122321"/>
                  </a:lnTo>
                  <a:cubicBezTo>
                    <a:pt x="0" y="54765"/>
                    <a:pt x="54765" y="0"/>
                    <a:pt x="122321" y="0"/>
                  </a:cubicBezTo>
                  <a:close/>
                </a:path>
              </a:pathLst>
            </a:custGeom>
            <a:solidFill>
              <a:srgbClr val="2C4468">
                <a:alpha val="11765"/>
              </a:srgbClr>
            </a:solidFill>
          </p:spPr>
          <p:txBody>
            <a:bodyPr/>
            <a:lstStyle/>
            <a:p>
              <a:endParaRPr lang="es-PE"/>
            </a:p>
          </p:txBody>
        </p:sp>
        <p:sp>
          <p:nvSpPr>
            <p:cNvPr id="7" name="TextBox 7"/>
            <p:cNvSpPr txBox="1"/>
            <p:nvPr/>
          </p:nvSpPr>
          <p:spPr>
            <a:xfrm>
              <a:off x="0" y="-38100"/>
              <a:ext cx="911202" cy="400072"/>
            </a:xfrm>
            <a:prstGeom prst="rect">
              <a:avLst/>
            </a:prstGeom>
          </p:spPr>
          <p:txBody>
            <a:bodyPr lIns="50800" tIns="50800" rIns="50800" bIns="50800" rtlCol="0" anchor="ctr"/>
            <a:lstStyle/>
            <a:p>
              <a:pPr algn="ctr">
                <a:lnSpc>
                  <a:spcPts val="3120"/>
                </a:lnSpc>
              </a:pPr>
              <a:endParaRPr/>
            </a:p>
          </p:txBody>
        </p:sp>
      </p:grpSp>
      <p:sp>
        <p:nvSpPr>
          <p:cNvPr id="8" name="Freeform 8"/>
          <p:cNvSpPr/>
          <p:nvPr/>
        </p:nvSpPr>
        <p:spPr>
          <a:xfrm rot="-5400000">
            <a:off x="5745991" y="1277342"/>
            <a:ext cx="485981" cy="1245145"/>
          </a:xfrm>
          <a:custGeom>
            <a:avLst/>
            <a:gdLst/>
            <a:ahLst/>
            <a:cxnLst/>
            <a:rect l="l" t="t" r="r" b="b"/>
            <a:pathLst>
              <a:path w="485981" h="1245145">
                <a:moveTo>
                  <a:pt x="0" y="0"/>
                </a:moveTo>
                <a:lnTo>
                  <a:pt x="485980" y="0"/>
                </a:lnTo>
                <a:lnTo>
                  <a:pt x="485980" y="1245145"/>
                </a:lnTo>
                <a:lnTo>
                  <a:pt x="0" y="1245145"/>
                </a:lnTo>
                <a:lnTo>
                  <a:pt x="0" y="0"/>
                </a:lnTo>
                <a:close/>
              </a:path>
            </a:pathLst>
          </a:custGeom>
          <a:blipFill>
            <a:blip r:embed="rId2">
              <a:extLst>
                <a:ext uri="{96DAC541-7B7A-43D3-8B79-37D633B846F1}">
                  <asvg:svgBlip xmlns:asvg="http://schemas.microsoft.com/office/drawing/2016/SVG/main" xmlns="" r:embed="rId3"/>
                </a:ext>
              </a:extLst>
            </a:blip>
            <a:stretch>
              <a:fillRect t="-143937"/>
            </a:stretch>
          </a:blipFill>
        </p:spPr>
        <p:txBody>
          <a:bodyPr/>
          <a:lstStyle/>
          <a:p>
            <a:endParaRPr lang="es-PE"/>
          </a:p>
        </p:txBody>
      </p:sp>
      <p:sp>
        <p:nvSpPr>
          <p:cNvPr id="9" name="Freeform 9"/>
          <p:cNvSpPr/>
          <p:nvPr/>
        </p:nvSpPr>
        <p:spPr>
          <a:xfrm>
            <a:off x="1925829" y="3477077"/>
            <a:ext cx="14436343" cy="5269265"/>
          </a:xfrm>
          <a:custGeom>
            <a:avLst/>
            <a:gdLst/>
            <a:ahLst/>
            <a:cxnLst/>
            <a:rect l="l" t="t" r="r" b="b"/>
            <a:pathLst>
              <a:path w="14436343" h="5269265">
                <a:moveTo>
                  <a:pt x="0" y="0"/>
                </a:moveTo>
                <a:lnTo>
                  <a:pt x="14436342" y="0"/>
                </a:lnTo>
                <a:lnTo>
                  <a:pt x="14436342" y="5269265"/>
                </a:lnTo>
                <a:lnTo>
                  <a:pt x="0" y="5269265"/>
                </a:lnTo>
                <a:lnTo>
                  <a:pt x="0" y="0"/>
                </a:lnTo>
                <a:close/>
              </a:path>
            </a:pathLst>
          </a:custGeom>
          <a:blipFill>
            <a:blip r:embed="rId4"/>
            <a:stretch>
              <a:fillRect/>
            </a:stretch>
          </a:blipFill>
        </p:spPr>
        <p:txBody>
          <a:bodyPr/>
          <a:lstStyle/>
          <a:p>
            <a:endParaRPr lang="es-PE"/>
          </a:p>
        </p:txBody>
      </p:sp>
      <p:sp>
        <p:nvSpPr>
          <p:cNvPr id="10" name="TextBox 10"/>
          <p:cNvSpPr txBox="1"/>
          <p:nvPr/>
        </p:nvSpPr>
        <p:spPr>
          <a:xfrm>
            <a:off x="7040178" y="1164238"/>
            <a:ext cx="9533610" cy="1461718"/>
          </a:xfrm>
          <a:prstGeom prst="rect">
            <a:avLst/>
          </a:prstGeom>
        </p:spPr>
        <p:txBody>
          <a:bodyPr lIns="0" tIns="0" rIns="0" bIns="0" rtlCol="0" anchor="t">
            <a:spAutoFit/>
          </a:bodyPr>
          <a:lstStyle/>
          <a:p>
            <a:pPr algn="just">
              <a:lnSpc>
                <a:spcPts val="3957"/>
              </a:lnSpc>
            </a:pPr>
            <a:r>
              <a:rPr lang="en-US" sz="2827">
                <a:solidFill>
                  <a:srgbClr val="000000"/>
                </a:solidFill>
                <a:latin typeface="Open Sans"/>
                <a:ea typeface="Open Sans"/>
                <a:cs typeface="Open Sans"/>
                <a:sym typeface="Open Sans"/>
              </a:rPr>
              <a:t>Ecuación de estimación del efecto de la asistencia a un colegio preuniversitario (usando </a:t>
            </a:r>
            <a:r>
              <a:rPr lang="en-US" sz="2827" i="1">
                <a:solidFill>
                  <a:srgbClr val="000000"/>
                </a:solidFill>
                <a:latin typeface="Open Sans Italics"/>
                <a:ea typeface="Open Sans Italics"/>
                <a:cs typeface="Open Sans Italics"/>
                <a:sym typeface="Open Sans Italics"/>
              </a:rPr>
              <a:t>Inverse Probability Weighting</a:t>
            </a:r>
            <a:r>
              <a:rPr lang="en-US" sz="2827">
                <a:solidFill>
                  <a:srgbClr val="000000"/>
                </a:solidFill>
                <a:latin typeface="Open Sans"/>
                <a:ea typeface="Open Sans"/>
                <a:cs typeface="Open Sans"/>
                <a:sym typeface="Open Sans"/>
              </a:rPr>
              <a:t>)</a:t>
            </a:r>
          </a:p>
        </p:txBody>
      </p:sp>
      <p:sp>
        <p:nvSpPr>
          <p:cNvPr id="11" name="TextBox 11"/>
          <p:cNvSpPr txBox="1"/>
          <p:nvPr/>
        </p:nvSpPr>
        <p:spPr>
          <a:xfrm>
            <a:off x="1871510" y="1561565"/>
            <a:ext cx="2913279" cy="581340"/>
          </a:xfrm>
          <a:prstGeom prst="rect">
            <a:avLst/>
          </a:prstGeom>
        </p:spPr>
        <p:txBody>
          <a:bodyPr lIns="0" tIns="0" rIns="0" bIns="0" rtlCol="0" anchor="t">
            <a:spAutoFit/>
          </a:bodyPr>
          <a:lstStyle/>
          <a:p>
            <a:pPr algn="ctr">
              <a:lnSpc>
                <a:spcPts val="4182"/>
              </a:lnSpc>
            </a:pPr>
            <a:r>
              <a:rPr lang="en-US" sz="2987" b="1">
                <a:solidFill>
                  <a:srgbClr val="000000"/>
                </a:solidFill>
                <a:latin typeface="Agrandir Bold"/>
                <a:ea typeface="Agrandir Bold"/>
                <a:cs typeface="Agrandir Bold"/>
                <a:sym typeface="Agrandir Bold"/>
              </a:rPr>
              <a:t>Etapa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a:off x="3577267" y="1613040"/>
            <a:ext cx="11133467" cy="7586616"/>
          </a:xfrm>
          <a:custGeom>
            <a:avLst/>
            <a:gdLst/>
            <a:ahLst/>
            <a:cxnLst/>
            <a:rect l="l" t="t" r="r" b="b"/>
            <a:pathLst>
              <a:path w="11133467" h="7586616">
                <a:moveTo>
                  <a:pt x="0" y="0"/>
                </a:moveTo>
                <a:lnTo>
                  <a:pt x="11133466" y="0"/>
                </a:lnTo>
                <a:lnTo>
                  <a:pt x="11133466" y="7586616"/>
                </a:lnTo>
                <a:lnTo>
                  <a:pt x="0" y="7586616"/>
                </a:lnTo>
                <a:lnTo>
                  <a:pt x="0" y="0"/>
                </a:lnTo>
                <a:close/>
              </a:path>
            </a:pathLst>
          </a:custGeom>
          <a:blipFill>
            <a:blip r:embed="rId2"/>
            <a:stretch>
              <a:fillRect t="-3566" b="-3209"/>
            </a:stretch>
          </a:blipFill>
        </p:spPr>
        <p:txBody>
          <a:bodyPr/>
          <a:lstStyle/>
          <a:p>
            <a:endParaRPr lang="es-PE"/>
          </a:p>
        </p:txBody>
      </p:sp>
      <p:sp>
        <p:nvSpPr>
          <p:cNvPr id="6" name="TextBox 6"/>
          <p:cNvSpPr txBox="1"/>
          <p:nvPr/>
        </p:nvSpPr>
        <p:spPr>
          <a:xfrm>
            <a:off x="2104457" y="285125"/>
            <a:ext cx="15154843" cy="109098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Figura 5. </a:t>
            </a:r>
          </a:p>
          <a:p>
            <a:pPr algn="l">
              <a:lnSpc>
                <a:spcPts val="3763"/>
              </a:lnSpc>
            </a:pPr>
            <a:r>
              <a:rPr lang="en-US" sz="3244" i="1">
                <a:solidFill>
                  <a:srgbClr val="000000"/>
                </a:solidFill>
                <a:latin typeface="Public Sans Italics"/>
                <a:ea typeface="Public Sans Italics"/>
                <a:cs typeface="Public Sans Italics"/>
                <a:sym typeface="Public Sans Italics"/>
              </a:rPr>
              <a:t>Distribución del puntaje de propensión según condición de tratamiento (Etapa 2)</a:t>
            </a:r>
          </a:p>
        </p:txBody>
      </p:sp>
      <p:sp>
        <p:nvSpPr>
          <p:cNvPr id="7" name="TextBox 7"/>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Elaboración propia en base a datos de DIAD-PUCP (2024) y MINEDU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rot="5400000">
            <a:off x="5504785" y="-471548"/>
            <a:ext cx="7829290" cy="11630406"/>
          </a:xfrm>
          <a:custGeom>
            <a:avLst/>
            <a:gdLst/>
            <a:ahLst/>
            <a:cxnLst/>
            <a:rect l="l" t="t" r="r" b="b"/>
            <a:pathLst>
              <a:path w="7829290" h="11630406">
                <a:moveTo>
                  <a:pt x="0" y="0"/>
                </a:moveTo>
                <a:lnTo>
                  <a:pt x="7829290" y="0"/>
                </a:lnTo>
                <a:lnTo>
                  <a:pt x="7829290" y="11630406"/>
                </a:lnTo>
                <a:lnTo>
                  <a:pt x="0" y="11630406"/>
                </a:lnTo>
                <a:lnTo>
                  <a:pt x="0" y="0"/>
                </a:lnTo>
                <a:close/>
              </a:path>
            </a:pathLst>
          </a:custGeom>
          <a:blipFill>
            <a:blip r:embed="rId2"/>
            <a:stretch>
              <a:fillRect/>
            </a:stretch>
          </a:blipFill>
        </p:spPr>
        <p:txBody>
          <a:bodyPr/>
          <a:lstStyle/>
          <a:p>
            <a:endParaRPr lang="es-PE"/>
          </a:p>
        </p:txBody>
      </p:sp>
      <p:sp>
        <p:nvSpPr>
          <p:cNvPr id="6" name="TextBox 6"/>
          <p:cNvSpPr txBox="1"/>
          <p:nvPr/>
        </p:nvSpPr>
        <p:spPr>
          <a:xfrm>
            <a:off x="2104457" y="285125"/>
            <a:ext cx="15154843" cy="109098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Figura 6. </a:t>
            </a:r>
          </a:p>
          <a:p>
            <a:pPr algn="l">
              <a:lnSpc>
                <a:spcPts val="3763"/>
              </a:lnSpc>
            </a:pPr>
            <a:r>
              <a:rPr lang="en-US" sz="3244" i="1">
                <a:solidFill>
                  <a:srgbClr val="000000"/>
                </a:solidFill>
                <a:latin typeface="Public Sans Italics"/>
                <a:ea typeface="Public Sans Italics"/>
                <a:cs typeface="Public Sans Italics"/>
                <a:sym typeface="Public Sans Italics"/>
              </a:rPr>
              <a:t>Prueba de balance después del ajuste por Inverse Probability Weighting</a:t>
            </a:r>
          </a:p>
        </p:txBody>
      </p:sp>
      <p:sp>
        <p:nvSpPr>
          <p:cNvPr id="7" name="TextBox 7"/>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Elaboración propia en base a datos de DIAD-PUCP (2024) y MINEDU (2024)</a:t>
            </a:r>
          </a:p>
        </p:txBody>
      </p:sp>
      <p:sp>
        <p:nvSpPr>
          <p:cNvPr id="8" name="AutoShape 8"/>
          <p:cNvSpPr/>
          <p:nvPr/>
        </p:nvSpPr>
        <p:spPr>
          <a:xfrm flipH="1" flipV="1">
            <a:off x="8382000" y="2476499"/>
            <a:ext cx="0" cy="6553200"/>
          </a:xfrm>
          <a:prstGeom prst="line">
            <a:avLst/>
          </a:prstGeom>
          <a:ln w="38100" cap="flat">
            <a:solidFill>
              <a:srgbClr val="345485"/>
            </a:solidFill>
            <a:prstDash val="sysDot"/>
            <a:headEnd type="none" w="sm" len="sm"/>
            <a:tailEnd type="none" w="sm" len="sm"/>
          </a:ln>
        </p:spPr>
        <p:txBody>
          <a:bodyPr/>
          <a:lstStyle/>
          <a:p>
            <a:endParaRPr lang="es-P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a:off x="2425042" y="2695099"/>
            <a:ext cx="13472448" cy="6709625"/>
          </a:xfrm>
          <a:custGeom>
            <a:avLst/>
            <a:gdLst/>
            <a:ahLst/>
            <a:cxnLst/>
            <a:rect l="l" t="t" r="r" b="b"/>
            <a:pathLst>
              <a:path w="13472448" h="6709625">
                <a:moveTo>
                  <a:pt x="0" y="0"/>
                </a:moveTo>
                <a:lnTo>
                  <a:pt x="13472447" y="0"/>
                </a:lnTo>
                <a:lnTo>
                  <a:pt x="13472447" y="6709625"/>
                </a:lnTo>
                <a:lnTo>
                  <a:pt x="0" y="6709625"/>
                </a:lnTo>
                <a:lnTo>
                  <a:pt x="0" y="0"/>
                </a:lnTo>
                <a:close/>
              </a:path>
            </a:pathLst>
          </a:custGeom>
          <a:blipFill>
            <a:blip r:embed="rId2"/>
            <a:stretch>
              <a:fillRect/>
            </a:stretch>
          </a:blipFill>
        </p:spPr>
        <p:txBody>
          <a:bodyPr/>
          <a:lstStyle/>
          <a:p>
            <a:endParaRPr lang="es-PE"/>
          </a:p>
        </p:txBody>
      </p:sp>
      <p:sp>
        <p:nvSpPr>
          <p:cNvPr id="3" name="TextBox 3"/>
          <p:cNvSpPr txBox="1"/>
          <p:nvPr/>
        </p:nvSpPr>
        <p:spPr>
          <a:xfrm>
            <a:off x="2390511" y="1448476"/>
            <a:ext cx="13506979" cy="1028858"/>
          </a:xfrm>
          <a:prstGeom prst="rect">
            <a:avLst/>
          </a:prstGeom>
        </p:spPr>
        <p:txBody>
          <a:bodyPr lIns="0" tIns="0" rIns="0" bIns="0" rtlCol="0" anchor="t">
            <a:spAutoFit/>
          </a:bodyPr>
          <a:lstStyle/>
          <a:p>
            <a:pPr algn="l">
              <a:lnSpc>
                <a:spcPts val="4118"/>
              </a:lnSpc>
            </a:pPr>
            <a:r>
              <a:rPr lang="en-US" sz="2941" b="1">
                <a:solidFill>
                  <a:srgbClr val="000000"/>
                </a:solidFill>
                <a:latin typeface="Public Sans Bold"/>
                <a:ea typeface="Public Sans Bold"/>
                <a:cs typeface="Public Sans Bold"/>
                <a:sym typeface="Public Sans Bold"/>
              </a:rPr>
              <a:t>Figura 7. </a:t>
            </a:r>
          </a:p>
          <a:p>
            <a:pPr algn="l">
              <a:lnSpc>
                <a:spcPts val="4118"/>
              </a:lnSpc>
            </a:pPr>
            <a:r>
              <a:rPr lang="en-US" sz="2941" i="1">
                <a:solidFill>
                  <a:srgbClr val="000000"/>
                </a:solidFill>
                <a:latin typeface="Public Sans Italics"/>
                <a:ea typeface="Public Sans Italics"/>
                <a:cs typeface="Public Sans Italics"/>
                <a:sym typeface="Public Sans Italics"/>
              </a:rPr>
              <a:t>Puntaje final promedio en prueba de admisión a PUCP según colegio de origen</a:t>
            </a:r>
          </a:p>
        </p:txBody>
      </p:sp>
      <p:sp>
        <p:nvSpPr>
          <p:cNvPr id="4" name="TextBox 4"/>
          <p:cNvSpPr txBox="1"/>
          <p:nvPr/>
        </p:nvSpPr>
        <p:spPr>
          <a:xfrm>
            <a:off x="2390511" y="9569339"/>
            <a:ext cx="13506979" cy="440267"/>
          </a:xfrm>
          <a:prstGeom prst="rect">
            <a:avLst/>
          </a:prstGeom>
        </p:spPr>
        <p:txBody>
          <a:bodyPr lIns="0" tIns="0" rIns="0" bIns="0" rtlCol="0" anchor="t">
            <a:spAutoFit/>
          </a:bodyPr>
          <a:lstStyle/>
          <a:p>
            <a:pPr algn="l">
              <a:lnSpc>
                <a:spcPts val="3558"/>
              </a:lnSpc>
            </a:pPr>
            <a:r>
              <a:rPr lang="en-US" sz="2541" i="1">
                <a:solidFill>
                  <a:srgbClr val="000000"/>
                </a:solidFill>
                <a:latin typeface="Public Sans Italics"/>
                <a:ea typeface="Public Sans Italics"/>
                <a:cs typeface="Public Sans Italics"/>
                <a:sym typeface="Public Sans Italics"/>
              </a:rPr>
              <a:t>Nota. </a:t>
            </a:r>
            <a:r>
              <a:rPr lang="en-US" sz="2541">
                <a:solidFill>
                  <a:srgbClr val="000000"/>
                </a:solidFill>
                <a:latin typeface="Public Sans"/>
                <a:ea typeface="Public Sans"/>
                <a:cs typeface="Public Sans"/>
                <a:sym typeface="Public Sans"/>
              </a:rPr>
              <a:t>Elaboración propia en base a datos de DIAD-PUCP (2024)</a:t>
            </a:r>
          </a:p>
        </p:txBody>
      </p:sp>
      <p:sp>
        <p:nvSpPr>
          <p:cNvPr id="5" name="Freeform 5"/>
          <p:cNvSpPr/>
          <p:nvPr/>
        </p:nvSpPr>
        <p:spPr>
          <a:xfrm rot="-2700000">
            <a:off x="-2442020" y="-112963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s-PE"/>
          </a:p>
        </p:txBody>
      </p:sp>
      <p:sp>
        <p:nvSpPr>
          <p:cNvPr id="6" name="TextBox 6"/>
          <p:cNvSpPr txBox="1"/>
          <p:nvPr/>
        </p:nvSpPr>
        <p:spPr>
          <a:xfrm>
            <a:off x="2756810" y="590849"/>
            <a:ext cx="15101917" cy="721464"/>
          </a:xfrm>
          <a:prstGeom prst="rect">
            <a:avLst/>
          </a:prstGeom>
        </p:spPr>
        <p:txBody>
          <a:bodyPr lIns="0" tIns="0" rIns="0" bIns="0" rtlCol="0" anchor="t">
            <a:spAutoFit/>
          </a:bodyPr>
          <a:lstStyle/>
          <a:p>
            <a:pPr algn="just">
              <a:lnSpc>
                <a:spcPts val="5564"/>
              </a:lnSpc>
            </a:pPr>
            <a:r>
              <a:rPr lang="en-US" sz="5058" b="1" spc="-247">
                <a:solidFill>
                  <a:srgbClr val="2C4468"/>
                </a:solidFill>
                <a:latin typeface="Public Sans Bold"/>
                <a:ea typeface="Public Sans Bold"/>
                <a:cs typeface="Public Sans Bold"/>
                <a:sym typeface="Public Sans Bold"/>
              </a:rPr>
              <a:t>4. Principales resultados</a:t>
            </a:r>
          </a:p>
        </p:txBody>
      </p:sp>
      <p:grpSp>
        <p:nvGrpSpPr>
          <p:cNvPr id="7" name="Group 7"/>
          <p:cNvGrpSpPr/>
          <p:nvPr/>
        </p:nvGrpSpPr>
        <p:grpSpPr>
          <a:xfrm>
            <a:off x="17525851" y="0"/>
            <a:ext cx="762149" cy="10287000"/>
            <a:chOff x="0" y="0"/>
            <a:chExt cx="200731" cy="2709333"/>
          </a:xfrm>
        </p:grpSpPr>
        <p:sp>
          <p:nvSpPr>
            <p:cNvPr id="8" name="Freeform 8"/>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9" name="TextBox 9"/>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a:off x="2688080" y="2328611"/>
            <a:ext cx="14004093" cy="6929109"/>
          </a:xfrm>
          <a:custGeom>
            <a:avLst/>
            <a:gdLst/>
            <a:ahLst/>
            <a:cxnLst/>
            <a:rect l="l" t="t" r="r" b="b"/>
            <a:pathLst>
              <a:path w="14004093" h="6929109">
                <a:moveTo>
                  <a:pt x="0" y="0"/>
                </a:moveTo>
                <a:lnTo>
                  <a:pt x="14004093" y="0"/>
                </a:lnTo>
                <a:lnTo>
                  <a:pt x="14004093" y="6929109"/>
                </a:lnTo>
                <a:lnTo>
                  <a:pt x="0" y="6929109"/>
                </a:lnTo>
                <a:lnTo>
                  <a:pt x="0" y="0"/>
                </a:lnTo>
                <a:close/>
              </a:path>
            </a:pathLst>
          </a:custGeom>
          <a:blipFill>
            <a:blip r:embed="rId2"/>
            <a:stretch>
              <a:fillRect/>
            </a:stretch>
          </a:blipFill>
        </p:spPr>
        <p:txBody>
          <a:bodyPr/>
          <a:lstStyle/>
          <a:p>
            <a:endParaRPr lang="es-PE"/>
          </a:p>
        </p:txBody>
      </p:sp>
      <p:sp>
        <p:nvSpPr>
          <p:cNvPr id="6" name="TextBox 6"/>
          <p:cNvSpPr txBox="1"/>
          <p:nvPr/>
        </p:nvSpPr>
        <p:spPr>
          <a:xfrm>
            <a:off x="2104457" y="285125"/>
            <a:ext cx="15154843" cy="204348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Figura 8. </a:t>
            </a:r>
          </a:p>
          <a:p>
            <a:pPr algn="l">
              <a:lnSpc>
                <a:spcPts val="3763"/>
              </a:lnSpc>
            </a:pPr>
            <a:r>
              <a:rPr lang="en-US" sz="3244" i="1">
                <a:solidFill>
                  <a:srgbClr val="000000"/>
                </a:solidFill>
                <a:latin typeface="Public Sans Italics"/>
                <a:ea typeface="Public Sans Italics"/>
                <a:cs typeface="Public Sans Italics"/>
                <a:sym typeface="Public Sans Italics"/>
              </a:rPr>
              <a:t>CRAEst promedio en primer ciclo de estudiantes que asistieron a colegios preuniversitarios y de estudiantes que asistieron a otros colegios según ciclo de ingreso</a:t>
            </a:r>
          </a:p>
        </p:txBody>
      </p:sp>
      <p:sp>
        <p:nvSpPr>
          <p:cNvPr id="7" name="TextBox 7"/>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a:t>
            </a:r>
            <a:r>
              <a:rPr lang="en-US" sz="2544">
                <a:solidFill>
                  <a:srgbClr val="000000"/>
                </a:solidFill>
                <a:latin typeface="Public Sans"/>
                <a:ea typeface="Public Sans"/>
                <a:cs typeface="Public Sans"/>
                <a:sym typeface="Public Sans"/>
              </a:rPr>
              <a:t>Elaboración propia a partir de datos de PUCP (2025) y MINEDU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rot="-2700000">
            <a:off x="-2866746" y="-47583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PE"/>
          </a:p>
        </p:txBody>
      </p:sp>
      <p:graphicFrame>
        <p:nvGraphicFramePr>
          <p:cNvPr id="3" name="Table 3"/>
          <p:cNvGraphicFramePr>
            <a:graphicFrameLocks noGrp="1"/>
          </p:cNvGraphicFramePr>
          <p:nvPr/>
        </p:nvGraphicFramePr>
        <p:xfrm>
          <a:off x="3487700" y="2908541"/>
          <a:ext cx="10192914" cy="5649213"/>
        </p:xfrm>
        <a:graphic>
          <a:graphicData uri="http://schemas.openxmlformats.org/drawingml/2006/table">
            <a:tbl>
              <a:tblPr/>
              <a:tblGrid>
                <a:gridCol w="10192914">
                  <a:extLst>
                    <a:ext uri="{9D8B030D-6E8A-4147-A177-3AD203B41FA5}">
                      <a16:colId xmlns:a16="http://schemas.microsoft.com/office/drawing/2014/main" val="20000"/>
                    </a:ext>
                  </a:extLst>
                </a:gridCol>
              </a:tblGrid>
              <a:tr h="1122673">
                <a:tc>
                  <a:txBody>
                    <a:bodyPr/>
                    <a:lstStyle/>
                    <a:p>
                      <a:pPr algn="l">
                        <a:lnSpc>
                          <a:spcPts val="3219"/>
                        </a:lnSpc>
                        <a:defRPr/>
                      </a:pPr>
                      <a:r>
                        <a:rPr lang="en-US" sz="2299">
                          <a:solidFill>
                            <a:srgbClr val="000000"/>
                          </a:solidFill>
                          <a:latin typeface="Public Sans"/>
                          <a:ea typeface="Public Sans"/>
                          <a:cs typeface="Public Sans"/>
                          <a:sym typeface="Public Sans"/>
                        </a:rPr>
                        <a:t>Contexto y origen de los colegios preuniversitarios</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1122673">
                <a:tc>
                  <a:txBody>
                    <a:bodyPr/>
                    <a:lstStyle/>
                    <a:p>
                      <a:pPr algn="l">
                        <a:lnSpc>
                          <a:spcPts val="3219"/>
                        </a:lnSpc>
                        <a:defRPr/>
                      </a:pPr>
                      <a:r>
                        <a:rPr lang="en-US" sz="2299">
                          <a:solidFill>
                            <a:srgbClr val="000000"/>
                          </a:solidFill>
                          <a:latin typeface="Public Sans"/>
                          <a:ea typeface="Public Sans"/>
                          <a:cs typeface="Public Sans"/>
                          <a:sym typeface="Public Sans"/>
                        </a:rPr>
                        <a:t>Vista previa del estudio y literatura de referencia</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1122673">
                <a:tc>
                  <a:txBody>
                    <a:bodyPr/>
                    <a:lstStyle/>
                    <a:p>
                      <a:pPr algn="l">
                        <a:lnSpc>
                          <a:spcPts val="3219"/>
                        </a:lnSpc>
                        <a:defRPr/>
                      </a:pPr>
                      <a:r>
                        <a:rPr lang="en-US" sz="2299">
                          <a:solidFill>
                            <a:srgbClr val="000000"/>
                          </a:solidFill>
                          <a:latin typeface="Public Sans"/>
                          <a:ea typeface="Public Sans"/>
                          <a:cs typeface="Public Sans"/>
                          <a:sym typeface="Public Sans"/>
                        </a:rPr>
                        <a:t>Retos metodológicos y propuesta de solución</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2"/>
                  </a:ext>
                </a:extLst>
              </a:tr>
              <a:tr h="1122673">
                <a:tc>
                  <a:txBody>
                    <a:bodyPr/>
                    <a:lstStyle/>
                    <a:p>
                      <a:pPr algn="l">
                        <a:lnSpc>
                          <a:spcPts val="3219"/>
                        </a:lnSpc>
                        <a:defRPr/>
                      </a:pPr>
                      <a:r>
                        <a:rPr lang="en-US" sz="2299">
                          <a:solidFill>
                            <a:srgbClr val="000000"/>
                          </a:solidFill>
                          <a:latin typeface="Public Sans"/>
                          <a:ea typeface="Public Sans"/>
                          <a:cs typeface="Public Sans"/>
                          <a:sym typeface="Public Sans"/>
                        </a:rPr>
                        <a:t> Principales resultados</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FCFCF"/>
                      </a:solidFill>
                      <a:prstDash val="solid"/>
                      <a:round/>
                      <a:headEnd type="none" w="med" len="med"/>
                      <a:tailEnd type="none" w="med" len="med"/>
                    </a:lnT>
                    <a:lnB w="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158521">
                <a:tc>
                  <a:txBody>
                    <a:bodyPr/>
                    <a:lstStyle/>
                    <a:p>
                      <a:pPr algn="l">
                        <a:lnSpc>
                          <a:spcPts val="3219"/>
                        </a:lnSpc>
                        <a:defRPr/>
                      </a:pPr>
                      <a:r>
                        <a:rPr lang="en-US" sz="2299">
                          <a:solidFill>
                            <a:srgbClr val="000000"/>
                          </a:solidFill>
                          <a:latin typeface="Public Sans"/>
                          <a:ea typeface="Public Sans"/>
                          <a:cs typeface="Public Sans"/>
                          <a:sym typeface="Public Sans"/>
                        </a:rPr>
                        <a:t>Relevancia para las políticas públicas</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4" name="Group 4"/>
          <p:cNvGrpSpPr/>
          <p:nvPr/>
        </p:nvGrpSpPr>
        <p:grpSpPr>
          <a:xfrm>
            <a:off x="2100257" y="6297862"/>
            <a:ext cx="1176245" cy="1101371"/>
            <a:chOff x="0" y="0"/>
            <a:chExt cx="1041686" cy="975377"/>
          </a:xfrm>
        </p:grpSpPr>
        <p:sp>
          <p:nvSpPr>
            <p:cNvPr id="5" name="Freeform 5"/>
            <p:cNvSpPr/>
            <p:nvPr/>
          </p:nvSpPr>
          <p:spPr>
            <a:xfrm>
              <a:off x="0" y="0"/>
              <a:ext cx="1041686" cy="975377"/>
            </a:xfrm>
            <a:custGeom>
              <a:avLst/>
              <a:gdLst/>
              <a:ahLst/>
              <a:cxnLst/>
              <a:rect l="l" t="t" r="r" b="b"/>
              <a:pathLst>
                <a:path w="1041686" h="975377">
                  <a:moveTo>
                    <a:pt x="520843" y="0"/>
                  </a:moveTo>
                  <a:cubicBezTo>
                    <a:pt x="233189" y="0"/>
                    <a:pt x="0" y="218345"/>
                    <a:pt x="0" y="487688"/>
                  </a:cubicBezTo>
                  <a:cubicBezTo>
                    <a:pt x="0" y="757031"/>
                    <a:pt x="233189" y="975377"/>
                    <a:pt x="520843" y="975377"/>
                  </a:cubicBezTo>
                  <a:cubicBezTo>
                    <a:pt x="808496" y="975377"/>
                    <a:pt x="1041686" y="757031"/>
                    <a:pt x="1041686" y="487688"/>
                  </a:cubicBezTo>
                  <a:cubicBezTo>
                    <a:pt x="1041686" y="218345"/>
                    <a:pt x="808496" y="0"/>
                    <a:pt x="520843" y="0"/>
                  </a:cubicBezTo>
                  <a:close/>
                </a:path>
              </a:pathLst>
            </a:custGeom>
            <a:solidFill>
              <a:srgbClr val="000000">
                <a:alpha val="0"/>
              </a:srgbClr>
            </a:solidFill>
            <a:ln w="142875" cap="sq">
              <a:solidFill>
                <a:srgbClr val="345485"/>
              </a:solidFill>
              <a:prstDash val="solid"/>
              <a:miter/>
            </a:ln>
          </p:spPr>
          <p:txBody>
            <a:bodyPr/>
            <a:lstStyle/>
            <a:p>
              <a:endParaRPr lang="es-PE"/>
            </a:p>
          </p:txBody>
        </p:sp>
        <p:sp>
          <p:nvSpPr>
            <p:cNvPr id="6" name="TextBox 6"/>
            <p:cNvSpPr txBox="1"/>
            <p:nvPr/>
          </p:nvSpPr>
          <p:spPr>
            <a:xfrm>
              <a:off x="97658" y="53342"/>
              <a:ext cx="846370" cy="830593"/>
            </a:xfrm>
            <a:prstGeom prst="rect">
              <a:avLst/>
            </a:prstGeom>
          </p:spPr>
          <p:txBody>
            <a:bodyPr lIns="50800" tIns="50800" rIns="50800" bIns="50800" rtlCol="0" anchor="ctr"/>
            <a:lstStyle/>
            <a:p>
              <a:pPr algn="ctr">
                <a:lnSpc>
                  <a:spcPts val="3120"/>
                </a:lnSpc>
              </a:pPr>
              <a:r>
                <a:rPr lang="en-US" sz="2400">
                  <a:solidFill>
                    <a:srgbClr val="000000"/>
                  </a:solidFill>
                  <a:latin typeface="Public Sans"/>
                  <a:ea typeface="Public Sans"/>
                  <a:cs typeface="Public Sans"/>
                  <a:sym typeface="Public Sans"/>
                </a:rPr>
                <a:t>4</a:t>
              </a:r>
            </a:p>
          </p:txBody>
        </p:sp>
      </p:grpSp>
      <p:grpSp>
        <p:nvGrpSpPr>
          <p:cNvPr id="7" name="Group 7"/>
          <p:cNvGrpSpPr/>
          <p:nvPr/>
        </p:nvGrpSpPr>
        <p:grpSpPr>
          <a:xfrm>
            <a:off x="2100257" y="5168088"/>
            <a:ext cx="1176245" cy="1101371"/>
            <a:chOff x="0" y="0"/>
            <a:chExt cx="1041686" cy="975377"/>
          </a:xfrm>
        </p:grpSpPr>
        <p:sp>
          <p:nvSpPr>
            <p:cNvPr id="8" name="Freeform 8"/>
            <p:cNvSpPr/>
            <p:nvPr/>
          </p:nvSpPr>
          <p:spPr>
            <a:xfrm>
              <a:off x="0" y="0"/>
              <a:ext cx="1041686" cy="975377"/>
            </a:xfrm>
            <a:custGeom>
              <a:avLst/>
              <a:gdLst/>
              <a:ahLst/>
              <a:cxnLst/>
              <a:rect l="l" t="t" r="r" b="b"/>
              <a:pathLst>
                <a:path w="1041686" h="975377">
                  <a:moveTo>
                    <a:pt x="520843" y="0"/>
                  </a:moveTo>
                  <a:cubicBezTo>
                    <a:pt x="233189" y="0"/>
                    <a:pt x="0" y="218345"/>
                    <a:pt x="0" y="487688"/>
                  </a:cubicBezTo>
                  <a:cubicBezTo>
                    <a:pt x="0" y="757031"/>
                    <a:pt x="233189" y="975377"/>
                    <a:pt x="520843" y="975377"/>
                  </a:cubicBezTo>
                  <a:cubicBezTo>
                    <a:pt x="808496" y="975377"/>
                    <a:pt x="1041686" y="757031"/>
                    <a:pt x="1041686" y="487688"/>
                  </a:cubicBezTo>
                  <a:cubicBezTo>
                    <a:pt x="1041686" y="218345"/>
                    <a:pt x="808496" y="0"/>
                    <a:pt x="520843" y="0"/>
                  </a:cubicBezTo>
                  <a:close/>
                </a:path>
              </a:pathLst>
            </a:custGeom>
            <a:solidFill>
              <a:srgbClr val="000000">
                <a:alpha val="0"/>
              </a:srgbClr>
            </a:solidFill>
            <a:ln w="142875" cap="sq">
              <a:solidFill>
                <a:srgbClr val="345485">
                  <a:alpha val="72941"/>
                </a:srgbClr>
              </a:solidFill>
              <a:prstDash val="solid"/>
              <a:miter/>
            </a:ln>
          </p:spPr>
          <p:txBody>
            <a:bodyPr/>
            <a:lstStyle/>
            <a:p>
              <a:endParaRPr lang="es-PE"/>
            </a:p>
          </p:txBody>
        </p:sp>
        <p:sp>
          <p:nvSpPr>
            <p:cNvPr id="9" name="TextBox 9"/>
            <p:cNvSpPr txBox="1"/>
            <p:nvPr/>
          </p:nvSpPr>
          <p:spPr>
            <a:xfrm>
              <a:off x="97658" y="53342"/>
              <a:ext cx="846370" cy="830593"/>
            </a:xfrm>
            <a:prstGeom prst="rect">
              <a:avLst/>
            </a:prstGeom>
          </p:spPr>
          <p:txBody>
            <a:bodyPr lIns="50800" tIns="50800" rIns="50800" bIns="50800" rtlCol="0" anchor="ctr"/>
            <a:lstStyle/>
            <a:p>
              <a:pPr algn="ctr">
                <a:lnSpc>
                  <a:spcPts val="3120"/>
                </a:lnSpc>
              </a:pPr>
              <a:r>
                <a:rPr lang="en-US" sz="2400">
                  <a:solidFill>
                    <a:srgbClr val="000000">
                      <a:alpha val="72941"/>
                    </a:srgbClr>
                  </a:solidFill>
                  <a:latin typeface="Public Sans"/>
                  <a:ea typeface="Public Sans"/>
                  <a:cs typeface="Public Sans"/>
                  <a:sym typeface="Public Sans"/>
                </a:rPr>
                <a:t>3</a:t>
              </a:r>
            </a:p>
          </p:txBody>
        </p:sp>
      </p:grpSp>
      <p:grpSp>
        <p:nvGrpSpPr>
          <p:cNvPr id="10" name="Group 10"/>
          <p:cNvGrpSpPr/>
          <p:nvPr/>
        </p:nvGrpSpPr>
        <p:grpSpPr>
          <a:xfrm>
            <a:off x="2100257" y="4038315"/>
            <a:ext cx="1176245" cy="1101371"/>
            <a:chOff x="0" y="0"/>
            <a:chExt cx="1041686" cy="975377"/>
          </a:xfrm>
        </p:grpSpPr>
        <p:sp>
          <p:nvSpPr>
            <p:cNvPr id="11" name="Freeform 11"/>
            <p:cNvSpPr/>
            <p:nvPr/>
          </p:nvSpPr>
          <p:spPr>
            <a:xfrm>
              <a:off x="0" y="0"/>
              <a:ext cx="1041686" cy="975377"/>
            </a:xfrm>
            <a:custGeom>
              <a:avLst/>
              <a:gdLst/>
              <a:ahLst/>
              <a:cxnLst/>
              <a:rect l="l" t="t" r="r" b="b"/>
              <a:pathLst>
                <a:path w="1041686" h="975377">
                  <a:moveTo>
                    <a:pt x="520843" y="0"/>
                  </a:moveTo>
                  <a:cubicBezTo>
                    <a:pt x="233189" y="0"/>
                    <a:pt x="0" y="218345"/>
                    <a:pt x="0" y="487688"/>
                  </a:cubicBezTo>
                  <a:cubicBezTo>
                    <a:pt x="0" y="757031"/>
                    <a:pt x="233189" y="975377"/>
                    <a:pt x="520843" y="975377"/>
                  </a:cubicBezTo>
                  <a:cubicBezTo>
                    <a:pt x="808496" y="975377"/>
                    <a:pt x="1041686" y="757031"/>
                    <a:pt x="1041686" y="487688"/>
                  </a:cubicBezTo>
                  <a:cubicBezTo>
                    <a:pt x="1041686" y="218345"/>
                    <a:pt x="808496" y="0"/>
                    <a:pt x="520843" y="0"/>
                  </a:cubicBezTo>
                  <a:close/>
                </a:path>
              </a:pathLst>
            </a:custGeom>
            <a:solidFill>
              <a:srgbClr val="000000">
                <a:alpha val="0"/>
              </a:srgbClr>
            </a:solidFill>
            <a:ln w="142875" cap="sq">
              <a:solidFill>
                <a:srgbClr val="345485">
                  <a:alpha val="48627"/>
                </a:srgbClr>
              </a:solidFill>
              <a:prstDash val="solid"/>
              <a:miter/>
            </a:ln>
          </p:spPr>
          <p:txBody>
            <a:bodyPr/>
            <a:lstStyle/>
            <a:p>
              <a:endParaRPr lang="es-PE"/>
            </a:p>
          </p:txBody>
        </p:sp>
        <p:sp>
          <p:nvSpPr>
            <p:cNvPr id="12" name="TextBox 12"/>
            <p:cNvSpPr txBox="1"/>
            <p:nvPr/>
          </p:nvSpPr>
          <p:spPr>
            <a:xfrm>
              <a:off x="97658" y="53342"/>
              <a:ext cx="846370" cy="830593"/>
            </a:xfrm>
            <a:prstGeom prst="rect">
              <a:avLst/>
            </a:prstGeom>
          </p:spPr>
          <p:txBody>
            <a:bodyPr lIns="50800" tIns="50800" rIns="50800" bIns="50800" rtlCol="0" anchor="ctr"/>
            <a:lstStyle/>
            <a:p>
              <a:pPr algn="ctr">
                <a:lnSpc>
                  <a:spcPts val="3120"/>
                </a:lnSpc>
              </a:pPr>
              <a:r>
                <a:rPr lang="en-US" sz="2400">
                  <a:solidFill>
                    <a:srgbClr val="000000">
                      <a:alpha val="48627"/>
                    </a:srgbClr>
                  </a:solidFill>
                  <a:latin typeface="Public Sans"/>
                  <a:ea typeface="Public Sans"/>
                  <a:cs typeface="Public Sans"/>
                  <a:sym typeface="Public Sans"/>
                </a:rPr>
                <a:t>2</a:t>
              </a:r>
            </a:p>
          </p:txBody>
        </p:sp>
      </p:grpSp>
      <p:grpSp>
        <p:nvGrpSpPr>
          <p:cNvPr id="13" name="Group 13"/>
          <p:cNvGrpSpPr/>
          <p:nvPr/>
        </p:nvGrpSpPr>
        <p:grpSpPr>
          <a:xfrm>
            <a:off x="2100257" y="2908541"/>
            <a:ext cx="1176245" cy="1101371"/>
            <a:chOff x="0" y="0"/>
            <a:chExt cx="1041686" cy="975377"/>
          </a:xfrm>
        </p:grpSpPr>
        <p:sp>
          <p:nvSpPr>
            <p:cNvPr id="14" name="Freeform 14"/>
            <p:cNvSpPr/>
            <p:nvPr/>
          </p:nvSpPr>
          <p:spPr>
            <a:xfrm>
              <a:off x="0" y="0"/>
              <a:ext cx="1041686" cy="975377"/>
            </a:xfrm>
            <a:custGeom>
              <a:avLst/>
              <a:gdLst/>
              <a:ahLst/>
              <a:cxnLst/>
              <a:rect l="l" t="t" r="r" b="b"/>
              <a:pathLst>
                <a:path w="1041686" h="975377">
                  <a:moveTo>
                    <a:pt x="520843" y="0"/>
                  </a:moveTo>
                  <a:cubicBezTo>
                    <a:pt x="233189" y="0"/>
                    <a:pt x="0" y="218345"/>
                    <a:pt x="0" y="487688"/>
                  </a:cubicBezTo>
                  <a:cubicBezTo>
                    <a:pt x="0" y="757031"/>
                    <a:pt x="233189" y="975377"/>
                    <a:pt x="520843" y="975377"/>
                  </a:cubicBezTo>
                  <a:cubicBezTo>
                    <a:pt x="808496" y="975377"/>
                    <a:pt x="1041686" y="757031"/>
                    <a:pt x="1041686" y="487688"/>
                  </a:cubicBezTo>
                  <a:cubicBezTo>
                    <a:pt x="1041686" y="218345"/>
                    <a:pt x="808496" y="0"/>
                    <a:pt x="520843" y="0"/>
                  </a:cubicBezTo>
                  <a:close/>
                </a:path>
              </a:pathLst>
            </a:custGeom>
            <a:solidFill>
              <a:srgbClr val="000000">
                <a:alpha val="0"/>
              </a:srgbClr>
            </a:solidFill>
            <a:ln w="142875" cap="sq">
              <a:solidFill>
                <a:srgbClr val="345485">
                  <a:alpha val="43922"/>
                </a:srgbClr>
              </a:solidFill>
              <a:prstDash val="solid"/>
              <a:miter/>
            </a:ln>
          </p:spPr>
          <p:txBody>
            <a:bodyPr/>
            <a:lstStyle/>
            <a:p>
              <a:endParaRPr lang="es-PE"/>
            </a:p>
          </p:txBody>
        </p:sp>
        <p:sp>
          <p:nvSpPr>
            <p:cNvPr id="15" name="TextBox 15"/>
            <p:cNvSpPr txBox="1"/>
            <p:nvPr/>
          </p:nvSpPr>
          <p:spPr>
            <a:xfrm>
              <a:off x="97658" y="53342"/>
              <a:ext cx="846370" cy="830593"/>
            </a:xfrm>
            <a:prstGeom prst="rect">
              <a:avLst/>
            </a:prstGeom>
          </p:spPr>
          <p:txBody>
            <a:bodyPr lIns="50800" tIns="50800" rIns="50800" bIns="50800" rtlCol="0" anchor="ctr"/>
            <a:lstStyle/>
            <a:p>
              <a:pPr algn="ctr">
                <a:lnSpc>
                  <a:spcPts val="3120"/>
                </a:lnSpc>
              </a:pPr>
              <a:r>
                <a:rPr lang="en-US" sz="2400">
                  <a:solidFill>
                    <a:srgbClr val="000000">
                      <a:alpha val="43922"/>
                    </a:srgbClr>
                  </a:solidFill>
                  <a:latin typeface="Public Sans"/>
                  <a:ea typeface="Public Sans"/>
                  <a:cs typeface="Public Sans"/>
                  <a:sym typeface="Public Sans"/>
                </a:rPr>
                <a:t>1</a:t>
              </a:r>
            </a:p>
          </p:txBody>
        </p:sp>
      </p:grpSp>
      <p:sp>
        <p:nvSpPr>
          <p:cNvPr id="16" name="TextBox 16"/>
          <p:cNvSpPr txBox="1"/>
          <p:nvPr/>
        </p:nvSpPr>
        <p:spPr>
          <a:xfrm>
            <a:off x="2334921" y="981125"/>
            <a:ext cx="13254504" cy="1286608"/>
          </a:xfrm>
          <a:prstGeom prst="rect">
            <a:avLst/>
          </a:prstGeom>
        </p:spPr>
        <p:txBody>
          <a:bodyPr lIns="0" tIns="0" rIns="0" bIns="0" rtlCol="0" anchor="t">
            <a:spAutoFit/>
          </a:bodyPr>
          <a:lstStyle/>
          <a:p>
            <a:pPr algn="l">
              <a:lnSpc>
                <a:spcPts val="9963"/>
              </a:lnSpc>
            </a:pPr>
            <a:r>
              <a:rPr lang="en-US" sz="9057" b="1" spc="-443">
                <a:solidFill>
                  <a:srgbClr val="2C4468"/>
                </a:solidFill>
                <a:latin typeface="Public Sans Bold"/>
                <a:ea typeface="Public Sans Bold"/>
                <a:cs typeface="Public Sans Bold"/>
                <a:sym typeface="Public Sans Bold"/>
              </a:rPr>
              <a:t>Estructura de la ponencia</a:t>
            </a:r>
          </a:p>
        </p:txBody>
      </p:sp>
      <p:grpSp>
        <p:nvGrpSpPr>
          <p:cNvPr id="17" name="Group 17"/>
          <p:cNvGrpSpPr/>
          <p:nvPr/>
        </p:nvGrpSpPr>
        <p:grpSpPr>
          <a:xfrm>
            <a:off x="2100257" y="7427808"/>
            <a:ext cx="1176245" cy="1101371"/>
            <a:chOff x="0" y="0"/>
            <a:chExt cx="1041686" cy="975377"/>
          </a:xfrm>
        </p:grpSpPr>
        <p:sp>
          <p:nvSpPr>
            <p:cNvPr id="18" name="Freeform 18"/>
            <p:cNvSpPr/>
            <p:nvPr/>
          </p:nvSpPr>
          <p:spPr>
            <a:xfrm>
              <a:off x="0" y="0"/>
              <a:ext cx="1041686" cy="975377"/>
            </a:xfrm>
            <a:custGeom>
              <a:avLst/>
              <a:gdLst/>
              <a:ahLst/>
              <a:cxnLst/>
              <a:rect l="l" t="t" r="r" b="b"/>
              <a:pathLst>
                <a:path w="1041686" h="975377">
                  <a:moveTo>
                    <a:pt x="520843" y="0"/>
                  </a:moveTo>
                  <a:cubicBezTo>
                    <a:pt x="233189" y="0"/>
                    <a:pt x="0" y="218345"/>
                    <a:pt x="0" y="487688"/>
                  </a:cubicBezTo>
                  <a:cubicBezTo>
                    <a:pt x="0" y="757031"/>
                    <a:pt x="233189" y="975377"/>
                    <a:pt x="520843" y="975377"/>
                  </a:cubicBezTo>
                  <a:cubicBezTo>
                    <a:pt x="808496" y="975377"/>
                    <a:pt x="1041686" y="757031"/>
                    <a:pt x="1041686" y="487688"/>
                  </a:cubicBezTo>
                  <a:cubicBezTo>
                    <a:pt x="1041686" y="218345"/>
                    <a:pt x="808496" y="0"/>
                    <a:pt x="520843" y="0"/>
                  </a:cubicBezTo>
                  <a:close/>
                </a:path>
              </a:pathLst>
            </a:custGeom>
            <a:solidFill>
              <a:srgbClr val="000000">
                <a:alpha val="0"/>
              </a:srgbClr>
            </a:solidFill>
            <a:ln w="142875" cap="sq">
              <a:solidFill>
                <a:srgbClr val="314C75"/>
              </a:solidFill>
              <a:prstDash val="solid"/>
              <a:miter/>
            </a:ln>
          </p:spPr>
          <p:txBody>
            <a:bodyPr/>
            <a:lstStyle/>
            <a:p>
              <a:endParaRPr lang="es-PE"/>
            </a:p>
          </p:txBody>
        </p:sp>
        <p:sp>
          <p:nvSpPr>
            <p:cNvPr id="19" name="TextBox 19"/>
            <p:cNvSpPr txBox="1"/>
            <p:nvPr/>
          </p:nvSpPr>
          <p:spPr>
            <a:xfrm>
              <a:off x="97658" y="53342"/>
              <a:ext cx="846370" cy="830593"/>
            </a:xfrm>
            <a:prstGeom prst="rect">
              <a:avLst/>
            </a:prstGeom>
          </p:spPr>
          <p:txBody>
            <a:bodyPr lIns="50800" tIns="50800" rIns="50800" bIns="50800" rtlCol="0" anchor="ctr"/>
            <a:lstStyle/>
            <a:p>
              <a:pPr algn="ctr">
                <a:lnSpc>
                  <a:spcPts val="3120"/>
                </a:lnSpc>
              </a:pPr>
              <a:r>
                <a:rPr lang="en-US" sz="2400">
                  <a:solidFill>
                    <a:srgbClr val="000000"/>
                  </a:solidFill>
                  <a:latin typeface="Public Sans"/>
                  <a:ea typeface="Public Sans"/>
                  <a:cs typeface="Public Sans"/>
                  <a:sym typeface="Public Sans"/>
                </a:rPr>
                <a:t>5</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TextBox 5"/>
          <p:cNvSpPr txBox="1"/>
          <p:nvPr/>
        </p:nvSpPr>
        <p:spPr>
          <a:xfrm>
            <a:off x="2104457" y="285125"/>
            <a:ext cx="15154843" cy="156723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Tabla 1. </a:t>
            </a:r>
          </a:p>
          <a:p>
            <a:pPr algn="l">
              <a:lnSpc>
                <a:spcPts val="3763"/>
              </a:lnSpc>
            </a:pPr>
            <a:r>
              <a:rPr lang="en-US" sz="3244" i="1">
                <a:solidFill>
                  <a:srgbClr val="000000"/>
                </a:solidFill>
                <a:latin typeface="Public Sans Italics"/>
                <a:ea typeface="Public Sans Italics"/>
                <a:cs typeface="Public Sans Italics"/>
                <a:sym typeface="Public Sans Italics"/>
              </a:rPr>
              <a:t>Efecto estimado de la asistencia a colegios preuniversitarios sobre probabilidad de admisión y desempeño en PUCP</a:t>
            </a:r>
          </a:p>
        </p:txBody>
      </p:sp>
      <p:sp>
        <p:nvSpPr>
          <p:cNvPr id="6" name="TextBox 6"/>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a:t>
            </a:r>
            <a:r>
              <a:rPr lang="en-US" sz="2544">
                <a:solidFill>
                  <a:srgbClr val="000000"/>
                </a:solidFill>
                <a:latin typeface="Public Sans"/>
                <a:ea typeface="Public Sans"/>
                <a:cs typeface="Public Sans"/>
                <a:sym typeface="Public Sans"/>
              </a:rPr>
              <a:t>Elaboración propia a partir de datos de DIAD-PUCP (2025) y MINEDU (2024).</a:t>
            </a:r>
          </a:p>
        </p:txBody>
      </p:sp>
      <p:sp>
        <p:nvSpPr>
          <p:cNvPr id="7" name="Freeform 7"/>
          <p:cNvSpPr/>
          <p:nvPr/>
        </p:nvSpPr>
        <p:spPr>
          <a:xfrm>
            <a:off x="3974608" y="1891916"/>
            <a:ext cx="10338784" cy="7366384"/>
          </a:xfrm>
          <a:custGeom>
            <a:avLst/>
            <a:gdLst/>
            <a:ahLst/>
            <a:cxnLst/>
            <a:rect l="l" t="t" r="r" b="b"/>
            <a:pathLst>
              <a:path w="10338784" h="7366384">
                <a:moveTo>
                  <a:pt x="0" y="0"/>
                </a:moveTo>
                <a:lnTo>
                  <a:pt x="10338784" y="0"/>
                </a:lnTo>
                <a:lnTo>
                  <a:pt x="10338784" y="7366384"/>
                </a:lnTo>
                <a:lnTo>
                  <a:pt x="0" y="7366384"/>
                </a:lnTo>
                <a:lnTo>
                  <a:pt x="0" y="0"/>
                </a:lnTo>
                <a:close/>
              </a:path>
            </a:pathLst>
          </a:custGeom>
          <a:blipFill>
            <a:blip r:embed="rId2"/>
            <a:stretch>
              <a:fillRect/>
            </a:stretch>
          </a:blipFill>
        </p:spPr>
        <p:txBody>
          <a:bodyPr/>
          <a:lstStyle/>
          <a:p>
            <a:endParaRPr lang="es-P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a:off x="3691371" y="1588187"/>
            <a:ext cx="11981015" cy="7796303"/>
          </a:xfrm>
          <a:custGeom>
            <a:avLst/>
            <a:gdLst/>
            <a:ahLst/>
            <a:cxnLst/>
            <a:rect l="l" t="t" r="r" b="b"/>
            <a:pathLst>
              <a:path w="11981015" h="7796303">
                <a:moveTo>
                  <a:pt x="0" y="0"/>
                </a:moveTo>
                <a:lnTo>
                  <a:pt x="11981015" y="0"/>
                </a:lnTo>
                <a:lnTo>
                  <a:pt x="11981015" y="7796303"/>
                </a:lnTo>
                <a:lnTo>
                  <a:pt x="0" y="7796303"/>
                </a:lnTo>
                <a:lnTo>
                  <a:pt x="0" y="0"/>
                </a:lnTo>
                <a:close/>
              </a:path>
            </a:pathLst>
          </a:custGeom>
          <a:blipFill>
            <a:blip r:embed="rId2"/>
            <a:stretch>
              <a:fillRect b="-2386"/>
            </a:stretch>
          </a:blipFill>
        </p:spPr>
        <p:txBody>
          <a:bodyPr/>
          <a:lstStyle/>
          <a:p>
            <a:endParaRPr lang="es-PE"/>
          </a:p>
        </p:txBody>
      </p:sp>
      <p:sp>
        <p:nvSpPr>
          <p:cNvPr id="6" name="Freeform 6"/>
          <p:cNvSpPr/>
          <p:nvPr/>
        </p:nvSpPr>
        <p:spPr>
          <a:xfrm rot="-60762">
            <a:off x="5178849" y="7651664"/>
            <a:ext cx="252041" cy="454463"/>
          </a:xfrm>
          <a:custGeom>
            <a:avLst/>
            <a:gdLst/>
            <a:ahLst/>
            <a:cxnLst/>
            <a:rect l="l" t="t" r="r" b="b"/>
            <a:pathLst>
              <a:path w="252041" h="454463">
                <a:moveTo>
                  <a:pt x="0" y="0"/>
                </a:moveTo>
                <a:lnTo>
                  <a:pt x="252041" y="0"/>
                </a:lnTo>
                <a:lnTo>
                  <a:pt x="252041" y="454463"/>
                </a:lnTo>
                <a:lnTo>
                  <a:pt x="0" y="454463"/>
                </a:lnTo>
                <a:lnTo>
                  <a:pt x="0" y="0"/>
                </a:lnTo>
                <a:close/>
              </a:path>
            </a:pathLst>
          </a:custGeom>
          <a:blipFill>
            <a:blip r:embed="rId2"/>
            <a:stretch>
              <a:fillRect l="-1431629" t="-1329704" r="-3221960" b="-326733"/>
            </a:stretch>
          </a:blipFill>
        </p:spPr>
        <p:txBody>
          <a:bodyPr/>
          <a:lstStyle/>
          <a:p>
            <a:endParaRPr lang="es-PE"/>
          </a:p>
        </p:txBody>
      </p:sp>
      <p:grpSp>
        <p:nvGrpSpPr>
          <p:cNvPr id="7" name="Group 7"/>
          <p:cNvGrpSpPr/>
          <p:nvPr/>
        </p:nvGrpSpPr>
        <p:grpSpPr>
          <a:xfrm rot="5327983">
            <a:off x="5117661" y="7673316"/>
            <a:ext cx="338548" cy="324666"/>
            <a:chOff x="0" y="0"/>
            <a:chExt cx="91581" cy="87826"/>
          </a:xfrm>
        </p:grpSpPr>
        <p:sp>
          <p:nvSpPr>
            <p:cNvPr id="8" name="Freeform 8"/>
            <p:cNvSpPr/>
            <p:nvPr/>
          </p:nvSpPr>
          <p:spPr>
            <a:xfrm>
              <a:off x="0" y="0"/>
              <a:ext cx="91581" cy="87826"/>
            </a:xfrm>
            <a:custGeom>
              <a:avLst/>
              <a:gdLst/>
              <a:ahLst/>
              <a:cxnLst/>
              <a:rect l="l" t="t" r="r" b="b"/>
              <a:pathLst>
                <a:path w="91581" h="87826">
                  <a:moveTo>
                    <a:pt x="43913" y="0"/>
                  </a:moveTo>
                  <a:lnTo>
                    <a:pt x="47668" y="0"/>
                  </a:lnTo>
                  <a:cubicBezTo>
                    <a:pt x="59315" y="0"/>
                    <a:pt x="70484" y="4627"/>
                    <a:pt x="78719" y="12862"/>
                  </a:cubicBezTo>
                  <a:cubicBezTo>
                    <a:pt x="86954" y="21097"/>
                    <a:pt x="91581" y="32266"/>
                    <a:pt x="91581" y="43913"/>
                  </a:cubicBezTo>
                  <a:lnTo>
                    <a:pt x="91581" y="43913"/>
                  </a:lnTo>
                  <a:cubicBezTo>
                    <a:pt x="91581" y="68165"/>
                    <a:pt x="71920" y="87826"/>
                    <a:pt x="47668" y="87826"/>
                  </a:cubicBezTo>
                  <a:lnTo>
                    <a:pt x="43913" y="87826"/>
                  </a:lnTo>
                  <a:cubicBezTo>
                    <a:pt x="19660" y="87826"/>
                    <a:pt x="0" y="68165"/>
                    <a:pt x="0" y="43913"/>
                  </a:cubicBezTo>
                  <a:lnTo>
                    <a:pt x="0" y="43913"/>
                  </a:lnTo>
                  <a:cubicBezTo>
                    <a:pt x="0" y="19660"/>
                    <a:pt x="19660" y="0"/>
                    <a:pt x="43913" y="0"/>
                  </a:cubicBezTo>
                  <a:close/>
                </a:path>
              </a:pathLst>
            </a:custGeom>
            <a:solidFill>
              <a:srgbClr val="F5F5F4"/>
            </a:solidFill>
          </p:spPr>
          <p:txBody>
            <a:bodyPr/>
            <a:lstStyle/>
            <a:p>
              <a:endParaRPr lang="es-PE"/>
            </a:p>
          </p:txBody>
        </p:sp>
        <p:sp>
          <p:nvSpPr>
            <p:cNvPr id="9" name="TextBox 9"/>
            <p:cNvSpPr txBox="1"/>
            <p:nvPr/>
          </p:nvSpPr>
          <p:spPr>
            <a:xfrm>
              <a:off x="0" y="-38100"/>
              <a:ext cx="91581" cy="125926"/>
            </a:xfrm>
            <a:prstGeom prst="rect">
              <a:avLst/>
            </a:prstGeom>
          </p:spPr>
          <p:txBody>
            <a:bodyPr lIns="50800" tIns="50800" rIns="50800" bIns="50800" rtlCol="0" anchor="ctr"/>
            <a:lstStyle/>
            <a:p>
              <a:pPr algn="ctr">
                <a:lnSpc>
                  <a:spcPts val="3120"/>
                </a:lnSpc>
              </a:pPr>
              <a:endParaRPr/>
            </a:p>
          </p:txBody>
        </p:sp>
      </p:grpSp>
      <p:grpSp>
        <p:nvGrpSpPr>
          <p:cNvPr id="10" name="Group 10"/>
          <p:cNvGrpSpPr/>
          <p:nvPr/>
        </p:nvGrpSpPr>
        <p:grpSpPr>
          <a:xfrm>
            <a:off x="5174853" y="7733091"/>
            <a:ext cx="277926" cy="291608"/>
            <a:chOff x="0" y="0"/>
            <a:chExt cx="868725" cy="911492"/>
          </a:xfrm>
        </p:grpSpPr>
        <p:sp>
          <p:nvSpPr>
            <p:cNvPr id="11" name="Freeform 11"/>
            <p:cNvSpPr/>
            <p:nvPr/>
          </p:nvSpPr>
          <p:spPr>
            <a:xfrm>
              <a:off x="0" y="0"/>
              <a:ext cx="868725" cy="911492"/>
            </a:xfrm>
            <a:custGeom>
              <a:avLst/>
              <a:gdLst/>
              <a:ahLst/>
              <a:cxnLst/>
              <a:rect l="l" t="t" r="r" b="b"/>
              <a:pathLst>
                <a:path w="868725" h="911492">
                  <a:moveTo>
                    <a:pt x="434362" y="0"/>
                  </a:moveTo>
                  <a:lnTo>
                    <a:pt x="868725" y="911492"/>
                  </a:lnTo>
                  <a:lnTo>
                    <a:pt x="0" y="911492"/>
                  </a:lnTo>
                  <a:lnTo>
                    <a:pt x="434362" y="0"/>
                  </a:lnTo>
                  <a:close/>
                </a:path>
              </a:pathLst>
            </a:custGeom>
            <a:solidFill>
              <a:srgbClr val="161616"/>
            </a:solidFill>
          </p:spPr>
          <p:txBody>
            <a:bodyPr/>
            <a:lstStyle/>
            <a:p>
              <a:endParaRPr lang="es-PE"/>
            </a:p>
          </p:txBody>
        </p:sp>
        <p:sp>
          <p:nvSpPr>
            <p:cNvPr id="12" name="TextBox 12"/>
            <p:cNvSpPr txBox="1"/>
            <p:nvPr/>
          </p:nvSpPr>
          <p:spPr>
            <a:xfrm>
              <a:off x="135738" y="385093"/>
              <a:ext cx="597248" cy="461293"/>
            </a:xfrm>
            <a:prstGeom prst="rect">
              <a:avLst/>
            </a:prstGeom>
          </p:spPr>
          <p:txBody>
            <a:bodyPr lIns="50800" tIns="50800" rIns="50800" bIns="50800" rtlCol="0" anchor="ctr"/>
            <a:lstStyle/>
            <a:p>
              <a:pPr algn="ctr">
                <a:lnSpc>
                  <a:spcPts val="3120"/>
                </a:lnSpc>
              </a:pPr>
              <a:endParaRPr/>
            </a:p>
          </p:txBody>
        </p:sp>
      </p:grpSp>
      <p:sp>
        <p:nvSpPr>
          <p:cNvPr id="13" name="AutoShape 13"/>
          <p:cNvSpPr/>
          <p:nvPr/>
        </p:nvSpPr>
        <p:spPr>
          <a:xfrm>
            <a:off x="5334632" y="7859016"/>
            <a:ext cx="542067" cy="0"/>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4" name="Group 14"/>
          <p:cNvGrpSpPr/>
          <p:nvPr/>
        </p:nvGrpSpPr>
        <p:grpSpPr>
          <a:xfrm rot="5327983">
            <a:off x="13554588" y="7467862"/>
            <a:ext cx="357960" cy="459261"/>
            <a:chOff x="0" y="0"/>
            <a:chExt cx="96832" cy="124235"/>
          </a:xfrm>
        </p:grpSpPr>
        <p:sp>
          <p:nvSpPr>
            <p:cNvPr id="15" name="Freeform 15"/>
            <p:cNvSpPr/>
            <p:nvPr/>
          </p:nvSpPr>
          <p:spPr>
            <a:xfrm>
              <a:off x="0" y="0"/>
              <a:ext cx="96832" cy="124235"/>
            </a:xfrm>
            <a:custGeom>
              <a:avLst/>
              <a:gdLst/>
              <a:ahLst/>
              <a:cxnLst/>
              <a:rect l="l" t="t" r="r" b="b"/>
              <a:pathLst>
                <a:path w="96832" h="124235">
                  <a:moveTo>
                    <a:pt x="48416" y="0"/>
                  </a:moveTo>
                  <a:lnTo>
                    <a:pt x="48416" y="0"/>
                  </a:lnTo>
                  <a:cubicBezTo>
                    <a:pt x="61257" y="0"/>
                    <a:pt x="73571" y="5101"/>
                    <a:pt x="82651" y="14181"/>
                  </a:cubicBezTo>
                  <a:cubicBezTo>
                    <a:pt x="91731" y="23260"/>
                    <a:pt x="96832" y="35575"/>
                    <a:pt x="96832" y="48416"/>
                  </a:cubicBezTo>
                  <a:lnTo>
                    <a:pt x="96832" y="75819"/>
                  </a:lnTo>
                  <a:cubicBezTo>
                    <a:pt x="96832" y="88660"/>
                    <a:pt x="91731" y="100975"/>
                    <a:pt x="82651" y="110054"/>
                  </a:cubicBezTo>
                  <a:cubicBezTo>
                    <a:pt x="73571" y="119134"/>
                    <a:pt x="61257" y="124235"/>
                    <a:pt x="48416" y="124235"/>
                  </a:cubicBezTo>
                  <a:lnTo>
                    <a:pt x="48416" y="124235"/>
                  </a:lnTo>
                  <a:cubicBezTo>
                    <a:pt x="35575" y="124235"/>
                    <a:pt x="23260" y="119134"/>
                    <a:pt x="14181" y="110054"/>
                  </a:cubicBezTo>
                  <a:cubicBezTo>
                    <a:pt x="5101" y="100975"/>
                    <a:pt x="0" y="88660"/>
                    <a:pt x="0" y="75819"/>
                  </a:cubicBezTo>
                  <a:lnTo>
                    <a:pt x="0" y="48416"/>
                  </a:lnTo>
                  <a:cubicBezTo>
                    <a:pt x="0" y="35575"/>
                    <a:pt x="5101" y="23260"/>
                    <a:pt x="14181" y="14181"/>
                  </a:cubicBezTo>
                  <a:cubicBezTo>
                    <a:pt x="23260" y="5101"/>
                    <a:pt x="35575" y="0"/>
                    <a:pt x="48416" y="0"/>
                  </a:cubicBezTo>
                  <a:close/>
                </a:path>
              </a:pathLst>
            </a:custGeom>
            <a:solidFill>
              <a:srgbClr val="F5F5F4"/>
            </a:solidFill>
          </p:spPr>
          <p:txBody>
            <a:bodyPr/>
            <a:lstStyle/>
            <a:p>
              <a:endParaRPr lang="es-PE"/>
            </a:p>
          </p:txBody>
        </p:sp>
        <p:sp>
          <p:nvSpPr>
            <p:cNvPr id="16" name="TextBox 16"/>
            <p:cNvSpPr txBox="1"/>
            <p:nvPr/>
          </p:nvSpPr>
          <p:spPr>
            <a:xfrm>
              <a:off x="0" y="-38100"/>
              <a:ext cx="96832" cy="162335"/>
            </a:xfrm>
            <a:prstGeom prst="rect">
              <a:avLst/>
            </a:prstGeom>
          </p:spPr>
          <p:txBody>
            <a:bodyPr lIns="50800" tIns="50800" rIns="50800" bIns="50800" rtlCol="0" anchor="ctr"/>
            <a:lstStyle/>
            <a:p>
              <a:pPr algn="ctr">
                <a:lnSpc>
                  <a:spcPts val="3120"/>
                </a:lnSpc>
              </a:pPr>
              <a:endParaRPr/>
            </a:p>
          </p:txBody>
        </p:sp>
      </p:grpSp>
      <p:grpSp>
        <p:nvGrpSpPr>
          <p:cNvPr id="17" name="Group 17"/>
          <p:cNvGrpSpPr/>
          <p:nvPr/>
        </p:nvGrpSpPr>
        <p:grpSpPr>
          <a:xfrm>
            <a:off x="13688971" y="7517207"/>
            <a:ext cx="277926" cy="291608"/>
            <a:chOff x="0" y="0"/>
            <a:chExt cx="868725" cy="911492"/>
          </a:xfrm>
        </p:grpSpPr>
        <p:sp>
          <p:nvSpPr>
            <p:cNvPr id="18" name="Freeform 18"/>
            <p:cNvSpPr/>
            <p:nvPr/>
          </p:nvSpPr>
          <p:spPr>
            <a:xfrm>
              <a:off x="0" y="0"/>
              <a:ext cx="868725" cy="911492"/>
            </a:xfrm>
            <a:custGeom>
              <a:avLst/>
              <a:gdLst/>
              <a:ahLst/>
              <a:cxnLst/>
              <a:rect l="l" t="t" r="r" b="b"/>
              <a:pathLst>
                <a:path w="868725" h="911492">
                  <a:moveTo>
                    <a:pt x="434362" y="0"/>
                  </a:moveTo>
                  <a:lnTo>
                    <a:pt x="868725" y="911492"/>
                  </a:lnTo>
                  <a:lnTo>
                    <a:pt x="0" y="911492"/>
                  </a:lnTo>
                  <a:lnTo>
                    <a:pt x="434362" y="0"/>
                  </a:lnTo>
                  <a:close/>
                </a:path>
              </a:pathLst>
            </a:custGeom>
            <a:solidFill>
              <a:srgbClr val="161616"/>
            </a:solidFill>
          </p:spPr>
          <p:txBody>
            <a:bodyPr/>
            <a:lstStyle/>
            <a:p>
              <a:endParaRPr lang="es-PE"/>
            </a:p>
          </p:txBody>
        </p:sp>
        <p:sp>
          <p:nvSpPr>
            <p:cNvPr id="19" name="TextBox 19"/>
            <p:cNvSpPr txBox="1"/>
            <p:nvPr/>
          </p:nvSpPr>
          <p:spPr>
            <a:xfrm>
              <a:off x="135738" y="385093"/>
              <a:ext cx="597248" cy="461293"/>
            </a:xfrm>
            <a:prstGeom prst="rect">
              <a:avLst/>
            </a:prstGeom>
          </p:spPr>
          <p:txBody>
            <a:bodyPr lIns="50800" tIns="50800" rIns="50800" bIns="50800" rtlCol="0" anchor="ctr"/>
            <a:lstStyle/>
            <a:p>
              <a:pPr algn="ctr">
                <a:lnSpc>
                  <a:spcPts val="3120"/>
                </a:lnSpc>
              </a:pPr>
              <a:endParaRPr/>
            </a:p>
          </p:txBody>
        </p:sp>
      </p:grpSp>
      <p:sp>
        <p:nvSpPr>
          <p:cNvPr id="20" name="AutoShape 20"/>
          <p:cNvSpPr/>
          <p:nvPr/>
        </p:nvSpPr>
        <p:spPr>
          <a:xfrm flipV="1">
            <a:off x="13341771" y="7659353"/>
            <a:ext cx="540989" cy="34172"/>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1" name="Group 21"/>
          <p:cNvGrpSpPr/>
          <p:nvPr/>
        </p:nvGrpSpPr>
        <p:grpSpPr>
          <a:xfrm rot="5327983">
            <a:off x="14118018" y="2747882"/>
            <a:ext cx="397706" cy="439226"/>
            <a:chOff x="0" y="0"/>
            <a:chExt cx="107584" cy="118815"/>
          </a:xfrm>
        </p:grpSpPr>
        <p:sp>
          <p:nvSpPr>
            <p:cNvPr id="22" name="Freeform 22"/>
            <p:cNvSpPr/>
            <p:nvPr/>
          </p:nvSpPr>
          <p:spPr>
            <a:xfrm>
              <a:off x="0" y="0"/>
              <a:ext cx="107584" cy="118815"/>
            </a:xfrm>
            <a:custGeom>
              <a:avLst/>
              <a:gdLst/>
              <a:ahLst/>
              <a:cxnLst/>
              <a:rect l="l" t="t" r="r" b="b"/>
              <a:pathLst>
                <a:path w="107584" h="118815">
                  <a:moveTo>
                    <a:pt x="53792" y="0"/>
                  </a:moveTo>
                  <a:lnTo>
                    <a:pt x="53792" y="0"/>
                  </a:lnTo>
                  <a:cubicBezTo>
                    <a:pt x="68058" y="0"/>
                    <a:pt x="81741" y="5667"/>
                    <a:pt x="91828" y="15755"/>
                  </a:cubicBezTo>
                  <a:cubicBezTo>
                    <a:pt x="101916" y="25843"/>
                    <a:pt x="107584" y="39525"/>
                    <a:pt x="107584" y="53792"/>
                  </a:cubicBezTo>
                  <a:lnTo>
                    <a:pt x="107584" y="65024"/>
                  </a:lnTo>
                  <a:cubicBezTo>
                    <a:pt x="107584" y="79290"/>
                    <a:pt x="101916" y="92972"/>
                    <a:pt x="91828" y="103060"/>
                  </a:cubicBezTo>
                  <a:cubicBezTo>
                    <a:pt x="81741" y="113148"/>
                    <a:pt x="68058" y="118815"/>
                    <a:pt x="53792" y="118815"/>
                  </a:cubicBezTo>
                  <a:lnTo>
                    <a:pt x="53792" y="118815"/>
                  </a:lnTo>
                  <a:cubicBezTo>
                    <a:pt x="39525" y="118815"/>
                    <a:pt x="25843" y="113148"/>
                    <a:pt x="15755" y="103060"/>
                  </a:cubicBezTo>
                  <a:cubicBezTo>
                    <a:pt x="5667" y="92972"/>
                    <a:pt x="0" y="79290"/>
                    <a:pt x="0" y="65024"/>
                  </a:cubicBezTo>
                  <a:lnTo>
                    <a:pt x="0" y="53792"/>
                  </a:lnTo>
                  <a:cubicBezTo>
                    <a:pt x="0" y="39525"/>
                    <a:pt x="5667" y="25843"/>
                    <a:pt x="15755" y="15755"/>
                  </a:cubicBezTo>
                  <a:cubicBezTo>
                    <a:pt x="25843" y="5667"/>
                    <a:pt x="39525" y="0"/>
                    <a:pt x="53792" y="0"/>
                  </a:cubicBezTo>
                  <a:close/>
                </a:path>
              </a:pathLst>
            </a:custGeom>
            <a:solidFill>
              <a:srgbClr val="F5F5F4"/>
            </a:solidFill>
          </p:spPr>
          <p:txBody>
            <a:bodyPr/>
            <a:lstStyle/>
            <a:p>
              <a:endParaRPr lang="es-PE"/>
            </a:p>
          </p:txBody>
        </p:sp>
        <p:sp>
          <p:nvSpPr>
            <p:cNvPr id="23" name="TextBox 23"/>
            <p:cNvSpPr txBox="1"/>
            <p:nvPr/>
          </p:nvSpPr>
          <p:spPr>
            <a:xfrm>
              <a:off x="0" y="-38100"/>
              <a:ext cx="107584" cy="156915"/>
            </a:xfrm>
            <a:prstGeom prst="rect">
              <a:avLst/>
            </a:prstGeom>
          </p:spPr>
          <p:txBody>
            <a:bodyPr lIns="50800" tIns="50800" rIns="50800" bIns="50800" rtlCol="0" anchor="ctr"/>
            <a:lstStyle/>
            <a:p>
              <a:pPr algn="ctr">
                <a:lnSpc>
                  <a:spcPts val="3120"/>
                </a:lnSpc>
              </a:pPr>
              <a:endParaRPr/>
            </a:p>
          </p:txBody>
        </p:sp>
      </p:grpSp>
      <p:sp>
        <p:nvSpPr>
          <p:cNvPr id="24" name="AutoShape 24"/>
          <p:cNvSpPr/>
          <p:nvPr/>
        </p:nvSpPr>
        <p:spPr>
          <a:xfrm>
            <a:off x="14195705" y="2967495"/>
            <a:ext cx="313259" cy="0"/>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5" name="Group 25"/>
          <p:cNvGrpSpPr/>
          <p:nvPr/>
        </p:nvGrpSpPr>
        <p:grpSpPr>
          <a:xfrm>
            <a:off x="14235411" y="2811679"/>
            <a:ext cx="238513" cy="250255"/>
            <a:chOff x="0" y="0"/>
            <a:chExt cx="868725" cy="911492"/>
          </a:xfrm>
        </p:grpSpPr>
        <p:sp>
          <p:nvSpPr>
            <p:cNvPr id="26" name="Freeform 26"/>
            <p:cNvSpPr/>
            <p:nvPr/>
          </p:nvSpPr>
          <p:spPr>
            <a:xfrm>
              <a:off x="0" y="0"/>
              <a:ext cx="868725" cy="911492"/>
            </a:xfrm>
            <a:custGeom>
              <a:avLst/>
              <a:gdLst/>
              <a:ahLst/>
              <a:cxnLst/>
              <a:rect l="l" t="t" r="r" b="b"/>
              <a:pathLst>
                <a:path w="868725" h="911492">
                  <a:moveTo>
                    <a:pt x="434362" y="0"/>
                  </a:moveTo>
                  <a:lnTo>
                    <a:pt x="868725" y="911492"/>
                  </a:lnTo>
                  <a:lnTo>
                    <a:pt x="0" y="911492"/>
                  </a:lnTo>
                  <a:lnTo>
                    <a:pt x="434362" y="0"/>
                  </a:lnTo>
                  <a:close/>
                </a:path>
              </a:pathLst>
            </a:custGeom>
            <a:solidFill>
              <a:srgbClr val="161616"/>
            </a:solidFill>
          </p:spPr>
          <p:txBody>
            <a:bodyPr/>
            <a:lstStyle/>
            <a:p>
              <a:endParaRPr lang="es-PE"/>
            </a:p>
          </p:txBody>
        </p:sp>
        <p:sp>
          <p:nvSpPr>
            <p:cNvPr id="27" name="TextBox 27"/>
            <p:cNvSpPr txBox="1"/>
            <p:nvPr/>
          </p:nvSpPr>
          <p:spPr>
            <a:xfrm>
              <a:off x="135738" y="385093"/>
              <a:ext cx="597248" cy="461293"/>
            </a:xfrm>
            <a:prstGeom prst="rect">
              <a:avLst/>
            </a:prstGeom>
          </p:spPr>
          <p:txBody>
            <a:bodyPr lIns="50800" tIns="50800" rIns="50800" bIns="50800" rtlCol="0" anchor="ctr"/>
            <a:lstStyle/>
            <a:p>
              <a:pPr algn="ctr">
                <a:lnSpc>
                  <a:spcPts val="3120"/>
                </a:lnSpc>
              </a:pPr>
              <a:endParaRPr/>
            </a:p>
          </p:txBody>
        </p:sp>
      </p:grpSp>
      <p:sp>
        <p:nvSpPr>
          <p:cNvPr id="28" name="TextBox 28"/>
          <p:cNvSpPr txBox="1"/>
          <p:nvPr/>
        </p:nvSpPr>
        <p:spPr>
          <a:xfrm>
            <a:off x="1771888" y="445107"/>
            <a:ext cx="15154843" cy="109098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Figura 9. </a:t>
            </a:r>
          </a:p>
          <a:p>
            <a:pPr algn="l">
              <a:lnSpc>
                <a:spcPts val="3763"/>
              </a:lnSpc>
            </a:pPr>
            <a:r>
              <a:rPr lang="en-US" sz="3244" i="1">
                <a:solidFill>
                  <a:srgbClr val="000000"/>
                </a:solidFill>
                <a:latin typeface="Public Sans Italics"/>
                <a:ea typeface="Public Sans Italics"/>
                <a:cs typeface="Public Sans Italics"/>
                <a:sym typeface="Public Sans Italics"/>
              </a:rPr>
              <a:t>Prueba de balance antes y después del ajuste por Inverse Probability Weighting.</a:t>
            </a:r>
          </a:p>
        </p:txBody>
      </p:sp>
      <p:sp>
        <p:nvSpPr>
          <p:cNvPr id="29" name="TextBox 29"/>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a:t>
            </a:r>
            <a:r>
              <a:rPr lang="en-US" sz="2544">
                <a:solidFill>
                  <a:srgbClr val="000000"/>
                </a:solidFill>
                <a:latin typeface="Public Sans"/>
                <a:ea typeface="Public Sans"/>
                <a:cs typeface="Public Sans"/>
                <a:sym typeface="Public Sans"/>
              </a:rPr>
              <a:t>Elaboración propia a partir de datos de DIAD-PUCP (2025) y MINEDU (2024).</a:t>
            </a:r>
          </a:p>
        </p:txBody>
      </p:sp>
      <p:grpSp>
        <p:nvGrpSpPr>
          <p:cNvPr id="30" name="Group 30"/>
          <p:cNvGrpSpPr/>
          <p:nvPr/>
        </p:nvGrpSpPr>
        <p:grpSpPr>
          <a:xfrm rot="5327983">
            <a:off x="14202063" y="2354411"/>
            <a:ext cx="229616" cy="341450"/>
            <a:chOff x="0" y="0"/>
            <a:chExt cx="62114" cy="92366"/>
          </a:xfrm>
        </p:grpSpPr>
        <p:sp>
          <p:nvSpPr>
            <p:cNvPr id="31" name="Freeform 31"/>
            <p:cNvSpPr/>
            <p:nvPr/>
          </p:nvSpPr>
          <p:spPr>
            <a:xfrm>
              <a:off x="0" y="0"/>
              <a:ext cx="62114" cy="92366"/>
            </a:xfrm>
            <a:custGeom>
              <a:avLst/>
              <a:gdLst/>
              <a:ahLst/>
              <a:cxnLst/>
              <a:rect l="l" t="t" r="r" b="b"/>
              <a:pathLst>
                <a:path w="62114" h="92366">
                  <a:moveTo>
                    <a:pt x="31057" y="0"/>
                  </a:moveTo>
                  <a:lnTo>
                    <a:pt x="31057" y="0"/>
                  </a:lnTo>
                  <a:cubicBezTo>
                    <a:pt x="48209" y="0"/>
                    <a:pt x="62114" y="13905"/>
                    <a:pt x="62114" y="31057"/>
                  </a:cubicBezTo>
                  <a:lnTo>
                    <a:pt x="62114" y="61309"/>
                  </a:lnTo>
                  <a:cubicBezTo>
                    <a:pt x="62114" y="69546"/>
                    <a:pt x="58842" y="77445"/>
                    <a:pt x="53017" y="83270"/>
                  </a:cubicBezTo>
                  <a:cubicBezTo>
                    <a:pt x="47193" y="89094"/>
                    <a:pt x="39294" y="92366"/>
                    <a:pt x="31057" y="92366"/>
                  </a:cubicBezTo>
                  <a:lnTo>
                    <a:pt x="31057" y="92366"/>
                  </a:lnTo>
                  <a:cubicBezTo>
                    <a:pt x="13905" y="92366"/>
                    <a:pt x="0" y="78461"/>
                    <a:pt x="0" y="61309"/>
                  </a:cubicBezTo>
                  <a:lnTo>
                    <a:pt x="0" y="31057"/>
                  </a:lnTo>
                  <a:cubicBezTo>
                    <a:pt x="0" y="22820"/>
                    <a:pt x="3272" y="14921"/>
                    <a:pt x="9096" y="9096"/>
                  </a:cubicBezTo>
                  <a:cubicBezTo>
                    <a:pt x="14921" y="3272"/>
                    <a:pt x="22820" y="0"/>
                    <a:pt x="31057" y="0"/>
                  </a:cubicBezTo>
                  <a:close/>
                </a:path>
              </a:pathLst>
            </a:custGeom>
            <a:solidFill>
              <a:srgbClr val="F5F5F4"/>
            </a:solidFill>
          </p:spPr>
          <p:txBody>
            <a:bodyPr/>
            <a:lstStyle/>
            <a:p>
              <a:endParaRPr lang="es-PE"/>
            </a:p>
          </p:txBody>
        </p:sp>
        <p:sp>
          <p:nvSpPr>
            <p:cNvPr id="32" name="TextBox 32"/>
            <p:cNvSpPr txBox="1"/>
            <p:nvPr/>
          </p:nvSpPr>
          <p:spPr>
            <a:xfrm>
              <a:off x="0" y="-38100"/>
              <a:ext cx="62114" cy="130466"/>
            </a:xfrm>
            <a:prstGeom prst="rect">
              <a:avLst/>
            </a:prstGeom>
          </p:spPr>
          <p:txBody>
            <a:bodyPr lIns="50800" tIns="50800" rIns="50800" bIns="50800" rtlCol="0" anchor="ctr"/>
            <a:lstStyle/>
            <a:p>
              <a:pPr algn="ctr">
                <a:lnSpc>
                  <a:spcPts val="3120"/>
                </a:lnSpc>
              </a:pPr>
              <a:endParaRPr/>
            </a:p>
          </p:txBody>
        </p:sp>
      </p:grpSp>
      <p:sp>
        <p:nvSpPr>
          <p:cNvPr id="33" name="AutoShape 33"/>
          <p:cNvSpPr/>
          <p:nvPr/>
        </p:nvSpPr>
        <p:spPr>
          <a:xfrm>
            <a:off x="14195705" y="2525136"/>
            <a:ext cx="313259" cy="0"/>
          </a:xfrm>
          <a:prstGeom prst="line">
            <a:avLst/>
          </a:prstGeom>
          <a:ln w="38100" cap="flat">
            <a:solidFill>
              <a:srgbClr val="747474"/>
            </a:solidFill>
            <a:prstDash val="solid"/>
            <a:headEnd type="none" w="sm" len="sm"/>
            <a:tailEnd type="none" w="sm" len="sm"/>
          </a:ln>
        </p:spPr>
        <p:txBody>
          <a:bodyPr/>
          <a:lstStyle/>
          <a:p>
            <a:endParaRPr lang="es-PE"/>
          </a:p>
        </p:txBody>
      </p:sp>
      <p:grpSp>
        <p:nvGrpSpPr>
          <p:cNvPr id="34" name="Group 34"/>
          <p:cNvGrpSpPr/>
          <p:nvPr/>
        </p:nvGrpSpPr>
        <p:grpSpPr>
          <a:xfrm rot="-2700000">
            <a:off x="14270332" y="2439207"/>
            <a:ext cx="174461" cy="171857"/>
            <a:chOff x="0" y="0"/>
            <a:chExt cx="44031" cy="43374"/>
          </a:xfrm>
        </p:grpSpPr>
        <p:sp>
          <p:nvSpPr>
            <p:cNvPr id="35" name="Freeform 35"/>
            <p:cNvSpPr/>
            <p:nvPr/>
          </p:nvSpPr>
          <p:spPr>
            <a:xfrm>
              <a:off x="0" y="0"/>
              <a:ext cx="44031" cy="43374"/>
            </a:xfrm>
            <a:custGeom>
              <a:avLst/>
              <a:gdLst/>
              <a:ahLst/>
              <a:cxnLst/>
              <a:rect l="l" t="t" r="r" b="b"/>
              <a:pathLst>
                <a:path w="44031" h="43374">
                  <a:moveTo>
                    <a:pt x="0" y="0"/>
                  </a:moveTo>
                  <a:lnTo>
                    <a:pt x="44031" y="0"/>
                  </a:lnTo>
                  <a:lnTo>
                    <a:pt x="44031" y="43374"/>
                  </a:lnTo>
                  <a:lnTo>
                    <a:pt x="0" y="43374"/>
                  </a:lnTo>
                  <a:close/>
                </a:path>
              </a:pathLst>
            </a:custGeom>
            <a:solidFill>
              <a:srgbClr val="747474"/>
            </a:solidFill>
          </p:spPr>
          <p:txBody>
            <a:bodyPr/>
            <a:lstStyle/>
            <a:p>
              <a:endParaRPr lang="es-PE"/>
            </a:p>
          </p:txBody>
        </p:sp>
        <p:sp>
          <p:nvSpPr>
            <p:cNvPr id="36" name="TextBox 36"/>
            <p:cNvSpPr txBox="1"/>
            <p:nvPr/>
          </p:nvSpPr>
          <p:spPr>
            <a:xfrm>
              <a:off x="0" y="-38100"/>
              <a:ext cx="44031" cy="81474"/>
            </a:xfrm>
            <a:prstGeom prst="rect">
              <a:avLst/>
            </a:prstGeom>
          </p:spPr>
          <p:txBody>
            <a:bodyPr lIns="50800" tIns="50800" rIns="50800" bIns="50800" rtlCol="0" anchor="ctr"/>
            <a:lstStyle/>
            <a:p>
              <a:pPr algn="ctr">
                <a:lnSpc>
                  <a:spcPts val="3120"/>
                </a:lnSpc>
              </a:pPr>
              <a:endParaRPr/>
            </a:p>
          </p:txBody>
        </p:sp>
      </p:grpSp>
      <p:sp>
        <p:nvSpPr>
          <p:cNvPr id="37" name="TextBox 37"/>
          <p:cNvSpPr txBox="1"/>
          <p:nvPr/>
        </p:nvSpPr>
        <p:spPr>
          <a:xfrm rot="-5400000">
            <a:off x="148337" y="4746259"/>
            <a:ext cx="6335993" cy="388126"/>
          </a:xfrm>
          <a:prstGeom prst="rect">
            <a:avLst/>
          </a:prstGeom>
        </p:spPr>
        <p:txBody>
          <a:bodyPr lIns="0" tIns="0" rIns="0" bIns="0" rtlCol="0" anchor="t">
            <a:spAutoFit/>
          </a:bodyPr>
          <a:lstStyle/>
          <a:p>
            <a:pPr algn="ctr">
              <a:lnSpc>
                <a:spcPts val="3282"/>
              </a:lnSpc>
            </a:pPr>
            <a:r>
              <a:rPr lang="en-US" sz="2344">
                <a:solidFill>
                  <a:srgbClr val="000000"/>
                </a:solidFill>
                <a:latin typeface="Literata"/>
                <a:ea typeface="Literata"/>
                <a:cs typeface="Literata"/>
                <a:sym typeface="Literata"/>
              </a:rPr>
              <a:t>Diferencia de medidas en el valor absoluto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TextBox 2"/>
          <p:cNvSpPr txBox="1"/>
          <p:nvPr/>
        </p:nvSpPr>
        <p:spPr>
          <a:xfrm>
            <a:off x="2030477" y="2468186"/>
            <a:ext cx="14227046" cy="6168676"/>
          </a:xfrm>
          <a:prstGeom prst="rect">
            <a:avLst/>
          </a:prstGeom>
        </p:spPr>
        <p:txBody>
          <a:bodyPr lIns="0" tIns="0" rIns="0" bIns="0" rtlCol="0" anchor="t">
            <a:spAutoFit/>
          </a:bodyPr>
          <a:lstStyle/>
          <a:p>
            <a:pPr marL="670850" lvl="1" indent="-335425" algn="just">
              <a:lnSpc>
                <a:spcPts val="4350"/>
              </a:lnSpc>
              <a:buFont typeface="Arial"/>
              <a:buChar char="•"/>
            </a:pPr>
            <a:r>
              <a:rPr lang="es-PE" sz="3107" noProof="0" dirty="0">
                <a:solidFill>
                  <a:srgbClr val="000000"/>
                </a:solidFill>
                <a:latin typeface="Open Sans"/>
                <a:ea typeface="Open Sans"/>
                <a:cs typeface="Open Sans"/>
                <a:sym typeface="Open Sans"/>
              </a:rPr>
              <a:t>La educación básica privada en Perú está escasamente regulada </a:t>
            </a:r>
          </a:p>
          <a:p>
            <a:pPr marL="670850" lvl="1" indent="-335425" algn="just">
              <a:lnSpc>
                <a:spcPts val="4350"/>
              </a:lnSpc>
              <a:buFont typeface="Arial"/>
              <a:buChar char="•"/>
            </a:pPr>
            <a:r>
              <a:rPr lang="es-PE" sz="3107" noProof="0" dirty="0">
                <a:solidFill>
                  <a:srgbClr val="000000"/>
                </a:solidFill>
                <a:latin typeface="Open Sans"/>
                <a:ea typeface="Open Sans"/>
                <a:cs typeface="Open Sans"/>
                <a:sym typeface="Open Sans"/>
              </a:rPr>
              <a:t>La evidencia existente no distingue modelos pedagógicos específicos.</a:t>
            </a:r>
          </a:p>
          <a:p>
            <a:pPr marL="670850" lvl="1" indent="-335425" algn="just">
              <a:lnSpc>
                <a:spcPts val="4350"/>
              </a:lnSpc>
              <a:buFont typeface="Arial"/>
              <a:buChar char="•"/>
            </a:pPr>
            <a:r>
              <a:rPr lang="es-PE" sz="3107" noProof="0" dirty="0">
                <a:solidFill>
                  <a:srgbClr val="000000"/>
                </a:solidFill>
                <a:latin typeface="Open Sans"/>
                <a:ea typeface="Open Sans"/>
                <a:cs typeface="Open Sans"/>
                <a:sym typeface="Open Sans"/>
              </a:rPr>
              <a:t>Las críticas al modelo preuniversitario (Romero, 2016; Carvallo, 2005; </a:t>
            </a:r>
            <a:r>
              <a:rPr lang="es-PE" sz="3107" noProof="0" dirty="0" err="1">
                <a:solidFill>
                  <a:srgbClr val="000000"/>
                </a:solidFill>
                <a:latin typeface="Open Sans"/>
                <a:ea typeface="Open Sans"/>
                <a:cs typeface="Open Sans"/>
                <a:sym typeface="Open Sans"/>
              </a:rPr>
              <a:t>Trahtemberg</a:t>
            </a:r>
            <a:r>
              <a:rPr lang="es-PE" sz="3107" noProof="0" dirty="0">
                <a:solidFill>
                  <a:srgbClr val="000000"/>
                </a:solidFill>
                <a:latin typeface="Open Sans"/>
                <a:ea typeface="Open Sans"/>
                <a:cs typeface="Open Sans"/>
                <a:sym typeface="Open Sans"/>
              </a:rPr>
              <a:t>, 2003) no habían sido acompañadas de evidencia cuantitativa sólida.</a:t>
            </a:r>
          </a:p>
          <a:p>
            <a:pPr marL="670850" lvl="1" indent="-335425" algn="just">
              <a:lnSpc>
                <a:spcPts val="4350"/>
              </a:lnSpc>
              <a:buFont typeface="Arial"/>
              <a:buChar char="•"/>
            </a:pPr>
            <a:r>
              <a:rPr lang="es-PE" sz="3107" noProof="0" dirty="0">
                <a:solidFill>
                  <a:srgbClr val="000000"/>
                </a:solidFill>
                <a:latin typeface="Open Sans"/>
                <a:ea typeface="Open Sans"/>
                <a:cs typeface="Open Sans"/>
                <a:sym typeface="Open Sans"/>
              </a:rPr>
              <a:t>Este estudio aporta evidencia empírica inédita sobre sus efectos en el éxito universitario.</a:t>
            </a:r>
          </a:p>
          <a:p>
            <a:pPr marL="670850" lvl="1" indent="-335425" algn="just">
              <a:lnSpc>
                <a:spcPts val="4350"/>
              </a:lnSpc>
              <a:buFont typeface="Arial"/>
              <a:buChar char="•"/>
            </a:pPr>
            <a:r>
              <a:rPr lang="es-PE" sz="3107" noProof="0" dirty="0">
                <a:solidFill>
                  <a:srgbClr val="000000"/>
                </a:solidFill>
                <a:latin typeface="Open Sans"/>
                <a:ea typeface="Open Sans"/>
                <a:cs typeface="Open Sans"/>
                <a:sym typeface="Open Sans"/>
              </a:rPr>
              <a:t>La expansión sostenida de estos colegios en todo el país plantea un desafío para la política educativa:</a:t>
            </a:r>
          </a:p>
          <a:p>
            <a:pPr marL="1341700" lvl="2" indent="-447233" algn="just">
              <a:lnSpc>
                <a:spcPts val="4350"/>
              </a:lnSpc>
              <a:buFont typeface="Arial"/>
              <a:buChar char="⚬"/>
            </a:pPr>
            <a:r>
              <a:rPr lang="es-PE" sz="3107" noProof="0" dirty="0">
                <a:solidFill>
                  <a:srgbClr val="000000"/>
                </a:solidFill>
                <a:latin typeface="Open Sans"/>
                <a:ea typeface="Open Sans"/>
                <a:cs typeface="Open Sans"/>
                <a:sym typeface="Open Sans"/>
              </a:rPr>
              <a:t>¿Su modelo contribuye a reducir las brechas de acceso y permanencia en la educación superior? ¿O tiende a profundizarlas?</a:t>
            </a:r>
          </a:p>
        </p:txBody>
      </p:sp>
      <p:sp>
        <p:nvSpPr>
          <p:cNvPr id="3" name="Freeform 3"/>
          <p:cNvSpPr/>
          <p:nvPr/>
        </p:nvSpPr>
        <p:spPr>
          <a:xfrm rot="-2700000">
            <a:off x="-3149589" y="-50092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PE"/>
          </a:p>
        </p:txBody>
      </p:sp>
      <p:sp>
        <p:nvSpPr>
          <p:cNvPr id="4" name="TextBox 4"/>
          <p:cNvSpPr txBox="1"/>
          <p:nvPr/>
        </p:nvSpPr>
        <p:spPr>
          <a:xfrm>
            <a:off x="2157383" y="1230362"/>
            <a:ext cx="15101917" cy="721464"/>
          </a:xfrm>
          <a:prstGeom prst="rect">
            <a:avLst/>
          </a:prstGeom>
        </p:spPr>
        <p:txBody>
          <a:bodyPr lIns="0" tIns="0" rIns="0" bIns="0" rtlCol="0" anchor="t">
            <a:spAutoFit/>
          </a:bodyPr>
          <a:lstStyle/>
          <a:p>
            <a:pPr algn="just">
              <a:lnSpc>
                <a:spcPts val="5564"/>
              </a:lnSpc>
            </a:pPr>
            <a:r>
              <a:rPr lang="en-US" sz="5058" b="1" spc="-247">
                <a:solidFill>
                  <a:srgbClr val="2C4468"/>
                </a:solidFill>
                <a:latin typeface="Public Sans Bold"/>
                <a:ea typeface="Public Sans Bold"/>
                <a:cs typeface="Public Sans Bold"/>
                <a:sym typeface="Public Sans Bold"/>
              </a:rPr>
              <a:t>5. Relevancia para las Políticas Públicas</a:t>
            </a:r>
          </a:p>
        </p:txBody>
      </p:sp>
      <p:grpSp>
        <p:nvGrpSpPr>
          <p:cNvPr id="5" name="Group 5"/>
          <p:cNvGrpSpPr/>
          <p:nvPr/>
        </p:nvGrpSpPr>
        <p:grpSpPr>
          <a:xfrm>
            <a:off x="17525851" y="0"/>
            <a:ext cx="762149" cy="10287000"/>
            <a:chOff x="0" y="0"/>
            <a:chExt cx="200731" cy="2709333"/>
          </a:xfrm>
        </p:grpSpPr>
        <p:sp>
          <p:nvSpPr>
            <p:cNvPr id="6" name="Freeform 6"/>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7" name="TextBox 7"/>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16" name="Freeform 16"/>
          <p:cNvSpPr/>
          <p:nvPr/>
        </p:nvSpPr>
        <p:spPr>
          <a:xfrm>
            <a:off x="10742158" y="8455182"/>
            <a:ext cx="3826512" cy="703122"/>
          </a:xfrm>
          <a:custGeom>
            <a:avLst/>
            <a:gdLst/>
            <a:ahLst/>
            <a:cxnLst/>
            <a:rect l="l" t="t" r="r" b="b"/>
            <a:pathLst>
              <a:path w="3826512" h="703122">
                <a:moveTo>
                  <a:pt x="0" y="0"/>
                </a:moveTo>
                <a:lnTo>
                  <a:pt x="3826512" y="0"/>
                </a:lnTo>
                <a:lnTo>
                  <a:pt x="3826512" y="703122"/>
                </a:lnTo>
                <a:lnTo>
                  <a:pt x="0" y="703122"/>
                </a:lnTo>
                <a:lnTo>
                  <a:pt x="0" y="0"/>
                </a:lnTo>
                <a:close/>
              </a:path>
            </a:pathLst>
          </a:custGeom>
          <a:blipFill>
            <a:blip r:embed="rId2"/>
            <a:stretch>
              <a:fillRect/>
            </a:stretch>
          </a:blipFill>
        </p:spPr>
        <p:txBody>
          <a:bodyPr/>
          <a:lstStyle/>
          <a:p>
            <a:endParaRPr lang="es-PE"/>
          </a:p>
        </p:txBody>
      </p:sp>
      <p:sp>
        <p:nvSpPr>
          <p:cNvPr id="17" name="AutoShape 17"/>
          <p:cNvSpPr/>
          <p:nvPr/>
        </p:nvSpPr>
        <p:spPr>
          <a:xfrm flipV="1">
            <a:off x="3719330" y="7532656"/>
            <a:ext cx="10789867" cy="19050"/>
          </a:xfrm>
          <a:prstGeom prst="line">
            <a:avLst/>
          </a:prstGeom>
          <a:ln w="38100" cap="flat">
            <a:solidFill>
              <a:srgbClr val="0B4C90"/>
            </a:solidFill>
            <a:prstDash val="sysDot"/>
            <a:headEnd type="none" w="sm" len="sm"/>
            <a:tailEnd type="none" w="sm" len="sm"/>
          </a:ln>
        </p:spPr>
        <p:txBody>
          <a:bodyPr/>
          <a:lstStyle/>
          <a:p>
            <a:endParaRPr lang="es-PE"/>
          </a:p>
        </p:txBody>
      </p:sp>
      <p:sp>
        <p:nvSpPr>
          <p:cNvPr id="18" name="AutoShape 18"/>
          <p:cNvSpPr/>
          <p:nvPr/>
        </p:nvSpPr>
        <p:spPr>
          <a:xfrm flipV="1">
            <a:off x="3659890" y="2119474"/>
            <a:ext cx="10789867" cy="19050"/>
          </a:xfrm>
          <a:prstGeom prst="line">
            <a:avLst/>
          </a:prstGeom>
          <a:ln w="38100" cap="flat">
            <a:solidFill>
              <a:srgbClr val="0B4C90"/>
            </a:solidFill>
            <a:prstDash val="sysDot"/>
            <a:headEnd type="none" w="sm" len="sm"/>
            <a:tailEnd type="none" w="sm" len="sm"/>
          </a:ln>
        </p:spPr>
        <p:txBody>
          <a:bodyPr/>
          <a:lstStyle/>
          <a:p>
            <a:endParaRPr lang="es-PE"/>
          </a:p>
        </p:txBody>
      </p:sp>
      <p:sp>
        <p:nvSpPr>
          <p:cNvPr id="19" name="Freeform 19"/>
          <p:cNvSpPr/>
          <p:nvPr/>
        </p:nvSpPr>
        <p:spPr>
          <a:xfrm>
            <a:off x="3749066" y="8355186"/>
            <a:ext cx="4160218" cy="903114"/>
          </a:xfrm>
          <a:custGeom>
            <a:avLst/>
            <a:gdLst/>
            <a:ahLst/>
            <a:cxnLst/>
            <a:rect l="l" t="t" r="r" b="b"/>
            <a:pathLst>
              <a:path w="4160218" h="903114">
                <a:moveTo>
                  <a:pt x="0" y="0"/>
                </a:moveTo>
                <a:lnTo>
                  <a:pt x="4160218" y="0"/>
                </a:lnTo>
                <a:lnTo>
                  <a:pt x="4160218" y="903114"/>
                </a:lnTo>
                <a:lnTo>
                  <a:pt x="0" y="903114"/>
                </a:lnTo>
                <a:lnTo>
                  <a:pt x="0" y="0"/>
                </a:lnTo>
                <a:close/>
              </a:path>
            </a:pathLst>
          </a:custGeom>
          <a:blipFill>
            <a:blip r:embed="rId3"/>
            <a:stretch>
              <a:fillRect/>
            </a:stretch>
          </a:blipFill>
        </p:spPr>
        <p:txBody>
          <a:bodyPr/>
          <a:lstStyle/>
          <a:p>
            <a:endParaRPr lang="es-PE"/>
          </a:p>
        </p:txBody>
      </p:sp>
      <p:sp>
        <p:nvSpPr>
          <p:cNvPr id="20" name="Freeform 20"/>
          <p:cNvSpPr/>
          <p:nvPr/>
        </p:nvSpPr>
        <p:spPr>
          <a:xfrm>
            <a:off x="3684917" y="6515100"/>
            <a:ext cx="375853" cy="368581"/>
          </a:xfrm>
          <a:custGeom>
            <a:avLst/>
            <a:gdLst/>
            <a:ahLst/>
            <a:cxnLst/>
            <a:rect l="l" t="t" r="r" b="b"/>
            <a:pathLst>
              <a:path w="375853" h="368581">
                <a:moveTo>
                  <a:pt x="0" y="0"/>
                </a:moveTo>
                <a:lnTo>
                  <a:pt x="375854" y="0"/>
                </a:lnTo>
                <a:lnTo>
                  <a:pt x="375854" y="368581"/>
                </a:lnTo>
                <a:lnTo>
                  <a:pt x="0" y="368581"/>
                </a:lnTo>
                <a:lnTo>
                  <a:pt x="0" y="0"/>
                </a:lnTo>
                <a:close/>
              </a:path>
            </a:pathLst>
          </a:custGeom>
          <a:blipFill>
            <a:blip r:embed="rId4">
              <a:extLst>
                <a:ext uri="{96DAC541-7B7A-43D3-8B79-37D633B846F1}">
                  <asvg:svgBlip xmlns:asvg="http://schemas.microsoft.com/office/drawing/2016/SVG/main" xmlns="" r:embed="rId5"/>
                </a:ext>
              </a:extLst>
            </a:blip>
            <a:stretch>
              <a:fillRect r="-15001"/>
            </a:stretch>
          </a:blipFill>
        </p:spPr>
        <p:txBody>
          <a:bodyPr/>
          <a:lstStyle/>
          <a:p>
            <a:endParaRPr lang="es-PE"/>
          </a:p>
        </p:txBody>
      </p:sp>
      <p:sp>
        <p:nvSpPr>
          <p:cNvPr id="21" name="TextBox 21"/>
          <p:cNvSpPr txBox="1"/>
          <p:nvPr/>
        </p:nvSpPr>
        <p:spPr>
          <a:xfrm>
            <a:off x="3719330" y="2847213"/>
            <a:ext cx="10849341" cy="2296287"/>
          </a:xfrm>
          <a:prstGeom prst="rect">
            <a:avLst/>
          </a:prstGeom>
        </p:spPr>
        <p:txBody>
          <a:bodyPr lIns="0" tIns="0" rIns="0" bIns="0" rtlCol="0" anchor="t">
            <a:spAutoFit/>
          </a:bodyPr>
          <a:lstStyle/>
          <a:p>
            <a:pPr algn="ctr">
              <a:lnSpc>
                <a:spcPts val="9009"/>
              </a:lnSpc>
            </a:pPr>
            <a:r>
              <a:rPr lang="en-US" sz="7700">
                <a:solidFill>
                  <a:srgbClr val="314C75"/>
                </a:solidFill>
                <a:latin typeface="Montaser Arabic"/>
                <a:ea typeface="Montaser Arabic"/>
                <a:cs typeface="Montaser Arabic"/>
                <a:sym typeface="Montaser Arabic"/>
              </a:rPr>
              <a:t>¡Gracias por su atención!</a:t>
            </a:r>
          </a:p>
        </p:txBody>
      </p:sp>
      <p:sp>
        <p:nvSpPr>
          <p:cNvPr id="22" name="TextBox 22"/>
          <p:cNvSpPr txBox="1"/>
          <p:nvPr/>
        </p:nvSpPr>
        <p:spPr>
          <a:xfrm>
            <a:off x="3659890" y="6003176"/>
            <a:ext cx="10972799" cy="948978"/>
          </a:xfrm>
          <a:prstGeom prst="rect">
            <a:avLst/>
          </a:prstGeom>
        </p:spPr>
        <p:txBody>
          <a:bodyPr wrap="square" lIns="0" tIns="0" rIns="0" bIns="0" rtlCol="0" anchor="t">
            <a:spAutoFit/>
          </a:bodyPr>
          <a:lstStyle/>
          <a:p>
            <a:pPr algn="ctr">
              <a:lnSpc>
                <a:spcPts val="3884"/>
              </a:lnSpc>
              <a:spcBef>
                <a:spcPct val="0"/>
              </a:spcBef>
            </a:pPr>
            <a:r>
              <a:rPr lang="en-US" sz="3600" b="1" dirty="0">
                <a:solidFill>
                  <a:srgbClr val="314C75"/>
                </a:solidFill>
                <a:latin typeface="Public Sans Bold"/>
                <a:ea typeface="Public Sans Bold"/>
                <a:cs typeface="Public Sans Bold"/>
                <a:sym typeface="Public Sans Bold"/>
              </a:rPr>
              <a:t>Contacto</a:t>
            </a:r>
            <a:endParaRPr lang="en-US" sz="2988" b="1" dirty="0">
              <a:solidFill>
                <a:srgbClr val="314C75"/>
              </a:solidFill>
              <a:latin typeface="Public Sans Bold"/>
              <a:ea typeface="Public Sans Bold"/>
              <a:cs typeface="Public Sans Bold"/>
              <a:sym typeface="Public Sans Bold"/>
            </a:endParaRPr>
          </a:p>
          <a:p>
            <a:pPr algn="ctr">
              <a:lnSpc>
                <a:spcPts val="3453"/>
              </a:lnSpc>
              <a:spcBef>
                <a:spcPct val="0"/>
              </a:spcBef>
            </a:pPr>
            <a:r>
              <a:rPr lang="en-US" sz="3600" dirty="0">
                <a:solidFill>
                  <a:srgbClr val="314C75"/>
                </a:solidFill>
                <a:latin typeface="Public Sans"/>
                <a:ea typeface="Public Sans"/>
                <a:cs typeface="Public Sans"/>
                <a:sym typeface="Public Sans"/>
              </a:rPr>
              <a:t> Fabio Manuel Salas – fabio.salas@pucp.edu.pe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rot="-2700000">
            <a:off x="-2890042" y="-78619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PE"/>
          </a:p>
        </p:txBody>
      </p:sp>
      <p:sp>
        <p:nvSpPr>
          <p:cNvPr id="3" name="TextBox 3"/>
          <p:cNvSpPr txBox="1"/>
          <p:nvPr/>
        </p:nvSpPr>
        <p:spPr>
          <a:xfrm>
            <a:off x="1782445" y="2350014"/>
            <a:ext cx="14723111" cy="6462218"/>
          </a:xfrm>
          <a:prstGeom prst="rect">
            <a:avLst/>
          </a:prstGeom>
        </p:spPr>
        <p:txBody>
          <a:bodyPr lIns="0" tIns="0" rIns="0" bIns="0" rtlCol="0" anchor="t">
            <a:spAutoFit/>
          </a:bodyPr>
          <a:lstStyle/>
          <a:p>
            <a:pPr marL="610360" lvl="1" indent="-305180" algn="just">
              <a:lnSpc>
                <a:spcPts val="3957"/>
              </a:lnSpc>
              <a:buFont typeface="Arial"/>
              <a:buChar char="•"/>
            </a:pPr>
            <a:r>
              <a:rPr lang="en-US" sz="2827">
                <a:solidFill>
                  <a:srgbClr val="000000"/>
                </a:solidFill>
                <a:latin typeface="Open Sans"/>
                <a:ea typeface="Open Sans"/>
                <a:cs typeface="Open Sans"/>
                <a:sym typeface="Open Sans"/>
              </a:rPr>
              <a:t>Ampliar el acceso a la educación superior universitaria (UNESCO, 2024)</a:t>
            </a:r>
          </a:p>
          <a:p>
            <a:pPr marL="610360" lvl="1" indent="-305180" algn="just">
              <a:lnSpc>
                <a:spcPts val="3957"/>
              </a:lnSpc>
              <a:buFont typeface="Arial"/>
              <a:buChar char="•"/>
            </a:pPr>
            <a:r>
              <a:rPr lang="en-US" sz="2827">
                <a:solidFill>
                  <a:srgbClr val="000000"/>
                </a:solidFill>
                <a:latin typeface="Open Sans"/>
                <a:ea typeface="Open Sans"/>
                <a:cs typeface="Open Sans"/>
                <a:sym typeface="Open Sans"/>
              </a:rPr>
              <a:t>“Problema de la preparación universitaria” (Harrington y Rogalski, 2020)</a:t>
            </a:r>
          </a:p>
          <a:p>
            <a:pPr marL="610360" lvl="1" indent="-305180" algn="just">
              <a:lnSpc>
                <a:spcPts val="3957"/>
              </a:lnSpc>
              <a:buFont typeface="Arial"/>
              <a:buChar char="•"/>
            </a:pPr>
            <a:r>
              <a:rPr lang="en-US" sz="2827">
                <a:solidFill>
                  <a:srgbClr val="000000"/>
                </a:solidFill>
                <a:latin typeface="Open Sans"/>
                <a:ea typeface="Open Sans"/>
                <a:cs typeface="Open Sans"/>
                <a:sym typeface="Open Sans"/>
              </a:rPr>
              <a:t>En el Perú:</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Expansión de la oferta educativa privada (Saavedra, 2024)</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Desregulación del sistema educativo (Balarin, 2015)</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Altas aspiraciones educativas por acceder a la universidad (Guerrero et al., 2016)</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“Brecha” entre educación básica regular y educación superior (Carvallo, 2005)</a:t>
            </a:r>
          </a:p>
          <a:p>
            <a:pPr marL="610360" lvl="1" indent="-305180" algn="just">
              <a:lnSpc>
                <a:spcPts val="3957"/>
              </a:lnSpc>
              <a:buFont typeface="Arial"/>
              <a:buChar char="•"/>
            </a:pPr>
            <a:r>
              <a:rPr lang="en-US" sz="2827">
                <a:solidFill>
                  <a:srgbClr val="000000"/>
                </a:solidFill>
                <a:latin typeface="Open Sans"/>
                <a:ea typeface="Open Sans"/>
                <a:cs typeface="Open Sans"/>
                <a:sym typeface="Open Sans"/>
              </a:rPr>
              <a:t>De las academias a los colegios preuniversitarios:</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70’s: Academias preuniversitarias ocupaban mercado de “cierre de brecha”</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80-90’s: Hasta la creación de centros preuniversitarios dentro de las principales universidades (Las “Pre”)</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¿Por qué no comenzar desde la escuela con la preparación preuniversitaria? (Quintana, 2014)</a:t>
            </a:r>
          </a:p>
        </p:txBody>
      </p:sp>
      <p:sp>
        <p:nvSpPr>
          <p:cNvPr id="4" name="TextBox 4"/>
          <p:cNvSpPr txBox="1"/>
          <p:nvPr/>
        </p:nvSpPr>
        <p:spPr>
          <a:xfrm>
            <a:off x="2379341" y="934291"/>
            <a:ext cx="15101917" cy="721464"/>
          </a:xfrm>
          <a:prstGeom prst="rect">
            <a:avLst/>
          </a:prstGeom>
        </p:spPr>
        <p:txBody>
          <a:bodyPr lIns="0" tIns="0" rIns="0" bIns="0" rtlCol="0" anchor="t">
            <a:spAutoFit/>
          </a:bodyPr>
          <a:lstStyle/>
          <a:p>
            <a:pPr algn="just">
              <a:lnSpc>
                <a:spcPts val="5564"/>
              </a:lnSpc>
            </a:pPr>
            <a:r>
              <a:rPr lang="en-US" sz="5058" b="1" spc="-247">
                <a:solidFill>
                  <a:srgbClr val="2C4468"/>
                </a:solidFill>
                <a:latin typeface="Public Sans Bold"/>
                <a:ea typeface="Public Sans Bold"/>
                <a:cs typeface="Public Sans Bold"/>
                <a:sym typeface="Public Sans Bold"/>
              </a:rPr>
              <a:t>1. Contexto y origen de los colegios preuniversitarios</a:t>
            </a:r>
          </a:p>
        </p:txBody>
      </p:sp>
      <p:grpSp>
        <p:nvGrpSpPr>
          <p:cNvPr id="5" name="Group 5"/>
          <p:cNvGrpSpPr/>
          <p:nvPr/>
        </p:nvGrpSpPr>
        <p:grpSpPr>
          <a:xfrm>
            <a:off x="17481258" y="0"/>
            <a:ext cx="762149" cy="10287000"/>
            <a:chOff x="0" y="0"/>
            <a:chExt cx="200731" cy="2709333"/>
          </a:xfrm>
        </p:grpSpPr>
        <p:sp>
          <p:nvSpPr>
            <p:cNvPr id="6" name="Freeform 6"/>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7" name="TextBox 7"/>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a:off x="2648863" y="1563701"/>
            <a:ext cx="13582610" cy="7684468"/>
          </a:xfrm>
          <a:custGeom>
            <a:avLst/>
            <a:gdLst/>
            <a:ahLst/>
            <a:cxnLst/>
            <a:rect l="l" t="t" r="r" b="b"/>
            <a:pathLst>
              <a:path w="13582610" h="7684468">
                <a:moveTo>
                  <a:pt x="0" y="0"/>
                </a:moveTo>
                <a:lnTo>
                  <a:pt x="13582610" y="0"/>
                </a:lnTo>
                <a:lnTo>
                  <a:pt x="13582610" y="7684468"/>
                </a:lnTo>
                <a:lnTo>
                  <a:pt x="0" y="7684468"/>
                </a:lnTo>
                <a:lnTo>
                  <a:pt x="0" y="0"/>
                </a:lnTo>
                <a:close/>
              </a:path>
            </a:pathLst>
          </a:custGeom>
          <a:blipFill>
            <a:blip r:embed="rId2"/>
            <a:stretch>
              <a:fillRect r="-628"/>
            </a:stretch>
          </a:blipFill>
        </p:spPr>
        <p:txBody>
          <a:bodyPr/>
          <a:lstStyle/>
          <a:p>
            <a:endParaRPr lang="es-PE"/>
          </a:p>
        </p:txBody>
      </p:sp>
      <p:grpSp>
        <p:nvGrpSpPr>
          <p:cNvPr id="3" name="Group 3"/>
          <p:cNvGrpSpPr/>
          <p:nvPr/>
        </p:nvGrpSpPr>
        <p:grpSpPr>
          <a:xfrm>
            <a:off x="0" y="0"/>
            <a:ext cx="762149" cy="10287000"/>
            <a:chOff x="0" y="0"/>
            <a:chExt cx="200731" cy="2709333"/>
          </a:xfrm>
        </p:grpSpPr>
        <p:sp>
          <p:nvSpPr>
            <p:cNvPr id="4" name="Freeform 4"/>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5" name="TextBox 5"/>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6" name="TextBox 6"/>
          <p:cNvSpPr txBox="1"/>
          <p:nvPr/>
        </p:nvSpPr>
        <p:spPr>
          <a:xfrm>
            <a:off x="2648863" y="333980"/>
            <a:ext cx="13582610" cy="1038225"/>
          </a:xfrm>
          <a:prstGeom prst="rect">
            <a:avLst/>
          </a:prstGeom>
        </p:spPr>
        <p:txBody>
          <a:bodyPr lIns="0" tIns="0" rIns="0" bIns="0" rtlCol="0" anchor="t">
            <a:spAutoFit/>
          </a:bodyPr>
          <a:lstStyle/>
          <a:p>
            <a:pPr algn="l">
              <a:lnSpc>
                <a:spcPts val="4199"/>
              </a:lnSpc>
            </a:pPr>
            <a:r>
              <a:rPr lang="en-US" sz="2999" b="1">
                <a:solidFill>
                  <a:srgbClr val="000000"/>
                </a:solidFill>
                <a:latin typeface="Public Sans Bold"/>
                <a:ea typeface="Public Sans Bold"/>
                <a:cs typeface="Public Sans Bold"/>
                <a:sym typeface="Public Sans Bold"/>
              </a:rPr>
              <a:t>Figura 1. </a:t>
            </a:r>
          </a:p>
          <a:p>
            <a:pPr algn="l">
              <a:lnSpc>
                <a:spcPts val="4199"/>
              </a:lnSpc>
            </a:pPr>
            <a:r>
              <a:rPr lang="en-US" sz="2999" i="1">
                <a:solidFill>
                  <a:srgbClr val="000000"/>
                </a:solidFill>
                <a:latin typeface="Public Sans Italics"/>
                <a:ea typeface="Public Sans Italics"/>
                <a:cs typeface="Public Sans Italics"/>
                <a:sym typeface="Public Sans Italics"/>
              </a:rPr>
              <a:t>Evolución del número de colegios preuniversitarios de tipo cadena</a:t>
            </a:r>
          </a:p>
        </p:txBody>
      </p:sp>
      <p:sp>
        <p:nvSpPr>
          <p:cNvPr id="7" name="TextBox 7"/>
          <p:cNvSpPr txBox="1"/>
          <p:nvPr/>
        </p:nvSpPr>
        <p:spPr>
          <a:xfrm>
            <a:off x="2648863" y="9381519"/>
            <a:ext cx="13582610" cy="440563"/>
          </a:xfrm>
          <a:prstGeom prst="rect">
            <a:avLst/>
          </a:prstGeom>
        </p:spPr>
        <p:txBody>
          <a:bodyPr lIns="0" tIns="0" rIns="0" bIns="0" rtlCol="0" anchor="t">
            <a:spAutoFit/>
          </a:bodyPr>
          <a:lstStyle/>
          <a:p>
            <a:pPr algn="l">
              <a:lnSpc>
                <a:spcPts val="3541"/>
              </a:lnSpc>
            </a:pPr>
            <a:r>
              <a:rPr lang="en-US" sz="2529" i="1">
                <a:solidFill>
                  <a:srgbClr val="000000"/>
                </a:solidFill>
                <a:latin typeface="Public Sans Italics"/>
                <a:ea typeface="Public Sans Italics"/>
                <a:cs typeface="Public Sans Italics"/>
                <a:sym typeface="Public Sans Italics"/>
              </a:rPr>
              <a:t>Nota. </a:t>
            </a:r>
            <a:r>
              <a:rPr lang="en-US" sz="2529">
                <a:solidFill>
                  <a:srgbClr val="000000"/>
                </a:solidFill>
                <a:latin typeface="Public Sans"/>
                <a:ea typeface="Public Sans"/>
                <a:cs typeface="Public Sans"/>
                <a:sym typeface="Public Sans"/>
              </a:rPr>
              <a:t>Elaboración propia en base a Censo Educativo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rot="-2700000">
            <a:off x="-2866746" y="-65496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PE"/>
          </a:p>
        </p:txBody>
      </p:sp>
      <p:grpSp>
        <p:nvGrpSpPr>
          <p:cNvPr id="3" name="Group 3"/>
          <p:cNvGrpSpPr/>
          <p:nvPr/>
        </p:nvGrpSpPr>
        <p:grpSpPr>
          <a:xfrm>
            <a:off x="921068" y="3344944"/>
            <a:ext cx="2573643" cy="1672648"/>
            <a:chOff x="0" y="0"/>
            <a:chExt cx="726518" cy="472175"/>
          </a:xfrm>
        </p:grpSpPr>
        <p:sp>
          <p:nvSpPr>
            <p:cNvPr id="4" name="Freeform 4"/>
            <p:cNvSpPr/>
            <p:nvPr/>
          </p:nvSpPr>
          <p:spPr>
            <a:xfrm>
              <a:off x="0" y="0"/>
              <a:ext cx="726518" cy="472175"/>
            </a:xfrm>
            <a:custGeom>
              <a:avLst/>
              <a:gdLst/>
              <a:ahLst/>
              <a:cxnLst/>
              <a:rect l="l" t="t" r="r" b="b"/>
              <a:pathLst>
                <a:path w="726518" h="472175">
                  <a:moveTo>
                    <a:pt x="153416" y="0"/>
                  </a:moveTo>
                  <a:lnTo>
                    <a:pt x="573102" y="0"/>
                  </a:lnTo>
                  <a:cubicBezTo>
                    <a:pt x="657832" y="0"/>
                    <a:pt x="726518" y="68687"/>
                    <a:pt x="726518" y="153416"/>
                  </a:cubicBezTo>
                  <a:lnTo>
                    <a:pt x="726518" y="318759"/>
                  </a:lnTo>
                  <a:cubicBezTo>
                    <a:pt x="726518" y="359447"/>
                    <a:pt x="710355" y="398469"/>
                    <a:pt x="681584" y="427240"/>
                  </a:cubicBezTo>
                  <a:cubicBezTo>
                    <a:pt x="652813" y="456011"/>
                    <a:pt x="613791" y="472175"/>
                    <a:pt x="573102" y="472175"/>
                  </a:cubicBezTo>
                  <a:lnTo>
                    <a:pt x="153416" y="472175"/>
                  </a:lnTo>
                  <a:cubicBezTo>
                    <a:pt x="112728" y="472175"/>
                    <a:pt x="73706" y="456011"/>
                    <a:pt x="44934" y="427240"/>
                  </a:cubicBezTo>
                  <a:cubicBezTo>
                    <a:pt x="16163" y="398469"/>
                    <a:pt x="0" y="359447"/>
                    <a:pt x="0" y="318759"/>
                  </a:cubicBezTo>
                  <a:lnTo>
                    <a:pt x="0" y="153416"/>
                  </a:lnTo>
                  <a:cubicBezTo>
                    <a:pt x="0" y="112728"/>
                    <a:pt x="16163" y="73706"/>
                    <a:pt x="44934" y="44934"/>
                  </a:cubicBezTo>
                  <a:cubicBezTo>
                    <a:pt x="73706" y="16163"/>
                    <a:pt x="112728" y="0"/>
                    <a:pt x="153416" y="0"/>
                  </a:cubicBezTo>
                  <a:close/>
                </a:path>
              </a:pathLst>
            </a:custGeom>
            <a:solidFill>
              <a:srgbClr val="2C4468">
                <a:alpha val="24706"/>
              </a:srgbClr>
            </a:solidFill>
          </p:spPr>
          <p:txBody>
            <a:bodyPr/>
            <a:lstStyle/>
            <a:p>
              <a:endParaRPr lang="es-PE"/>
            </a:p>
          </p:txBody>
        </p:sp>
        <p:sp>
          <p:nvSpPr>
            <p:cNvPr id="5" name="TextBox 5"/>
            <p:cNvSpPr txBox="1"/>
            <p:nvPr/>
          </p:nvSpPr>
          <p:spPr>
            <a:xfrm>
              <a:off x="0" y="-38100"/>
              <a:ext cx="726518" cy="510275"/>
            </a:xfrm>
            <a:prstGeom prst="rect">
              <a:avLst/>
            </a:prstGeom>
          </p:spPr>
          <p:txBody>
            <a:bodyPr lIns="50800" tIns="50800" rIns="50800" bIns="50800" rtlCol="0" anchor="ctr"/>
            <a:lstStyle/>
            <a:p>
              <a:pPr algn="ctr">
                <a:lnSpc>
                  <a:spcPts val="3120"/>
                </a:lnSpc>
              </a:pPr>
              <a:endParaRPr/>
            </a:p>
          </p:txBody>
        </p:sp>
      </p:grpSp>
      <p:sp>
        <p:nvSpPr>
          <p:cNvPr id="6" name="TextBox 6"/>
          <p:cNvSpPr txBox="1"/>
          <p:nvPr/>
        </p:nvSpPr>
        <p:spPr>
          <a:xfrm>
            <a:off x="9251632" y="2822711"/>
            <a:ext cx="7750001" cy="2669488"/>
          </a:xfrm>
          <a:prstGeom prst="rect">
            <a:avLst/>
          </a:prstGeom>
        </p:spPr>
        <p:txBody>
          <a:bodyPr lIns="0" tIns="0" rIns="0" bIns="0" rtlCol="0" anchor="t">
            <a:spAutoFit/>
          </a:bodyPr>
          <a:lstStyle/>
          <a:p>
            <a:pPr marL="1091183" lvl="2" indent="-363728" algn="just">
              <a:lnSpc>
                <a:spcPts val="3537"/>
              </a:lnSpc>
              <a:buFont typeface="Arial"/>
              <a:buChar char="⚬"/>
            </a:pPr>
            <a:r>
              <a:rPr lang="en-US" sz="2527" b="1">
                <a:solidFill>
                  <a:srgbClr val="000000"/>
                </a:solidFill>
                <a:latin typeface="Open Sans Bold"/>
                <a:ea typeface="Open Sans Bold"/>
                <a:cs typeface="Open Sans Bold"/>
                <a:sym typeface="Open Sans Bold"/>
              </a:rPr>
              <a:t>Perfil socioeconómico</a:t>
            </a:r>
          </a:p>
          <a:p>
            <a:pPr marL="1091183" lvl="2" indent="-363728" algn="just">
              <a:lnSpc>
                <a:spcPts val="3537"/>
              </a:lnSpc>
              <a:buFont typeface="Arial"/>
              <a:buChar char="⚬"/>
            </a:pPr>
            <a:r>
              <a:rPr lang="en-US" sz="2527" b="1">
                <a:solidFill>
                  <a:srgbClr val="000000"/>
                </a:solidFill>
                <a:latin typeface="Open Sans Bold"/>
                <a:ea typeface="Open Sans Bold"/>
                <a:cs typeface="Open Sans Bold"/>
                <a:sym typeface="Open Sans Bold"/>
              </a:rPr>
              <a:t>Enfoque humanista</a:t>
            </a:r>
            <a:r>
              <a:rPr lang="en-US" sz="2527">
                <a:solidFill>
                  <a:srgbClr val="000000"/>
                </a:solidFill>
                <a:latin typeface="Open Sans"/>
                <a:ea typeface="Open Sans"/>
                <a:cs typeface="Open Sans"/>
                <a:sym typeface="Open Sans"/>
              </a:rPr>
              <a:t> de la PUCP se alinea con la visión de la EBR</a:t>
            </a:r>
          </a:p>
          <a:p>
            <a:pPr marL="1091183" lvl="2" indent="-363728" algn="just">
              <a:lnSpc>
                <a:spcPts val="3537"/>
              </a:lnSpc>
              <a:buFont typeface="Arial"/>
              <a:buChar char="⚬"/>
            </a:pPr>
            <a:r>
              <a:rPr lang="en-US" sz="2527">
                <a:solidFill>
                  <a:srgbClr val="000000"/>
                </a:solidFill>
                <a:latin typeface="Open Sans"/>
                <a:ea typeface="Open Sans"/>
                <a:cs typeface="Open Sans"/>
                <a:sym typeface="Open Sans"/>
              </a:rPr>
              <a:t>La PUCP como universidad aspiracional y su examen de admisión como </a:t>
            </a:r>
            <a:r>
              <a:rPr lang="en-US" sz="2527" b="1">
                <a:solidFill>
                  <a:srgbClr val="000000"/>
                </a:solidFill>
                <a:latin typeface="Open Sans Bold"/>
                <a:ea typeface="Open Sans Bold"/>
                <a:cs typeface="Open Sans Bold"/>
                <a:sym typeface="Open Sans Bold"/>
              </a:rPr>
              <a:t>referente nacional</a:t>
            </a:r>
            <a:r>
              <a:rPr lang="en-US" sz="2527">
                <a:solidFill>
                  <a:srgbClr val="000000"/>
                </a:solidFill>
                <a:latin typeface="Open Sans"/>
                <a:ea typeface="Open Sans"/>
                <a:cs typeface="Open Sans"/>
                <a:sym typeface="Open Sans"/>
              </a:rPr>
              <a:t> para colegios preuniversitarios.</a:t>
            </a:r>
          </a:p>
        </p:txBody>
      </p:sp>
      <p:sp>
        <p:nvSpPr>
          <p:cNvPr id="7" name="Freeform 7"/>
          <p:cNvSpPr/>
          <p:nvPr/>
        </p:nvSpPr>
        <p:spPr>
          <a:xfrm>
            <a:off x="9380339" y="2870336"/>
            <a:ext cx="589919" cy="2621863"/>
          </a:xfrm>
          <a:custGeom>
            <a:avLst/>
            <a:gdLst/>
            <a:ahLst/>
            <a:cxnLst/>
            <a:rect l="l" t="t" r="r" b="b"/>
            <a:pathLst>
              <a:path w="589919" h="2621863">
                <a:moveTo>
                  <a:pt x="0" y="0"/>
                </a:moveTo>
                <a:lnTo>
                  <a:pt x="589919" y="0"/>
                </a:lnTo>
                <a:lnTo>
                  <a:pt x="589919" y="2621863"/>
                </a:lnTo>
                <a:lnTo>
                  <a:pt x="0" y="26218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s-PE"/>
          </a:p>
        </p:txBody>
      </p:sp>
      <p:sp>
        <p:nvSpPr>
          <p:cNvPr id="8" name="Freeform 8"/>
          <p:cNvSpPr/>
          <p:nvPr/>
        </p:nvSpPr>
        <p:spPr>
          <a:xfrm rot="-5400000">
            <a:off x="3861304" y="3759869"/>
            <a:ext cx="328944" cy="842797"/>
          </a:xfrm>
          <a:custGeom>
            <a:avLst/>
            <a:gdLst/>
            <a:ahLst/>
            <a:cxnLst/>
            <a:rect l="l" t="t" r="r" b="b"/>
            <a:pathLst>
              <a:path w="328944" h="842797">
                <a:moveTo>
                  <a:pt x="0" y="0"/>
                </a:moveTo>
                <a:lnTo>
                  <a:pt x="328944" y="0"/>
                </a:lnTo>
                <a:lnTo>
                  <a:pt x="328944" y="842797"/>
                </a:lnTo>
                <a:lnTo>
                  <a:pt x="0" y="842797"/>
                </a:lnTo>
                <a:lnTo>
                  <a:pt x="0" y="0"/>
                </a:lnTo>
                <a:close/>
              </a:path>
            </a:pathLst>
          </a:custGeom>
          <a:blipFill>
            <a:blip r:embed="rId6">
              <a:extLst>
                <a:ext uri="{96DAC541-7B7A-43D3-8B79-37D633B846F1}">
                  <asvg:svgBlip xmlns:asvg="http://schemas.microsoft.com/office/drawing/2016/SVG/main" xmlns="" r:embed="rId7"/>
                </a:ext>
              </a:extLst>
            </a:blip>
            <a:stretch>
              <a:fillRect t="-143937"/>
            </a:stretch>
          </a:blipFill>
        </p:spPr>
        <p:txBody>
          <a:bodyPr/>
          <a:lstStyle/>
          <a:p>
            <a:endParaRPr lang="es-PE"/>
          </a:p>
        </p:txBody>
      </p:sp>
      <p:sp>
        <p:nvSpPr>
          <p:cNvPr id="9" name="TextBox 9"/>
          <p:cNvSpPr txBox="1"/>
          <p:nvPr/>
        </p:nvSpPr>
        <p:spPr>
          <a:xfrm>
            <a:off x="2440226" y="1076325"/>
            <a:ext cx="15101917" cy="721464"/>
          </a:xfrm>
          <a:prstGeom prst="rect">
            <a:avLst/>
          </a:prstGeom>
        </p:spPr>
        <p:txBody>
          <a:bodyPr lIns="0" tIns="0" rIns="0" bIns="0" rtlCol="0" anchor="t">
            <a:spAutoFit/>
          </a:bodyPr>
          <a:lstStyle/>
          <a:p>
            <a:pPr algn="just">
              <a:lnSpc>
                <a:spcPts val="5564"/>
              </a:lnSpc>
            </a:pPr>
            <a:r>
              <a:rPr lang="en-US" sz="5058" b="1" spc="-247">
                <a:solidFill>
                  <a:srgbClr val="2C4468"/>
                </a:solidFill>
                <a:latin typeface="Public Sans Bold"/>
                <a:ea typeface="Public Sans Bold"/>
                <a:cs typeface="Public Sans Bold"/>
                <a:sym typeface="Public Sans Bold"/>
              </a:rPr>
              <a:t>2.Vista previa del estudio y literatura de referencia</a:t>
            </a:r>
          </a:p>
        </p:txBody>
      </p:sp>
      <p:sp>
        <p:nvSpPr>
          <p:cNvPr id="10" name="TextBox 10"/>
          <p:cNvSpPr txBox="1"/>
          <p:nvPr/>
        </p:nvSpPr>
        <p:spPr>
          <a:xfrm>
            <a:off x="6483917" y="6585264"/>
            <a:ext cx="10320630" cy="2221813"/>
          </a:xfrm>
          <a:prstGeom prst="rect">
            <a:avLst/>
          </a:prstGeom>
        </p:spPr>
        <p:txBody>
          <a:bodyPr lIns="0" tIns="0" rIns="0" bIns="0" rtlCol="0" anchor="t">
            <a:spAutoFit/>
          </a:bodyPr>
          <a:lstStyle/>
          <a:p>
            <a:pPr marL="1091183" lvl="2" indent="-363728" algn="just">
              <a:lnSpc>
                <a:spcPts val="3537"/>
              </a:lnSpc>
              <a:buFont typeface="Arial"/>
              <a:buChar char="⚬"/>
            </a:pPr>
            <a:r>
              <a:rPr lang="en-US" sz="2527">
                <a:solidFill>
                  <a:srgbClr val="000000"/>
                </a:solidFill>
                <a:latin typeface="Open Sans"/>
                <a:ea typeface="Open Sans"/>
                <a:cs typeface="Open Sans"/>
                <a:sym typeface="Open Sans"/>
              </a:rPr>
              <a:t>El puntaje en el examen de admisión a la universidad (“Logro de ingreso”)</a:t>
            </a:r>
          </a:p>
          <a:p>
            <a:pPr marL="1091183" lvl="2" indent="-363728" algn="just">
              <a:lnSpc>
                <a:spcPts val="3537"/>
              </a:lnSpc>
              <a:buFont typeface="Arial"/>
              <a:buChar char="⚬"/>
            </a:pPr>
            <a:r>
              <a:rPr lang="en-US" sz="2527">
                <a:solidFill>
                  <a:srgbClr val="000000"/>
                </a:solidFill>
                <a:latin typeface="Open Sans"/>
                <a:ea typeface="Open Sans"/>
                <a:cs typeface="Open Sans"/>
                <a:sym typeface="Open Sans"/>
              </a:rPr>
              <a:t>El Coeficiente de Rendimiento Académico Estandarizado (CRAEst) en el primer ciclo y hasta el tercer ciclo (“Logro de desempeño”)</a:t>
            </a:r>
          </a:p>
        </p:txBody>
      </p:sp>
      <p:sp>
        <p:nvSpPr>
          <p:cNvPr id="11" name="TextBox 11"/>
          <p:cNvSpPr txBox="1"/>
          <p:nvPr/>
        </p:nvSpPr>
        <p:spPr>
          <a:xfrm>
            <a:off x="1130050" y="3587799"/>
            <a:ext cx="2155678" cy="1105215"/>
          </a:xfrm>
          <a:prstGeom prst="rect">
            <a:avLst/>
          </a:prstGeom>
        </p:spPr>
        <p:txBody>
          <a:bodyPr lIns="0" tIns="0" rIns="0" bIns="0" rtlCol="0" anchor="t">
            <a:spAutoFit/>
          </a:bodyPr>
          <a:lstStyle/>
          <a:p>
            <a:pPr algn="ctr">
              <a:lnSpc>
                <a:spcPts val="4182"/>
              </a:lnSpc>
            </a:pPr>
            <a:r>
              <a:rPr lang="en-US" sz="2987">
                <a:solidFill>
                  <a:srgbClr val="000000"/>
                </a:solidFill>
                <a:latin typeface="Agrandir"/>
                <a:ea typeface="Agrandir"/>
                <a:cs typeface="Agrandir"/>
                <a:sym typeface="Agrandir"/>
              </a:rPr>
              <a:t>Grupo de estudio</a:t>
            </a:r>
          </a:p>
        </p:txBody>
      </p:sp>
      <p:sp>
        <p:nvSpPr>
          <p:cNvPr id="12" name="TextBox 12"/>
          <p:cNvSpPr txBox="1"/>
          <p:nvPr/>
        </p:nvSpPr>
        <p:spPr>
          <a:xfrm>
            <a:off x="4551950" y="3297319"/>
            <a:ext cx="4592050" cy="177189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Ingresantes matriculados entre 2010 y 2023 en la Pontificia Universidad Católica del Perú (PUCP)</a:t>
            </a:r>
          </a:p>
        </p:txBody>
      </p:sp>
      <p:grpSp>
        <p:nvGrpSpPr>
          <p:cNvPr id="13" name="Group 13"/>
          <p:cNvGrpSpPr/>
          <p:nvPr/>
        </p:nvGrpSpPr>
        <p:grpSpPr>
          <a:xfrm>
            <a:off x="1028700" y="6692246"/>
            <a:ext cx="5081143" cy="2055472"/>
            <a:chOff x="0" y="0"/>
            <a:chExt cx="1434365" cy="580243"/>
          </a:xfrm>
        </p:grpSpPr>
        <p:sp>
          <p:nvSpPr>
            <p:cNvPr id="14" name="Freeform 14"/>
            <p:cNvSpPr/>
            <p:nvPr/>
          </p:nvSpPr>
          <p:spPr>
            <a:xfrm>
              <a:off x="0" y="0"/>
              <a:ext cx="1434365" cy="580243"/>
            </a:xfrm>
            <a:custGeom>
              <a:avLst/>
              <a:gdLst/>
              <a:ahLst/>
              <a:cxnLst/>
              <a:rect l="l" t="t" r="r" b="b"/>
              <a:pathLst>
                <a:path w="1434365" h="580243">
                  <a:moveTo>
                    <a:pt x="77707" y="0"/>
                  </a:moveTo>
                  <a:lnTo>
                    <a:pt x="1356658" y="0"/>
                  </a:lnTo>
                  <a:cubicBezTo>
                    <a:pt x="1399574" y="0"/>
                    <a:pt x="1434365" y="34790"/>
                    <a:pt x="1434365" y="77707"/>
                  </a:cubicBezTo>
                  <a:lnTo>
                    <a:pt x="1434365" y="502536"/>
                  </a:lnTo>
                  <a:cubicBezTo>
                    <a:pt x="1434365" y="545452"/>
                    <a:pt x="1399574" y="580243"/>
                    <a:pt x="1356658" y="580243"/>
                  </a:cubicBezTo>
                  <a:lnTo>
                    <a:pt x="77707" y="580243"/>
                  </a:lnTo>
                  <a:cubicBezTo>
                    <a:pt x="34790" y="580243"/>
                    <a:pt x="0" y="545452"/>
                    <a:pt x="0" y="502536"/>
                  </a:cubicBezTo>
                  <a:lnTo>
                    <a:pt x="0" y="77707"/>
                  </a:lnTo>
                  <a:cubicBezTo>
                    <a:pt x="0" y="34790"/>
                    <a:pt x="34790" y="0"/>
                    <a:pt x="77707" y="0"/>
                  </a:cubicBezTo>
                  <a:close/>
                </a:path>
              </a:pathLst>
            </a:custGeom>
            <a:solidFill>
              <a:srgbClr val="2C4468">
                <a:alpha val="24706"/>
              </a:srgbClr>
            </a:solidFill>
          </p:spPr>
          <p:txBody>
            <a:bodyPr/>
            <a:lstStyle/>
            <a:p>
              <a:endParaRPr lang="es-PE"/>
            </a:p>
          </p:txBody>
        </p:sp>
        <p:sp>
          <p:nvSpPr>
            <p:cNvPr id="15" name="TextBox 15"/>
            <p:cNvSpPr txBox="1"/>
            <p:nvPr/>
          </p:nvSpPr>
          <p:spPr>
            <a:xfrm>
              <a:off x="0" y="-38100"/>
              <a:ext cx="1434365" cy="618343"/>
            </a:xfrm>
            <a:prstGeom prst="rect">
              <a:avLst/>
            </a:prstGeom>
          </p:spPr>
          <p:txBody>
            <a:bodyPr lIns="50800" tIns="50800" rIns="50800" bIns="50800" rtlCol="0" anchor="ctr"/>
            <a:lstStyle/>
            <a:p>
              <a:pPr algn="ctr">
                <a:lnSpc>
                  <a:spcPts val="3120"/>
                </a:lnSpc>
              </a:pPr>
              <a:endParaRPr/>
            </a:p>
          </p:txBody>
        </p:sp>
      </p:grpSp>
      <p:sp>
        <p:nvSpPr>
          <p:cNvPr id="16" name="TextBox 16"/>
          <p:cNvSpPr txBox="1"/>
          <p:nvPr/>
        </p:nvSpPr>
        <p:spPr>
          <a:xfrm>
            <a:off x="1347319" y="6898120"/>
            <a:ext cx="4510048" cy="1629090"/>
          </a:xfrm>
          <a:prstGeom prst="rect">
            <a:avLst/>
          </a:prstGeom>
        </p:spPr>
        <p:txBody>
          <a:bodyPr lIns="0" tIns="0" rIns="0" bIns="0" rtlCol="0" anchor="t">
            <a:spAutoFit/>
          </a:bodyPr>
          <a:lstStyle/>
          <a:p>
            <a:pPr algn="ctr">
              <a:lnSpc>
                <a:spcPts val="4182"/>
              </a:lnSpc>
            </a:pPr>
            <a:r>
              <a:rPr lang="en-US" sz="2987">
                <a:solidFill>
                  <a:srgbClr val="000000"/>
                </a:solidFill>
                <a:latin typeface="Agrandir"/>
                <a:ea typeface="Agrandir"/>
                <a:cs typeface="Agrandir"/>
                <a:sym typeface="Agrandir"/>
              </a:rPr>
              <a:t>Estimación del efecto de la asistencia a colegios preuniversitarios sobre...</a:t>
            </a:r>
          </a:p>
        </p:txBody>
      </p:sp>
      <p:sp>
        <p:nvSpPr>
          <p:cNvPr id="17" name="Freeform 17"/>
          <p:cNvSpPr/>
          <p:nvPr/>
        </p:nvSpPr>
        <p:spPr>
          <a:xfrm>
            <a:off x="6483917" y="6568524"/>
            <a:ext cx="544867" cy="2421633"/>
          </a:xfrm>
          <a:custGeom>
            <a:avLst/>
            <a:gdLst/>
            <a:ahLst/>
            <a:cxnLst/>
            <a:rect l="l" t="t" r="r" b="b"/>
            <a:pathLst>
              <a:path w="544867" h="2421633">
                <a:moveTo>
                  <a:pt x="0" y="0"/>
                </a:moveTo>
                <a:lnTo>
                  <a:pt x="544868" y="0"/>
                </a:lnTo>
                <a:lnTo>
                  <a:pt x="544868" y="2421633"/>
                </a:lnTo>
                <a:lnTo>
                  <a:pt x="0" y="24216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s-PE"/>
          </a:p>
        </p:txBody>
      </p:sp>
      <p:grpSp>
        <p:nvGrpSpPr>
          <p:cNvPr id="18" name="Group 18"/>
          <p:cNvGrpSpPr/>
          <p:nvPr/>
        </p:nvGrpSpPr>
        <p:grpSpPr>
          <a:xfrm>
            <a:off x="17525851" y="-2005"/>
            <a:ext cx="762149" cy="10287000"/>
            <a:chOff x="0" y="0"/>
            <a:chExt cx="200731" cy="2709333"/>
          </a:xfrm>
        </p:grpSpPr>
        <p:sp>
          <p:nvSpPr>
            <p:cNvPr id="19" name="Freeform 19"/>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20" name="TextBox 20"/>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a:off x="2984930" y="1945925"/>
            <a:ext cx="12492595" cy="7377971"/>
          </a:xfrm>
          <a:custGeom>
            <a:avLst/>
            <a:gdLst/>
            <a:ahLst/>
            <a:cxnLst/>
            <a:rect l="l" t="t" r="r" b="b"/>
            <a:pathLst>
              <a:path w="12492595" h="7377971">
                <a:moveTo>
                  <a:pt x="0" y="0"/>
                </a:moveTo>
                <a:lnTo>
                  <a:pt x="12492594" y="0"/>
                </a:lnTo>
                <a:lnTo>
                  <a:pt x="12492594" y="7377972"/>
                </a:lnTo>
                <a:lnTo>
                  <a:pt x="0" y="7377972"/>
                </a:lnTo>
                <a:lnTo>
                  <a:pt x="0" y="0"/>
                </a:lnTo>
                <a:close/>
              </a:path>
            </a:pathLst>
          </a:custGeom>
          <a:blipFill>
            <a:blip r:embed="rId2"/>
            <a:stretch>
              <a:fillRect l="-7569" r="-987" b="-3344"/>
            </a:stretch>
          </a:blipFill>
        </p:spPr>
        <p:txBody>
          <a:bodyPr/>
          <a:lstStyle/>
          <a:p>
            <a:endParaRPr lang="es-PE"/>
          </a:p>
        </p:txBody>
      </p:sp>
      <p:sp>
        <p:nvSpPr>
          <p:cNvPr id="3" name="TextBox 3"/>
          <p:cNvSpPr txBox="1"/>
          <p:nvPr/>
        </p:nvSpPr>
        <p:spPr>
          <a:xfrm>
            <a:off x="1805046" y="295204"/>
            <a:ext cx="15454254" cy="1650722"/>
          </a:xfrm>
          <a:prstGeom prst="rect">
            <a:avLst/>
          </a:prstGeom>
        </p:spPr>
        <p:txBody>
          <a:bodyPr lIns="0" tIns="0" rIns="0" bIns="0" rtlCol="0" anchor="t">
            <a:spAutoFit/>
          </a:bodyPr>
          <a:lstStyle/>
          <a:p>
            <a:pPr algn="l">
              <a:lnSpc>
                <a:spcPts val="4422"/>
              </a:lnSpc>
            </a:pPr>
            <a:r>
              <a:rPr lang="en-US" sz="3158" b="1">
                <a:solidFill>
                  <a:srgbClr val="000000"/>
                </a:solidFill>
                <a:latin typeface="Public Sans Bold"/>
                <a:ea typeface="Public Sans Bold"/>
                <a:cs typeface="Public Sans Bold"/>
                <a:sym typeface="Public Sans Bold"/>
              </a:rPr>
              <a:t>Figura 2. </a:t>
            </a:r>
          </a:p>
          <a:p>
            <a:pPr algn="l">
              <a:lnSpc>
                <a:spcPts val="4422"/>
              </a:lnSpc>
            </a:pPr>
            <a:r>
              <a:rPr lang="en-US" sz="3158" i="1">
                <a:solidFill>
                  <a:srgbClr val="000000"/>
                </a:solidFill>
                <a:latin typeface="Public Sans Italics"/>
                <a:ea typeface="Public Sans Italics"/>
                <a:cs typeface="Public Sans Italics"/>
                <a:sym typeface="Public Sans Italics"/>
              </a:rPr>
              <a:t>Información de rendimiento recuperada de los ingresantes matriculados a la PUCP según la etapa formativa y fuente</a:t>
            </a:r>
          </a:p>
        </p:txBody>
      </p:sp>
      <p:sp>
        <p:nvSpPr>
          <p:cNvPr id="4" name="TextBox 4"/>
          <p:cNvSpPr txBox="1"/>
          <p:nvPr/>
        </p:nvSpPr>
        <p:spPr>
          <a:xfrm>
            <a:off x="1805046" y="9387092"/>
            <a:ext cx="14301023" cy="439835"/>
          </a:xfrm>
          <a:prstGeom prst="rect">
            <a:avLst/>
          </a:prstGeom>
        </p:spPr>
        <p:txBody>
          <a:bodyPr lIns="0" tIns="0" rIns="0" bIns="0" rtlCol="0" anchor="t">
            <a:spAutoFit/>
          </a:bodyPr>
          <a:lstStyle/>
          <a:p>
            <a:pPr algn="l">
              <a:lnSpc>
                <a:spcPts val="3582"/>
              </a:lnSpc>
            </a:pPr>
            <a:r>
              <a:rPr lang="en-US" sz="2558" i="1">
                <a:solidFill>
                  <a:srgbClr val="000000"/>
                </a:solidFill>
                <a:latin typeface="Public Sans Italics"/>
                <a:ea typeface="Public Sans Italics"/>
                <a:cs typeface="Public Sans Italics"/>
                <a:sym typeface="Public Sans Italics"/>
              </a:rPr>
              <a:t>Nota. </a:t>
            </a:r>
            <a:r>
              <a:rPr lang="en-US" sz="2558">
                <a:solidFill>
                  <a:srgbClr val="000000"/>
                </a:solidFill>
                <a:latin typeface="Public Sans"/>
                <a:ea typeface="Public Sans"/>
                <a:cs typeface="Public Sans"/>
                <a:sym typeface="Public Sans"/>
              </a:rPr>
              <a:t>Elaboración propia.</a:t>
            </a:r>
          </a:p>
        </p:txBody>
      </p:sp>
      <p:grpSp>
        <p:nvGrpSpPr>
          <p:cNvPr id="5" name="Group 5"/>
          <p:cNvGrpSpPr/>
          <p:nvPr/>
        </p:nvGrpSpPr>
        <p:grpSpPr>
          <a:xfrm>
            <a:off x="0" y="0"/>
            <a:ext cx="762149" cy="10287000"/>
            <a:chOff x="0" y="0"/>
            <a:chExt cx="200731" cy="2709333"/>
          </a:xfrm>
        </p:grpSpPr>
        <p:sp>
          <p:nvSpPr>
            <p:cNvPr id="6" name="Freeform 6"/>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7" name="TextBox 7"/>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5651423" y="2786359"/>
            <a:ext cx="10655871" cy="2055472"/>
            <a:chOff x="0" y="0"/>
            <a:chExt cx="3008065" cy="580243"/>
          </a:xfrm>
        </p:grpSpPr>
        <p:sp>
          <p:nvSpPr>
            <p:cNvPr id="3" name="Freeform 3"/>
            <p:cNvSpPr/>
            <p:nvPr/>
          </p:nvSpPr>
          <p:spPr>
            <a:xfrm>
              <a:off x="0" y="0"/>
              <a:ext cx="3008065" cy="580243"/>
            </a:xfrm>
            <a:custGeom>
              <a:avLst/>
              <a:gdLst/>
              <a:ahLst/>
              <a:cxnLst/>
              <a:rect l="l" t="t" r="r" b="b"/>
              <a:pathLst>
                <a:path w="3008065" h="580243">
                  <a:moveTo>
                    <a:pt x="37054" y="0"/>
                  </a:moveTo>
                  <a:lnTo>
                    <a:pt x="2971011" y="0"/>
                  </a:lnTo>
                  <a:cubicBezTo>
                    <a:pt x="2980838" y="0"/>
                    <a:pt x="2990263" y="3904"/>
                    <a:pt x="2997212" y="10853"/>
                  </a:cubicBezTo>
                  <a:cubicBezTo>
                    <a:pt x="3004161" y="17802"/>
                    <a:pt x="3008065" y="27226"/>
                    <a:pt x="3008065" y="37054"/>
                  </a:cubicBezTo>
                  <a:lnTo>
                    <a:pt x="3008065" y="543189"/>
                  </a:lnTo>
                  <a:cubicBezTo>
                    <a:pt x="3008065" y="553016"/>
                    <a:pt x="3004161" y="562441"/>
                    <a:pt x="2997212" y="569390"/>
                  </a:cubicBezTo>
                  <a:cubicBezTo>
                    <a:pt x="2990263" y="576339"/>
                    <a:pt x="2980838" y="580243"/>
                    <a:pt x="2971011" y="580243"/>
                  </a:cubicBezTo>
                  <a:lnTo>
                    <a:pt x="37054" y="580243"/>
                  </a:lnTo>
                  <a:cubicBezTo>
                    <a:pt x="16589" y="580243"/>
                    <a:pt x="0" y="563653"/>
                    <a:pt x="0" y="543189"/>
                  </a:cubicBezTo>
                  <a:lnTo>
                    <a:pt x="0" y="37054"/>
                  </a:lnTo>
                  <a:cubicBezTo>
                    <a:pt x="0" y="27226"/>
                    <a:pt x="3904" y="17802"/>
                    <a:pt x="10853" y="10853"/>
                  </a:cubicBezTo>
                  <a:cubicBezTo>
                    <a:pt x="17802" y="3904"/>
                    <a:pt x="27226" y="0"/>
                    <a:pt x="37054" y="0"/>
                  </a:cubicBezTo>
                  <a:close/>
                </a:path>
              </a:pathLst>
            </a:custGeom>
            <a:solidFill>
              <a:srgbClr val="2C4468">
                <a:alpha val="8627"/>
              </a:srgbClr>
            </a:solidFill>
          </p:spPr>
          <p:txBody>
            <a:bodyPr/>
            <a:lstStyle/>
            <a:p>
              <a:endParaRPr lang="es-PE"/>
            </a:p>
          </p:txBody>
        </p:sp>
        <p:sp>
          <p:nvSpPr>
            <p:cNvPr id="4" name="TextBox 4"/>
            <p:cNvSpPr txBox="1"/>
            <p:nvPr/>
          </p:nvSpPr>
          <p:spPr>
            <a:xfrm>
              <a:off x="0" y="-38100"/>
              <a:ext cx="3008065" cy="618343"/>
            </a:xfrm>
            <a:prstGeom prst="rect">
              <a:avLst/>
            </a:prstGeom>
          </p:spPr>
          <p:txBody>
            <a:bodyPr lIns="50800" tIns="50800" rIns="50800" bIns="50800" rtlCol="0" anchor="ctr"/>
            <a:lstStyle/>
            <a:p>
              <a:pPr algn="ctr">
                <a:lnSpc>
                  <a:spcPts val="3120"/>
                </a:lnSpc>
              </a:pPr>
              <a:endParaRPr/>
            </a:p>
          </p:txBody>
        </p:sp>
      </p:grpSp>
      <p:grpSp>
        <p:nvGrpSpPr>
          <p:cNvPr id="5" name="Group 5"/>
          <p:cNvGrpSpPr/>
          <p:nvPr/>
        </p:nvGrpSpPr>
        <p:grpSpPr>
          <a:xfrm>
            <a:off x="2576807" y="6292499"/>
            <a:ext cx="10655871" cy="2055472"/>
            <a:chOff x="0" y="0"/>
            <a:chExt cx="3008065" cy="580243"/>
          </a:xfrm>
        </p:grpSpPr>
        <p:sp>
          <p:nvSpPr>
            <p:cNvPr id="6" name="Freeform 6"/>
            <p:cNvSpPr/>
            <p:nvPr/>
          </p:nvSpPr>
          <p:spPr>
            <a:xfrm>
              <a:off x="0" y="0"/>
              <a:ext cx="3008065" cy="580243"/>
            </a:xfrm>
            <a:custGeom>
              <a:avLst/>
              <a:gdLst/>
              <a:ahLst/>
              <a:cxnLst/>
              <a:rect l="l" t="t" r="r" b="b"/>
              <a:pathLst>
                <a:path w="3008065" h="580243">
                  <a:moveTo>
                    <a:pt x="37054" y="0"/>
                  </a:moveTo>
                  <a:lnTo>
                    <a:pt x="2971011" y="0"/>
                  </a:lnTo>
                  <a:cubicBezTo>
                    <a:pt x="2980838" y="0"/>
                    <a:pt x="2990263" y="3904"/>
                    <a:pt x="2997212" y="10853"/>
                  </a:cubicBezTo>
                  <a:cubicBezTo>
                    <a:pt x="3004161" y="17802"/>
                    <a:pt x="3008065" y="27226"/>
                    <a:pt x="3008065" y="37054"/>
                  </a:cubicBezTo>
                  <a:lnTo>
                    <a:pt x="3008065" y="543189"/>
                  </a:lnTo>
                  <a:cubicBezTo>
                    <a:pt x="3008065" y="553016"/>
                    <a:pt x="3004161" y="562441"/>
                    <a:pt x="2997212" y="569390"/>
                  </a:cubicBezTo>
                  <a:cubicBezTo>
                    <a:pt x="2990263" y="576339"/>
                    <a:pt x="2980838" y="580243"/>
                    <a:pt x="2971011" y="580243"/>
                  </a:cubicBezTo>
                  <a:lnTo>
                    <a:pt x="37054" y="580243"/>
                  </a:lnTo>
                  <a:cubicBezTo>
                    <a:pt x="16589" y="580243"/>
                    <a:pt x="0" y="563653"/>
                    <a:pt x="0" y="543189"/>
                  </a:cubicBezTo>
                  <a:lnTo>
                    <a:pt x="0" y="37054"/>
                  </a:lnTo>
                  <a:cubicBezTo>
                    <a:pt x="0" y="27226"/>
                    <a:pt x="3904" y="17802"/>
                    <a:pt x="10853" y="10853"/>
                  </a:cubicBezTo>
                  <a:cubicBezTo>
                    <a:pt x="17802" y="3904"/>
                    <a:pt x="27226" y="0"/>
                    <a:pt x="37054" y="0"/>
                  </a:cubicBezTo>
                  <a:close/>
                </a:path>
              </a:pathLst>
            </a:custGeom>
            <a:solidFill>
              <a:srgbClr val="2C4468">
                <a:alpha val="8627"/>
              </a:srgbClr>
            </a:solidFill>
          </p:spPr>
          <p:txBody>
            <a:bodyPr/>
            <a:lstStyle/>
            <a:p>
              <a:endParaRPr lang="es-PE"/>
            </a:p>
          </p:txBody>
        </p:sp>
        <p:sp>
          <p:nvSpPr>
            <p:cNvPr id="7" name="TextBox 7"/>
            <p:cNvSpPr txBox="1"/>
            <p:nvPr/>
          </p:nvSpPr>
          <p:spPr>
            <a:xfrm>
              <a:off x="0" y="-38100"/>
              <a:ext cx="3008065" cy="618343"/>
            </a:xfrm>
            <a:prstGeom prst="rect">
              <a:avLst/>
            </a:prstGeom>
          </p:spPr>
          <p:txBody>
            <a:bodyPr lIns="50800" tIns="50800" rIns="50800" bIns="50800" rtlCol="0" anchor="ctr"/>
            <a:lstStyle/>
            <a:p>
              <a:pPr algn="ctr">
                <a:lnSpc>
                  <a:spcPts val="3120"/>
                </a:lnSpc>
              </a:pPr>
              <a:endParaRPr/>
            </a:p>
          </p:txBody>
        </p:sp>
      </p:grpSp>
      <p:grpSp>
        <p:nvGrpSpPr>
          <p:cNvPr id="8" name="Group 8"/>
          <p:cNvGrpSpPr/>
          <p:nvPr/>
        </p:nvGrpSpPr>
        <p:grpSpPr>
          <a:xfrm>
            <a:off x="0" y="-11739"/>
            <a:ext cx="762149" cy="10287000"/>
            <a:chOff x="0" y="0"/>
            <a:chExt cx="200731" cy="2709333"/>
          </a:xfrm>
        </p:grpSpPr>
        <p:sp>
          <p:nvSpPr>
            <p:cNvPr id="9" name="Freeform 9"/>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10" name="TextBox 10"/>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12" name="TextBox 12"/>
          <p:cNvSpPr txBox="1"/>
          <p:nvPr/>
        </p:nvSpPr>
        <p:spPr>
          <a:xfrm>
            <a:off x="1600200" y="3127973"/>
            <a:ext cx="4510048" cy="1045479"/>
          </a:xfrm>
          <a:prstGeom prst="rect">
            <a:avLst/>
          </a:prstGeom>
        </p:spPr>
        <p:txBody>
          <a:bodyPr lIns="0" tIns="0" rIns="0" bIns="0" rtlCol="0" anchor="t">
            <a:spAutoFit/>
          </a:bodyPr>
          <a:lstStyle/>
          <a:p>
            <a:pPr algn="ctr">
              <a:lnSpc>
                <a:spcPts val="4182"/>
              </a:lnSpc>
            </a:pPr>
            <a:r>
              <a:rPr lang="es-PE" sz="2987" b="1" noProof="0">
                <a:solidFill>
                  <a:srgbClr val="000000"/>
                </a:solidFill>
                <a:latin typeface="Agrandir Bold"/>
                <a:ea typeface="Agrandir Bold"/>
                <a:cs typeface="Agrandir Bold"/>
                <a:sym typeface="Agrandir Bold"/>
              </a:rPr>
              <a:t>Pregunta de investigación</a:t>
            </a:r>
          </a:p>
        </p:txBody>
      </p:sp>
      <p:sp>
        <p:nvSpPr>
          <p:cNvPr id="13" name="TextBox 13"/>
          <p:cNvSpPr txBox="1"/>
          <p:nvPr/>
        </p:nvSpPr>
        <p:spPr>
          <a:xfrm>
            <a:off x="12586427" y="6999316"/>
            <a:ext cx="3720867" cy="506870"/>
          </a:xfrm>
          <a:prstGeom prst="rect">
            <a:avLst/>
          </a:prstGeom>
        </p:spPr>
        <p:txBody>
          <a:bodyPr lIns="0" tIns="0" rIns="0" bIns="0" rtlCol="0" anchor="t">
            <a:spAutoFit/>
          </a:bodyPr>
          <a:lstStyle/>
          <a:p>
            <a:pPr lvl="1" algn="ctr">
              <a:lnSpc>
                <a:spcPts val="4182"/>
              </a:lnSpc>
            </a:pPr>
            <a:r>
              <a:rPr lang="en-US" sz="2987" b="1" dirty="0" err="1">
                <a:solidFill>
                  <a:srgbClr val="000000"/>
                </a:solidFill>
                <a:latin typeface="Agrandir Bold"/>
                <a:ea typeface="Agrandir Bold"/>
                <a:cs typeface="Agrandir Bold"/>
                <a:sym typeface="Agrandir Bold"/>
              </a:rPr>
              <a:t>Método</a:t>
            </a:r>
            <a:endParaRPr lang="en-US" sz="2987" b="1" dirty="0">
              <a:solidFill>
                <a:srgbClr val="000000"/>
              </a:solidFill>
              <a:latin typeface="Agrandir Bold"/>
              <a:ea typeface="Agrandir Bold"/>
              <a:cs typeface="Agrandir Bold"/>
              <a:sym typeface="Agrandir Bold"/>
            </a:endParaRPr>
          </a:p>
        </p:txBody>
      </p:sp>
      <p:sp>
        <p:nvSpPr>
          <p:cNvPr id="14" name="TextBox 14"/>
          <p:cNvSpPr txBox="1"/>
          <p:nvPr/>
        </p:nvSpPr>
        <p:spPr>
          <a:xfrm>
            <a:off x="5991347" y="3127973"/>
            <a:ext cx="9976022" cy="1324619"/>
          </a:xfrm>
          <a:prstGeom prst="rect">
            <a:avLst/>
          </a:prstGeom>
        </p:spPr>
        <p:txBody>
          <a:bodyPr lIns="0" tIns="0" rIns="0" bIns="0" rtlCol="0" anchor="t">
            <a:spAutoFit/>
          </a:bodyPr>
          <a:lstStyle/>
          <a:p>
            <a:pPr algn="ctr">
              <a:lnSpc>
                <a:spcPts val="3574"/>
              </a:lnSpc>
            </a:pPr>
            <a:r>
              <a:rPr lang="es-PE" sz="2552" noProof="0" dirty="0">
                <a:solidFill>
                  <a:srgbClr val="000000"/>
                </a:solidFill>
                <a:latin typeface="Open Sans"/>
                <a:ea typeface="Open Sans"/>
                <a:cs typeface="Open Sans"/>
                <a:sym typeface="Open Sans"/>
              </a:rPr>
              <a:t>¿Qué efecto tiene la formación en colegios preuniversitarios sobre la probabilidad de acceder y el desempeño académico en educación superior universitaria?</a:t>
            </a:r>
          </a:p>
        </p:txBody>
      </p:sp>
      <p:sp>
        <p:nvSpPr>
          <p:cNvPr id="15" name="TextBox 15"/>
          <p:cNvSpPr txBox="1"/>
          <p:nvPr/>
        </p:nvSpPr>
        <p:spPr>
          <a:xfrm>
            <a:off x="2756133" y="6647638"/>
            <a:ext cx="9976022" cy="1324619"/>
          </a:xfrm>
          <a:prstGeom prst="rect">
            <a:avLst/>
          </a:prstGeom>
        </p:spPr>
        <p:txBody>
          <a:bodyPr lIns="0" tIns="0" rIns="0" bIns="0" rtlCol="0" anchor="t">
            <a:spAutoFit/>
          </a:bodyPr>
          <a:lstStyle/>
          <a:p>
            <a:pPr algn="ctr">
              <a:lnSpc>
                <a:spcPts val="3574"/>
              </a:lnSpc>
            </a:pPr>
            <a:r>
              <a:rPr lang="es-PE" sz="2552" noProof="0" dirty="0">
                <a:solidFill>
                  <a:srgbClr val="000000"/>
                </a:solidFill>
                <a:latin typeface="Open Sans"/>
                <a:ea typeface="Open Sans"/>
                <a:cs typeface="Open Sans"/>
                <a:sym typeface="Open Sans"/>
              </a:rPr>
              <a:t>Método </a:t>
            </a:r>
            <a:r>
              <a:rPr lang="es-PE" sz="2552" noProof="0" dirty="0" err="1">
                <a:solidFill>
                  <a:srgbClr val="000000"/>
                </a:solidFill>
                <a:latin typeface="Open Sans"/>
                <a:ea typeface="Open Sans"/>
                <a:cs typeface="Open Sans"/>
                <a:sym typeface="Open Sans"/>
              </a:rPr>
              <a:t>cuasi-experimental</a:t>
            </a:r>
            <a:r>
              <a:rPr lang="es-PE" sz="2552" noProof="0" dirty="0">
                <a:solidFill>
                  <a:srgbClr val="000000"/>
                </a:solidFill>
                <a:latin typeface="Open Sans"/>
                <a:ea typeface="Open Sans"/>
                <a:cs typeface="Open Sans"/>
                <a:sym typeface="Open Sans"/>
              </a:rPr>
              <a:t> de evaluación de impacto (Emparejamiento por puntaje de propensión en dos niveles: escuela y estudiante)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Freeform 2"/>
          <p:cNvSpPr/>
          <p:nvPr/>
        </p:nvSpPr>
        <p:spPr>
          <a:xfrm rot="-2700000">
            <a:off x="-2582637" y="-71705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PE"/>
          </a:p>
        </p:txBody>
      </p:sp>
      <p:sp>
        <p:nvSpPr>
          <p:cNvPr id="3" name="TextBox 3"/>
          <p:cNvSpPr txBox="1"/>
          <p:nvPr/>
        </p:nvSpPr>
        <p:spPr>
          <a:xfrm>
            <a:off x="2616193" y="1003421"/>
            <a:ext cx="15101917" cy="721464"/>
          </a:xfrm>
          <a:prstGeom prst="rect">
            <a:avLst/>
          </a:prstGeom>
        </p:spPr>
        <p:txBody>
          <a:bodyPr lIns="0" tIns="0" rIns="0" bIns="0" rtlCol="0" anchor="t">
            <a:spAutoFit/>
          </a:bodyPr>
          <a:lstStyle/>
          <a:p>
            <a:pPr algn="just">
              <a:lnSpc>
                <a:spcPts val="5564"/>
              </a:lnSpc>
            </a:pPr>
            <a:r>
              <a:rPr lang="en-US" sz="5058" b="1" spc="-247">
                <a:solidFill>
                  <a:srgbClr val="2C4468"/>
                </a:solidFill>
                <a:latin typeface="Public Sans Bold"/>
                <a:ea typeface="Public Sans Bold"/>
                <a:cs typeface="Public Sans Bold"/>
                <a:sym typeface="Public Sans Bold"/>
              </a:rPr>
              <a:t>3. Retos metodológicos y propuesta de solución</a:t>
            </a:r>
          </a:p>
        </p:txBody>
      </p:sp>
      <p:grpSp>
        <p:nvGrpSpPr>
          <p:cNvPr id="4" name="Group 4"/>
          <p:cNvGrpSpPr/>
          <p:nvPr/>
        </p:nvGrpSpPr>
        <p:grpSpPr>
          <a:xfrm>
            <a:off x="17525851" y="0"/>
            <a:ext cx="762149" cy="10287000"/>
            <a:chOff x="0" y="0"/>
            <a:chExt cx="200731" cy="2709333"/>
          </a:xfrm>
        </p:grpSpPr>
        <p:sp>
          <p:nvSpPr>
            <p:cNvPr id="5" name="Freeform 5"/>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6" name="TextBox 6"/>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7" name="TextBox 7"/>
          <p:cNvSpPr txBox="1"/>
          <p:nvPr/>
        </p:nvSpPr>
        <p:spPr>
          <a:xfrm>
            <a:off x="1782445" y="2350014"/>
            <a:ext cx="14723111" cy="6414718"/>
          </a:xfrm>
          <a:prstGeom prst="rect">
            <a:avLst/>
          </a:prstGeom>
        </p:spPr>
        <p:txBody>
          <a:bodyPr lIns="0" tIns="0" rIns="0" bIns="0" rtlCol="0" anchor="t">
            <a:spAutoFit/>
          </a:bodyPr>
          <a:lstStyle/>
          <a:p>
            <a:pPr marL="610360" lvl="1" indent="-305180" algn="just">
              <a:lnSpc>
                <a:spcPts val="3957"/>
              </a:lnSpc>
              <a:buFont typeface="Arial"/>
              <a:buChar char="•"/>
            </a:pPr>
            <a:r>
              <a:rPr lang="en-US" sz="2827" b="1">
                <a:solidFill>
                  <a:srgbClr val="000000"/>
                </a:solidFill>
                <a:latin typeface="Open Sans Bold"/>
                <a:ea typeface="Open Sans Bold"/>
                <a:cs typeface="Open Sans Bold"/>
                <a:sym typeface="Open Sans Bold"/>
              </a:rPr>
              <a:t>Reto 1: </a:t>
            </a:r>
            <a:r>
              <a:rPr lang="en-US" sz="2827">
                <a:solidFill>
                  <a:srgbClr val="000000"/>
                </a:solidFill>
                <a:latin typeface="Open Sans"/>
                <a:ea typeface="Open Sans"/>
                <a:cs typeface="Open Sans"/>
                <a:sym typeface="Open Sans"/>
              </a:rPr>
              <a:t>¿Cómo detectar a los colegios preuniversitarios?</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No existe un registro oficial de colegios preuniversitarios en el país. La falta de un registro complejiza la detección de estas instituciones.</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Regulaciones recientes sólo prohíben el uso de la palabra "preuniversitario" en el nombre del colegio (El Comercio, 2014; RPP, 2014).</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Se propone una estrategia basada en tres criterios para identificar colegios preuniversitarios: (a) reconocimiento en prensa; (b) autoidentificación a partir de una encuesta a estudiantes en PUCP; (c) análisis publicitario.</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La lista final de colegios preuniversitarios incluye los que cumplen con el criterio de reconocimiento o con los criterios de identificación y análisis publicitario combinados.</a:t>
            </a:r>
          </a:p>
          <a:p>
            <a:pPr marL="1220720" lvl="2" indent="-406907" algn="just">
              <a:lnSpc>
                <a:spcPts val="3957"/>
              </a:lnSpc>
              <a:buFont typeface="Arial"/>
              <a:buChar char="⚬"/>
            </a:pPr>
            <a:r>
              <a:rPr lang="en-US" sz="2827">
                <a:solidFill>
                  <a:srgbClr val="000000"/>
                </a:solidFill>
                <a:latin typeface="Open Sans"/>
                <a:ea typeface="Open Sans"/>
                <a:cs typeface="Open Sans"/>
                <a:sym typeface="Open Sans"/>
              </a:rPr>
              <a:t>Distinguimos entre colegios preuniversitarios de tipo cadena (tienen múltiples sedes) y colegios preuniversitarios de tipo independiente (una única sede).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62149" cy="10287000"/>
            <a:chOff x="0" y="0"/>
            <a:chExt cx="200731" cy="2709333"/>
          </a:xfrm>
        </p:grpSpPr>
        <p:sp>
          <p:nvSpPr>
            <p:cNvPr id="3" name="Freeform 3"/>
            <p:cNvSpPr/>
            <p:nvPr/>
          </p:nvSpPr>
          <p:spPr>
            <a:xfrm>
              <a:off x="0" y="0"/>
              <a:ext cx="200731" cy="2709333"/>
            </a:xfrm>
            <a:custGeom>
              <a:avLst/>
              <a:gdLst/>
              <a:ahLst/>
              <a:cxnLst/>
              <a:rect l="l" t="t" r="r" b="b"/>
              <a:pathLst>
                <a:path w="200731" h="2709333">
                  <a:moveTo>
                    <a:pt x="0" y="0"/>
                  </a:moveTo>
                  <a:lnTo>
                    <a:pt x="200731" y="0"/>
                  </a:lnTo>
                  <a:lnTo>
                    <a:pt x="200731" y="2709333"/>
                  </a:lnTo>
                  <a:lnTo>
                    <a:pt x="0" y="2709333"/>
                  </a:lnTo>
                  <a:close/>
                </a:path>
              </a:pathLst>
            </a:custGeom>
            <a:solidFill>
              <a:srgbClr val="2C4468"/>
            </a:solidFill>
          </p:spPr>
          <p:txBody>
            <a:bodyPr/>
            <a:lstStyle/>
            <a:p>
              <a:endParaRPr lang="es-PE"/>
            </a:p>
          </p:txBody>
        </p:sp>
        <p:sp>
          <p:nvSpPr>
            <p:cNvPr id="4" name="TextBox 4"/>
            <p:cNvSpPr txBox="1"/>
            <p:nvPr/>
          </p:nvSpPr>
          <p:spPr>
            <a:xfrm>
              <a:off x="0" y="-38100"/>
              <a:ext cx="200731" cy="2747433"/>
            </a:xfrm>
            <a:prstGeom prst="rect">
              <a:avLst/>
            </a:prstGeom>
          </p:spPr>
          <p:txBody>
            <a:bodyPr lIns="50800" tIns="50800" rIns="50800" bIns="50800" rtlCol="0" anchor="ctr"/>
            <a:lstStyle/>
            <a:p>
              <a:pPr algn="ctr">
                <a:lnSpc>
                  <a:spcPts val="3120"/>
                </a:lnSpc>
              </a:pPr>
              <a:endParaRPr/>
            </a:p>
          </p:txBody>
        </p:sp>
      </p:grpSp>
      <p:sp>
        <p:nvSpPr>
          <p:cNvPr id="5" name="Freeform 5"/>
          <p:cNvSpPr/>
          <p:nvPr/>
        </p:nvSpPr>
        <p:spPr>
          <a:xfrm>
            <a:off x="6088530" y="1767729"/>
            <a:ext cx="7235976" cy="7277237"/>
          </a:xfrm>
          <a:custGeom>
            <a:avLst/>
            <a:gdLst/>
            <a:ahLst/>
            <a:cxnLst/>
            <a:rect l="l" t="t" r="r" b="b"/>
            <a:pathLst>
              <a:path w="7235976" h="7277237">
                <a:moveTo>
                  <a:pt x="0" y="0"/>
                </a:moveTo>
                <a:lnTo>
                  <a:pt x="7235976" y="0"/>
                </a:lnTo>
                <a:lnTo>
                  <a:pt x="7235976" y="7277237"/>
                </a:lnTo>
                <a:lnTo>
                  <a:pt x="0" y="7277237"/>
                </a:lnTo>
                <a:lnTo>
                  <a:pt x="0" y="0"/>
                </a:lnTo>
                <a:close/>
              </a:path>
            </a:pathLst>
          </a:custGeom>
          <a:blipFill>
            <a:blip r:embed="rId2"/>
            <a:stretch>
              <a:fillRect r="-117952"/>
            </a:stretch>
          </a:blipFill>
        </p:spPr>
        <p:txBody>
          <a:bodyPr/>
          <a:lstStyle/>
          <a:p>
            <a:endParaRPr lang="es-PE"/>
          </a:p>
        </p:txBody>
      </p:sp>
      <p:grpSp>
        <p:nvGrpSpPr>
          <p:cNvPr id="6" name="Group 6"/>
          <p:cNvGrpSpPr/>
          <p:nvPr/>
        </p:nvGrpSpPr>
        <p:grpSpPr>
          <a:xfrm>
            <a:off x="1715291" y="3599061"/>
            <a:ext cx="4058914" cy="1867219"/>
            <a:chOff x="0" y="0"/>
            <a:chExt cx="1145798" cy="527101"/>
          </a:xfrm>
        </p:grpSpPr>
        <p:sp>
          <p:nvSpPr>
            <p:cNvPr id="7" name="Freeform 7"/>
            <p:cNvSpPr/>
            <p:nvPr/>
          </p:nvSpPr>
          <p:spPr>
            <a:xfrm>
              <a:off x="0" y="0"/>
              <a:ext cx="1145798" cy="527101"/>
            </a:xfrm>
            <a:custGeom>
              <a:avLst/>
              <a:gdLst/>
              <a:ahLst/>
              <a:cxnLst/>
              <a:rect l="l" t="t" r="r" b="b"/>
              <a:pathLst>
                <a:path w="1145798" h="527101">
                  <a:moveTo>
                    <a:pt x="97277" y="0"/>
                  </a:moveTo>
                  <a:lnTo>
                    <a:pt x="1048521" y="0"/>
                  </a:lnTo>
                  <a:cubicBezTo>
                    <a:pt x="1074321" y="0"/>
                    <a:pt x="1099063" y="10249"/>
                    <a:pt x="1117306" y="28492"/>
                  </a:cubicBezTo>
                  <a:cubicBezTo>
                    <a:pt x="1135549" y="46735"/>
                    <a:pt x="1145798" y="71477"/>
                    <a:pt x="1145798" y="97277"/>
                  </a:cubicBezTo>
                  <a:lnTo>
                    <a:pt x="1145798" y="429824"/>
                  </a:lnTo>
                  <a:cubicBezTo>
                    <a:pt x="1145798" y="455623"/>
                    <a:pt x="1135549" y="480366"/>
                    <a:pt x="1117306" y="498609"/>
                  </a:cubicBezTo>
                  <a:cubicBezTo>
                    <a:pt x="1099063" y="516852"/>
                    <a:pt x="1074321" y="527101"/>
                    <a:pt x="1048521" y="527101"/>
                  </a:cubicBezTo>
                  <a:lnTo>
                    <a:pt x="97277" y="527101"/>
                  </a:lnTo>
                  <a:cubicBezTo>
                    <a:pt x="71477" y="527101"/>
                    <a:pt x="46735" y="516852"/>
                    <a:pt x="28492" y="498609"/>
                  </a:cubicBezTo>
                  <a:cubicBezTo>
                    <a:pt x="10249" y="480366"/>
                    <a:pt x="0" y="455623"/>
                    <a:pt x="0" y="429824"/>
                  </a:cubicBezTo>
                  <a:lnTo>
                    <a:pt x="0" y="97277"/>
                  </a:lnTo>
                  <a:cubicBezTo>
                    <a:pt x="0" y="71477"/>
                    <a:pt x="10249" y="46735"/>
                    <a:pt x="28492" y="28492"/>
                  </a:cubicBezTo>
                  <a:cubicBezTo>
                    <a:pt x="46735" y="10249"/>
                    <a:pt x="71477" y="0"/>
                    <a:pt x="97277" y="0"/>
                  </a:cubicBezTo>
                  <a:close/>
                </a:path>
              </a:pathLst>
            </a:custGeom>
            <a:solidFill>
              <a:srgbClr val="2C4468">
                <a:alpha val="11765"/>
              </a:srgbClr>
            </a:solidFill>
          </p:spPr>
          <p:txBody>
            <a:bodyPr/>
            <a:lstStyle/>
            <a:p>
              <a:endParaRPr lang="es-PE"/>
            </a:p>
          </p:txBody>
        </p:sp>
        <p:sp>
          <p:nvSpPr>
            <p:cNvPr id="8" name="TextBox 8"/>
            <p:cNvSpPr txBox="1"/>
            <p:nvPr/>
          </p:nvSpPr>
          <p:spPr>
            <a:xfrm>
              <a:off x="0" y="-38100"/>
              <a:ext cx="1145798" cy="565201"/>
            </a:xfrm>
            <a:prstGeom prst="rect">
              <a:avLst/>
            </a:prstGeom>
          </p:spPr>
          <p:txBody>
            <a:bodyPr lIns="50800" tIns="50800" rIns="50800" bIns="50800" rtlCol="0" anchor="ctr"/>
            <a:lstStyle/>
            <a:p>
              <a:pPr algn="ctr">
                <a:lnSpc>
                  <a:spcPts val="3120"/>
                </a:lnSpc>
              </a:pPr>
              <a:endParaRPr/>
            </a:p>
          </p:txBody>
        </p:sp>
      </p:grpSp>
      <p:grpSp>
        <p:nvGrpSpPr>
          <p:cNvPr id="9" name="Group 9"/>
          <p:cNvGrpSpPr/>
          <p:nvPr/>
        </p:nvGrpSpPr>
        <p:grpSpPr>
          <a:xfrm>
            <a:off x="13748180" y="2355567"/>
            <a:ext cx="3912204" cy="1672648"/>
            <a:chOff x="0" y="0"/>
            <a:chExt cx="1104383" cy="472175"/>
          </a:xfrm>
        </p:grpSpPr>
        <p:sp>
          <p:nvSpPr>
            <p:cNvPr id="10" name="Freeform 10"/>
            <p:cNvSpPr/>
            <p:nvPr/>
          </p:nvSpPr>
          <p:spPr>
            <a:xfrm>
              <a:off x="0" y="0"/>
              <a:ext cx="1104383" cy="472175"/>
            </a:xfrm>
            <a:custGeom>
              <a:avLst/>
              <a:gdLst/>
              <a:ahLst/>
              <a:cxnLst/>
              <a:rect l="l" t="t" r="r" b="b"/>
              <a:pathLst>
                <a:path w="1104383" h="472175">
                  <a:moveTo>
                    <a:pt x="100925" y="0"/>
                  </a:moveTo>
                  <a:lnTo>
                    <a:pt x="1003458" y="0"/>
                  </a:lnTo>
                  <a:cubicBezTo>
                    <a:pt x="1059198" y="0"/>
                    <a:pt x="1104383" y="45186"/>
                    <a:pt x="1104383" y="100925"/>
                  </a:cubicBezTo>
                  <a:lnTo>
                    <a:pt x="1104383" y="371250"/>
                  </a:lnTo>
                  <a:cubicBezTo>
                    <a:pt x="1104383" y="426989"/>
                    <a:pt x="1059198" y="472175"/>
                    <a:pt x="1003458" y="472175"/>
                  </a:cubicBezTo>
                  <a:lnTo>
                    <a:pt x="100925" y="472175"/>
                  </a:lnTo>
                  <a:cubicBezTo>
                    <a:pt x="45186" y="472175"/>
                    <a:pt x="0" y="426989"/>
                    <a:pt x="0" y="371250"/>
                  </a:cubicBezTo>
                  <a:lnTo>
                    <a:pt x="0" y="100925"/>
                  </a:lnTo>
                  <a:cubicBezTo>
                    <a:pt x="0" y="45186"/>
                    <a:pt x="45186" y="0"/>
                    <a:pt x="100925" y="0"/>
                  </a:cubicBezTo>
                  <a:close/>
                </a:path>
              </a:pathLst>
            </a:custGeom>
            <a:solidFill>
              <a:srgbClr val="2C4468">
                <a:alpha val="11765"/>
              </a:srgbClr>
            </a:solidFill>
          </p:spPr>
          <p:txBody>
            <a:bodyPr/>
            <a:lstStyle/>
            <a:p>
              <a:endParaRPr lang="es-PE"/>
            </a:p>
          </p:txBody>
        </p:sp>
        <p:sp>
          <p:nvSpPr>
            <p:cNvPr id="11" name="TextBox 11"/>
            <p:cNvSpPr txBox="1"/>
            <p:nvPr/>
          </p:nvSpPr>
          <p:spPr>
            <a:xfrm>
              <a:off x="0" y="-38100"/>
              <a:ext cx="1104383" cy="510275"/>
            </a:xfrm>
            <a:prstGeom prst="rect">
              <a:avLst/>
            </a:prstGeom>
          </p:spPr>
          <p:txBody>
            <a:bodyPr lIns="50800" tIns="50800" rIns="50800" bIns="50800" rtlCol="0" anchor="ctr"/>
            <a:lstStyle/>
            <a:p>
              <a:pPr algn="ctr">
                <a:lnSpc>
                  <a:spcPts val="3120"/>
                </a:lnSpc>
              </a:pPr>
              <a:endParaRPr/>
            </a:p>
          </p:txBody>
        </p:sp>
      </p:grpSp>
      <p:grpSp>
        <p:nvGrpSpPr>
          <p:cNvPr id="12" name="Group 12"/>
          <p:cNvGrpSpPr/>
          <p:nvPr/>
        </p:nvGrpSpPr>
        <p:grpSpPr>
          <a:xfrm>
            <a:off x="13748180" y="5610434"/>
            <a:ext cx="3912204" cy="1672648"/>
            <a:chOff x="0" y="0"/>
            <a:chExt cx="1104383" cy="472175"/>
          </a:xfrm>
        </p:grpSpPr>
        <p:sp>
          <p:nvSpPr>
            <p:cNvPr id="13" name="Freeform 13"/>
            <p:cNvSpPr/>
            <p:nvPr/>
          </p:nvSpPr>
          <p:spPr>
            <a:xfrm>
              <a:off x="0" y="0"/>
              <a:ext cx="1104383" cy="472175"/>
            </a:xfrm>
            <a:custGeom>
              <a:avLst/>
              <a:gdLst/>
              <a:ahLst/>
              <a:cxnLst/>
              <a:rect l="l" t="t" r="r" b="b"/>
              <a:pathLst>
                <a:path w="1104383" h="472175">
                  <a:moveTo>
                    <a:pt x="100925" y="0"/>
                  </a:moveTo>
                  <a:lnTo>
                    <a:pt x="1003458" y="0"/>
                  </a:lnTo>
                  <a:cubicBezTo>
                    <a:pt x="1059198" y="0"/>
                    <a:pt x="1104383" y="45186"/>
                    <a:pt x="1104383" y="100925"/>
                  </a:cubicBezTo>
                  <a:lnTo>
                    <a:pt x="1104383" y="371250"/>
                  </a:lnTo>
                  <a:cubicBezTo>
                    <a:pt x="1104383" y="426989"/>
                    <a:pt x="1059198" y="472175"/>
                    <a:pt x="1003458" y="472175"/>
                  </a:cubicBezTo>
                  <a:lnTo>
                    <a:pt x="100925" y="472175"/>
                  </a:lnTo>
                  <a:cubicBezTo>
                    <a:pt x="45186" y="472175"/>
                    <a:pt x="0" y="426989"/>
                    <a:pt x="0" y="371250"/>
                  </a:cubicBezTo>
                  <a:lnTo>
                    <a:pt x="0" y="100925"/>
                  </a:lnTo>
                  <a:cubicBezTo>
                    <a:pt x="0" y="45186"/>
                    <a:pt x="45186" y="0"/>
                    <a:pt x="100925" y="0"/>
                  </a:cubicBezTo>
                  <a:close/>
                </a:path>
              </a:pathLst>
            </a:custGeom>
            <a:solidFill>
              <a:srgbClr val="2C4468">
                <a:alpha val="11765"/>
              </a:srgbClr>
            </a:solidFill>
          </p:spPr>
          <p:txBody>
            <a:bodyPr/>
            <a:lstStyle/>
            <a:p>
              <a:endParaRPr lang="es-PE"/>
            </a:p>
          </p:txBody>
        </p:sp>
        <p:sp>
          <p:nvSpPr>
            <p:cNvPr id="14" name="TextBox 14"/>
            <p:cNvSpPr txBox="1"/>
            <p:nvPr/>
          </p:nvSpPr>
          <p:spPr>
            <a:xfrm>
              <a:off x="0" y="-38100"/>
              <a:ext cx="1104383" cy="510275"/>
            </a:xfrm>
            <a:prstGeom prst="rect">
              <a:avLst/>
            </a:prstGeom>
          </p:spPr>
          <p:txBody>
            <a:bodyPr lIns="50800" tIns="50800" rIns="50800" bIns="50800" rtlCol="0" anchor="ctr"/>
            <a:lstStyle/>
            <a:p>
              <a:pPr algn="ctr">
                <a:lnSpc>
                  <a:spcPts val="3120"/>
                </a:lnSpc>
              </a:pPr>
              <a:endParaRPr/>
            </a:p>
          </p:txBody>
        </p:sp>
      </p:grpSp>
      <p:grpSp>
        <p:nvGrpSpPr>
          <p:cNvPr id="15" name="Group 15"/>
          <p:cNvGrpSpPr/>
          <p:nvPr/>
        </p:nvGrpSpPr>
        <p:grpSpPr>
          <a:xfrm>
            <a:off x="6285105" y="2767756"/>
            <a:ext cx="3709783" cy="5095951"/>
            <a:chOff x="0" y="0"/>
            <a:chExt cx="977062" cy="1342144"/>
          </a:xfrm>
        </p:grpSpPr>
        <p:sp>
          <p:nvSpPr>
            <p:cNvPr id="16" name="Freeform 16"/>
            <p:cNvSpPr/>
            <p:nvPr/>
          </p:nvSpPr>
          <p:spPr>
            <a:xfrm>
              <a:off x="0" y="0"/>
              <a:ext cx="977062" cy="1342144"/>
            </a:xfrm>
            <a:custGeom>
              <a:avLst/>
              <a:gdLst/>
              <a:ahLst/>
              <a:cxnLst/>
              <a:rect l="l" t="t" r="r" b="b"/>
              <a:pathLst>
                <a:path w="977062" h="1342144">
                  <a:moveTo>
                    <a:pt x="488531" y="0"/>
                  </a:moveTo>
                  <a:cubicBezTo>
                    <a:pt x="218723" y="0"/>
                    <a:pt x="0" y="300449"/>
                    <a:pt x="0" y="671072"/>
                  </a:cubicBezTo>
                  <a:cubicBezTo>
                    <a:pt x="0" y="1041694"/>
                    <a:pt x="218723" y="1342144"/>
                    <a:pt x="488531" y="1342144"/>
                  </a:cubicBezTo>
                  <a:cubicBezTo>
                    <a:pt x="758339" y="1342144"/>
                    <a:pt x="977062" y="1041694"/>
                    <a:pt x="977062" y="671072"/>
                  </a:cubicBezTo>
                  <a:cubicBezTo>
                    <a:pt x="977062" y="300449"/>
                    <a:pt x="758339" y="0"/>
                    <a:pt x="488531" y="0"/>
                  </a:cubicBezTo>
                  <a:lnTo>
                    <a:pt x="488531" y="0"/>
                  </a:lnTo>
                  <a:close/>
                </a:path>
              </a:pathLst>
            </a:custGeom>
            <a:solidFill>
              <a:srgbClr val="000000">
                <a:alpha val="0"/>
              </a:srgbClr>
            </a:solidFill>
            <a:ln w="66675" cap="sq">
              <a:solidFill>
                <a:srgbClr val="345485"/>
              </a:solidFill>
              <a:prstDash val="solid"/>
              <a:miter/>
            </a:ln>
          </p:spPr>
          <p:txBody>
            <a:bodyPr/>
            <a:lstStyle/>
            <a:p>
              <a:endParaRPr lang="es-PE"/>
            </a:p>
          </p:txBody>
        </p:sp>
        <p:sp>
          <p:nvSpPr>
            <p:cNvPr id="17" name="TextBox 17"/>
            <p:cNvSpPr txBox="1"/>
            <p:nvPr/>
          </p:nvSpPr>
          <p:spPr>
            <a:xfrm>
              <a:off x="91600" y="87726"/>
              <a:ext cx="793863" cy="1128592"/>
            </a:xfrm>
            <a:prstGeom prst="rect">
              <a:avLst/>
            </a:prstGeom>
          </p:spPr>
          <p:txBody>
            <a:bodyPr lIns="50800" tIns="50800" rIns="50800" bIns="50800" rtlCol="0" anchor="ctr"/>
            <a:lstStyle/>
            <a:p>
              <a:pPr algn="ctr">
                <a:lnSpc>
                  <a:spcPts val="3120"/>
                </a:lnSpc>
              </a:pPr>
              <a:endParaRPr/>
            </a:p>
          </p:txBody>
        </p:sp>
      </p:grpSp>
      <p:grpSp>
        <p:nvGrpSpPr>
          <p:cNvPr id="18" name="Group 18"/>
          <p:cNvGrpSpPr/>
          <p:nvPr/>
        </p:nvGrpSpPr>
        <p:grpSpPr>
          <a:xfrm>
            <a:off x="9614723" y="2767756"/>
            <a:ext cx="3709783" cy="1662610"/>
            <a:chOff x="0" y="0"/>
            <a:chExt cx="977062" cy="437889"/>
          </a:xfrm>
        </p:grpSpPr>
        <p:sp>
          <p:nvSpPr>
            <p:cNvPr id="19" name="Freeform 19"/>
            <p:cNvSpPr/>
            <p:nvPr/>
          </p:nvSpPr>
          <p:spPr>
            <a:xfrm>
              <a:off x="0" y="0"/>
              <a:ext cx="977062" cy="437889"/>
            </a:xfrm>
            <a:custGeom>
              <a:avLst/>
              <a:gdLst/>
              <a:ahLst/>
              <a:cxnLst/>
              <a:rect l="l" t="t" r="r" b="b"/>
              <a:pathLst>
                <a:path w="977062" h="437889">
                  <a:moveTo>
                    <a:pt x="488531" y="0"/>
                  </a:moveTo>
                  <a:cubicBezTo>
                    <a:pt x="218723" y="0"/>
                    <a:pt x="0" y="98025"/>
                    <a:pt x="0" y="218945"/>
                  </a:cubicBezTo>
                  <a:cubicBezTo>
                    <a:pt x="0" y="339864"/>
                    <a:pt x="218723" y="437889"/>
                    <a:pt x="488531" y="437889"/>
                  </a:cubicBezTo>
                  <a:cubicBezTo>
                    <a:pt x="758339" y="437889"/>
                    <a:pt x="977062" y="339864"/>
                    <a:pt x="977062" y="218945"/>
                  </a:cubicBezTo>
                  <a:cubicBezTo>
                    <a:pt x="977062" y="98025"/>
                    <a:pt x="758339" y="0"/>
                    <a:pt x="488531" y="0"/>
                  </a:cubicBezTo>
                  <a:lnTo>
                    <a:pt x="488531" y="0"/>
                  </a:lnTo>
                  <a:close/>
                </a:path>
              </a:pathLst>
            </a:custGeom>
            <a:solidFill>
              <a:srgbClr val="000000">
                <a:alpha val="0"/>
              </a:srgbClr>
            </a:solidFill>
            <a:ln w="66675" cap="sq">
              <a:solidFill>
                <a:srgbClr val="345485"/>
              </a:solidFill>
              <a:prstDash val="solid"/>
              <a:miter/>
            </a:ln>
          </p:spPr>
          <p:txBody>
            <a:bodyPr/>
            <a:lstStyle/>
            <a:p>
              <a:endParaRPr lang="es-PE"/>
            </a:p>
          </p:txBody>
        </p:sp>
        <p:sp>
          <p:nvSpPr>
            <p:cNvPr id="20" name="TextBox 20"/>
            <p:cNvSpPr txBox="1"/>
            <p:nvPr/>
          </p:nvSpPr>
          <p:spPr>
            <a:xfrm>
              <a:off x="91600" y="2952"/>
              <a:ext cx="793863" cy="393885"/>
            </a:xfrm>
            <a:prstGeom prst="rect">
              <a:avLst/>
            </a:prstGeom>
          </p:spPr>
          <p:txBody>
            <a:bodyPr lIns="50800" tIns="50800" rIns="50800" bIns="50800" rtlCol="0" anchor="ctr"/>
            <a:lstStyle/>
            <a:p>
              <a:pPr algn="ctr">
                <a:lnSpc>
                  <a:spcPts val="3120"/>
                </a:lnSpc>
              </a:pPr>
              <a:endParaRPr/>
            </a:p>
          </p:txBody>
        </p:sp>
      </p:grpSp>
      <p:grpSp>
        <p:nvGrpSpPr>
          <p:cNvPr id="21" name="Group 21"/>
          <p:cNvGrpSpPr/>
          <p:nvPr/>
        </p:nvGrpSpPr>
        <p:grpSpPr>
          <a:xfrm>
            <a:off x="10663473" y="5315731"/>
            <a:ext cx="2768923" cy="2436897"/>
            <a:chOff x="0" y="0"/>
            <a:chExt cx="729264" cy="641817"/>
          </a:xfrm>
        </p:grpSpPr>
        <p:sp>
          <p:nvSpPr>
            <p:cNvPr id="22" name="Freeform 22"/>
            <p:cNvSpPr/>
            <p:nvPr/>
          </p:nvSpPr>
          <p:spPr>
            <a:xfrm>
              <a:off x="0" y="0"/>
              <a:ext cx="729264" cy="641817"/>
            </a:xfrm>
            <a:custGeom>
              <a:avLst/>
              <a:gdLst/>
              <a:ahLst/>
              <a:cxnLst/>
              <a:rect l="l" t="t" r="r" b="b"/>
              <a:pathLst>
                <a:path w="729264" h="641817">
                  <a:moveTo>
                    <a:pt x="364632" y="0"/>
                  </a:moveTo>
                  <a:cubicBezTo>
                    <a:pt x="163251" y="0"/>
                    <a:pt x="0" y="143676"/>
                    <a:pt x="0" y="320908"/>
                  </a:cubicBezTo>
                  <a:cubicBezTo>
                    <a:pt x="0" y="498141"/>
                    <a:pt x="163251" y="641817"/>
                    <a:pt x="364632" y="641817"/>
                  </a:cubicBezTo>
                  <a:cubicBezTo>
                    <a:pt x="566012" y="641817"/>
                    <a:pt x="729264" y="498141"/>
                    <a:pt x="729264" y="320908"/>
                  </a:cubicBezTo>
                  <a:cubicBezTo>
                    <a:pt x="729264" y="143676"/>
                    <a:pt x="566012" y="0"/>
                    <a:pt x="364632" y="0"/>
                  </a:cubicBezTo>
                  <a:lnTo>
                    <a:pt x="364632" y="0"/>
                  </a:lnTo>
                  <a:close/>
                </a:path>
              </a:pathLst>
            </a:custGeom>
            <a:solidFill>
              <a:srgbClr val="000000">
                <a:alpha val="0"/>
              </a:srgbClr>
            </a:solidFill>
            <a:ln w="66675" cap="sq">
              <a:solidFill>
                <a:srgbClr val="345485"/>
              </a:solidFill>
              <a:prstDash val="solid"/>
              <a:miter/>
            </a:ln>
          </p:spPr>
          <p:txBody>
            <a:bodyPr/>
            <a:lstStyle/>
            <a:p>
              <a:endParaRPr lang="es-PE"/>
            </a:p>
          </p:txBody>
        </p:sp>
        <p:sp>
          <p:nvSpPr>
            <p:cNvPr id="23" name="TextBox 23"/>
            <p:cNvSpPr txBox="1"/>
            <p:nvPr/>
          </p:nvSpPr>
          <p:spPr>
            <a:xfrm>
              <a:off x="68368" y="22070"/>
              <a:ext cx="592527" cy="559576"/>
            </a:xfrm>
            <a:prstGeom prst="rect">
              <a:avLst/>
            </a:prstGeom>
          </p:spPr>
          <p:txBody>
            <a:bodyPr lIns="50800" tIns="50800" rIns="50800" bIns="50800" rtlCol="0" anchor="ctr"/>
            <a:lstStyle/>
            <a:p>
              <a:pPr algn="ctr">
                <a:lnSpc>
                  <a:spcPts val="3120"/>
                </a:lnSpc>
              </a:pPr>
              <a:endParaRPr/>
            </a:p>
          </p:txBody>
        </p:sp>
      </p:grpSp>
      <p:sp>
        <p:nvSpPr>
          <p:cNvPr id="24" name="Freeform 24"/>
          <p:cNvSpPr/>
          <p:nvPr/>
        </p:nvSpPr>
        <p:spPr>
          <a:xfrm rot="-824217" flipV="1">
            <a:off x="4469113" y="2938316"/>
            <a:ext cx="2096372" cy="652496"/>
          </a:xfrm>
          <a:custGeom>
            <a:avLst/>
            <a:gdLst/>
            <a:ahLst/>
            <a:cxnLst/>
            <a:rect l="l" t="t" r="r" b="b"/>
            <a:pathLst>
              <a:path w="2096372" h="652496">
                <a:moveTo>
                  <a:pt x="0" y="652496"/>
                </a:moveTo>
                <a:lnTo>
                  <a:pt x="2096372" y="652496"/>
                </a:lnTo>
                <a:lnTo>
                  <a:pt x="2096372" y="0"/>
                </a:lnTo>
                <a:lnTo>
                  <a:pt x="0" y="0"/>
                </a:lnTo>
                <a:lnTo>
                  <a:pt x="0" y="652496"/>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s-PE"/>
          </a:p>
        </p:txBody>
      </p:sp>
      <p:sp>
        <p:nvSpPr>
          <p:cNvPr id="25" name="TextBox 25"/>
          <p:cNvSpPr txBox="1"/>
          <p:nvPr/>
        </p:nvSpPr>
        <p:spPr>
          <a:xfrm>
            <a:off x="2104457" y="285125"/>
            <a:ext cx="15154843" cy="1090986"/>
          </a:xfrm>
          <a:prstGeom prst="rect">
            <a:avLst/>
          </a:prstGeom>
        </p:spPr>
        <p:txBody>
          <a:bodyPr lIns="0" tIns="0" rIns="0" bIns="0" rtlCol="0" anchor="t">
            <a:spAutoFit/>
          </a:bodyPr>
          <a:lstStyle/>
          <a:p>
            <a:pPr algn="l">
              <a:lnSpc>
                <a:spcPts val="4542"/>
              </a:lnSpc>
            </a:pPr>
            <a:r>
              <a:rPr lang="en-US" sz="3244" b="1">
                <a:solidFill>
                  <a:srgbClr val="000000"/>
                </a:solidFill>
                <a:latin typeface="Public Sans Bold"/>
                <a:ea typeface="Public Sans Bold"/>
                <a:cs typeface="Public Sans Bold"/>
                <a:sym typeface="Public Sans Bold"/>
              </a:rPr>
              <a:t>Figura 3. </a:t>
            </a:r>
          </a:p>
          <a:p>
            <a:pPr algn="l">
              <a:lnSpc>
                <a:spcPts val="3763"/>
              </a:lnSpc>
            </a:pPr>
            <a:r>
              <a:rPr lang="en-US" sz="3244" i="1">
                <a:solidFill>
                  <a:srgbClr val="000000"/>
                </a:solidFill>
                <a:latin typeface="Public Sans Italics"/>
                <a:ea typeface="Public Sans Italics"/>
                <a:cs typeface="Public Sans Italics"/>
                <a:sym typeface="Public Sans Italics"/>
              </a:rPr>
              <a:t>Publicidad del colegio Saco Oliveros (Lima)</a:t>
            </a:r>
          </a:p>
        </p:txBody>
      </p:sp>
      <p:sp>
        <p:nvSpPr>
          <p:cNvPr id="26" name="TextBox 26"/>
          <p:cNvSpPr txBox="1"/>
          <p:nvPr/>
        </p:nvSpPr>
        <p:spPr>
          <a:xfrm>
            <a:off x="2104457" y="9379434"/>
            <a:ext cx="15154843" cy="440196"/>
          </a:xfrm>
          <a:prstGeom prst="rect">
            <a:avLst/>
          </a:prstGeom>
        </p:spPr>
        <p:txBody>
          <a:bodyPr lIns="0" tIns="0" rIns="0" bIns="0" rtlCol="0" anchor="t">
            <a:spAutoFit/>
          </a:bodyPr>
          <a:lstStyle/>
          <a:p>
            <a:pPr algn="l">
              <a:lnSpc>
                <a:spcPts val="3562"/>
              </a:lnSpc>
            </a:pPr>
            <a:r>
              <a:rPr lang="en-US" sz="2544" i="1">
                <a:solidFill>
                  <a:srgbClr val="000000"/>
                </a:solidFill>
                <a:latin typeface="Public Sans Italics"/>
                <a:ea typeface="Public Sans Italics"/>
                <a:cs typeface="Public Sans Italics"/>
                <a:sym typeface="Public Sans Italics"/>
              </a:rPr>
              <a:t>Nota. Extraído de la página oficial de Facebook del colegio.</a:t>
            </a:r>
          </a:p>
        </p:txBody>
      </p:sp>
      <p:sp>
        <p:nvSpPr>
          <p:cNvPr id="27" name="TextBox 27"/>
          <p:cNvSpPr txBox="1"/>
          <p:nvPr/>
        </p:nvSpPr>
        <p:spPr>
          <a:xfrm>
            <a:off x="1788645" y="3846548"/>
            <a:ext cx="3912204" cy="132461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Fotografías de aquellos alumnos que aprobaron el examen de admisión.</a:t>
            </a:r>
          </a:p>
        </p:txBody>
      </p:sp>
      <p:sp>
        <p:nvSpPr>
          <p:cNvPr id="28" name="TextBox 28"/>
          <p:cNvSpPr txBox="1"/>
          <p:nvPr/>
        </p:nvSpPr>
        <p:spPr>
          <a:xfrm>
            <a:off x="14100981" y="2505768"/>
            <a:ext cx="3206601" cy="132461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Referencia a la universidad donde ingresaron</a:t>
            </a:r>
          </a:p>
        </p:txBody>
      </p:sp>
      <p:sp>
        <p:nvSpPr>
          <p:cNvPr id="29" name="TextBox 29"/>
          <p:cNvSpPr txBox="1"/>
          <p:nvPr/>
        </p:nvSpPr>
        <p:spPr>
          <a:xfrm>
            <a:off x="14100981" y="5984276"/>
            <a:ext cx="3206601" cy="877339"/>
          </a:xfrm>
          <a:prstGeom prst="rect">
            <a:avLst/>
          </a:prstGeom>
        </p:spPr>
        <p:txBody>
          <a:bodyPr lIns="0" tIns="0" rIns="0" bIns="0" rtlCol="0" anchor="t">
            <a:spAutoFit/>
          </a:bodyPr>
          <a:lstStyle/>
          <a:p>
            <a:pPr algn="ctr">
              <a:lnSpc>
                <a:spcPts val="3574"/>
              </a:lnSpc>
            </a:pPr>
            <a:r>
              <a:rPr lang="en-US" sz="2552">
                <a:solidFill>
                  <a:srgbClr val="000000"/>
                </a:solidFill>
                <a:latin typeface="Open Sans"/>
                <a:ea typeface="Open Sans"/>
                <a:cs typeface="Open Sans"/>
                <a:sym typeface="Open Sans"/>
              </a:rPr>
              <a:t>Información de su mérito de ingreso</a:t>
            </a:r>
          </a:p>
        </p:txBody>
      </p:sp>
      <p:sp>
        <p:nvSpPr>
          <p:cNvPr id="30" name="Freeform 30"/>
          <p:cNvSpPr/>
          <p:nvPr/>
        </p:nvSpPr>
        <p:spPr>
          <a:xfrm rot="10392347" flipV="1">
            <a:off x="13355470" y="4106946"/>
            <a:ext cx="2078201" cy="646840"/>
          </a:xfrm>
          <a:custGeom>
            <a:avLst/>
            <a:gdLst/>
            <a:ahLst/>
            <a:cxnLst/>
            <a:rect l="l" t="t" r="r" b="b"/>
            <a:pathLst>
              <a:path w="2078201" h="646840">
                <a:moveTo>
                  <a:pt x="0" y="646840"/>
                </a:moveTo>
                <a:lnTo>
                  <a:pt x="2078201" y="646840"/>
                </a:lnTo>
                <a:lnTo>
                  <a:pt x="2078201" y="0"/>
                </a:lnTo>
                <a:lnTo>
                  <a:pt x="0" y="0"/>
                </a:lnTo>
                <a:lnTo>
                  <a:pt x="0" y="64684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s-PE"/>
          </a:p>
        </p:txBody>
      </p:sp>
      <p:sp>
        <p:nvSpPr>
          <p:cNvPr id="31" name="Freeform 31"/>
          <p:cNvSpPr/>
          <p:nvPr/>
        </p:nvSpPr>
        <p:spPr>
          <a:xfrm rot="10392347" flipV="1">
            <a:off x="13355470" y="7403740"/>
            <a:ext cx="2078201" cy="646840"/>
          </a:xfrm>
          <a:custGeom>
            <a:avLst/>
            <a:gdLst/>
            <a:ahLst/>
            <a:cxnLst/>
            <a:rect l="l" t="t" r="r" b="b"/>
            <a:pathLst>
              <a:path w="2078201" h="646840">
                <a:moveTo>
                  <a:pt x="0" y="646840"/>
                </a:moveTo>
                <a:lnTo>
                  <a:pt x="2078201" y="646840"/>
                </a:lnTo>
                <a:lnTo>
                  <a:pt x="2078201" y="0"/>
                </a:lnTo>
                <a:lnTo>
                  <a:pt x="0" y="0"/>
                </a:lnTo>
                <a:lnTo>
                  <a:pt x="0" y="64684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s-P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0477f0-ed9f-4f3c-aab8-4f1810da7584">
      <Terms xmlns="http://schemas.microsoft.com/office/infopath/2007/PartnerControls"/>
    </lcf76f155ced4ddcb4097134ff3c332f>
    <TaxCatchAll xmlns="6233d178-f59f-448d-a62c-3cda119ca69c" xsi:nil="true"/>
    <N_x00b0_ xmlns="620477f0-ed9f-4f3c-aab8-4f1810da7584">1</N_x00b0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69E4839830B554BA7925E400777B328" ma:contentTypeVersion="19" ma:contentTypeDescription="Crear nuevo documento." ma:contentTypeScope="" ma:versionID="a3d4d7d5cc38e49395a93654fad589de">
  <xsd:schema xmlns:xsd="http://www.w3.org/2001/XMLSchema" xmlns:xs="http://www.w3.org/2001/XMLSchema" xmlns:p="http://schemas.microsoft.com/office/2006/metadata/properties" xmlns:ns2="620477f0-ed9f-4f3c-aab8-4f1810da7584" xmlns:ns3="6233d178-f59f-448d-a62c-3cda119ca69c" targetNamespace="http://schemas.microsoft.com/office/2006/metadata/properties" ma:root="true" ma:fieldsID="cf1e318cd71523cd2aa1dfe1a707cf10" ns2:_="" ns3:_="">
    <xsd:import namespace="620477f0-ed9f-4f3c-aab8-4f1810da7584"/>
    <xsd:import namespace="6233d178-f59f-448d-a62c-3cda119ca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N_x00b0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477f0-ed9f-4f3c-aab8-4f1810da7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dd049f10-fb2f-446e-ba72-1f672c8193e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N_x00b0_" ma:index="24" nillable="true" ma:displayName="N°" ma:decimals="0" ma:default="1" ma:format="Dropdown" ma:internalName="N_x00b0_"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33d178-f59f-448d-a62c-3cda119ca69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50fd5020-9f32-45b3-a673-ebb2e9d73f84}" ma:internalName="TaxCatchAll" ma:showField="CatchAllData" ma:web="6233d178-f59f-448d-a62c-3cda119ca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BD908-51DD-48DF-8D66-0F175DFA8F64}">
  <ds:schemaRefs>
    <ds:schemaRef ds:uri="http://schemas.microsoft.com/office/2006/metadata/properties"/>
    <ds:schemaRef ds:uri="http://schemas.microsoft.com/office/infopath/2007/PartnerControls"/>
    <ds:schemaRef ds:uri="620477f0-ed9f-4f3c-aab8-4f1810da7584"/>
    <ds:schemaRef ds:uri="6233d178-f59f-448d-a62c-3cda119ca69c"/>
  </ds:schemaRefs>
</ds:datastoreItem>
</file>

<file path=customXml/itemProps2.xml><?xml version="1.0" encoding="utf-8"?>
<ds:datastoreItem xmlns:ds="http://schemas.openxmlformats.org/officeDocument/2006/customXml" ds:itemID="{56449295-54FF-4A1A-9849-79D8B87A087B}">
  <ds:schemaRefs>
    <ds:schemaRef ds:uri="http://schemas.microsoft.com/sharepoint/v3/contenttype/forms"/>
  </ds:schemaRefs>
</ds:datastoreItem>
</file>

<file path=customXml/itemProps3.xml><?xml version="1.0" encoding="utf-8"?>
<ds:datastoreItem xmlns:ds="http://schemas.openxmlformats.org/officeDocument/2006/customXml" ds:itemID="{EBFC62E7-C040-4787-8EFD-218919FFD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0477f0-ed9f-4f3c-aab8-4f1810da7584"/>
    <ds:schemaRef ds:uri="6233d178-f59f-448d-a62c-3cda119ca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1233</Words>
  <Application>Microsoft Office PowerPoint</Application>
  <PresentationFormat>Personalizado</PresentationFormat>
  <Paragraphs>106</Paragraphs>
  <Slides>23</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23</vt:i4>
      </vt:variant>
    </vt:vector>
  </HeadingPairs>
  <TitlesOfParts>
    <vt:vector size="37" baseType="lpstr">
      <vt:lpstr>Calibri</vt:lpstr>
      <vt:lpstr>Literata</vt:lpstr>
      <vt:lpstr>Open Sans Italics</vt:lpstr>
      <vt:lpstr>Agrandir Bold</vt:lpstr>
      <vt:lpstr>Arial</vt:lpstr>
      <vt:lpstr>Agrandir</vt:lpstr>
      <vt:lpstr>Montaser Arabic</vt:lpstr>
      <vt:lpstr>Public Sans Italics</vt:lpstr>
      <vt:lpstr>Codec Pro</vt:lpstr>
      <vt:lpstr>Public Sans Bold</vt:lpstr>
      <vt:lpstr>Open Sans</vt:lpstr>
      <vt:lpstr>Open Sans Bold</vt:lpstr>
      <vt:lpstr>Public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 PRONABEC</dc:title>
  <cp:lastModifiedBy>KAROLD JANET RIVERA AHUMADA</cp:lastModifiedBy>
  <cp:revision>4</cp:revision>
  <dcterms:created xsi:type="dcterms:W3CDTF">2006-08-16T00:00:00Z</dcterms:created>
  <dcterms:modified xsi:type="dcterms:W3CDTF">2025-11-11T22:18:58Z</dcterms:modified>
  <dc:identifier>DAG2zaqczUQ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0x010100E69E4839830B554BA7925E400777B328</vt:lpwstr>
  </property>
</Properties>
</file>