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3"/>
  </p:notesMasterIdLst>
  <p:sldIdLst>
    <p:sldId id="257" r:id="rId2"/>
    <p:sldId id="258" r:id="rId3"/>
    <p:sldId id="567" r:id="rId4"/>
    <p:sldId id="568" r:id="rId5"/>
    <p:sldId id="508" r:id="rId6"/>
    <p:sldId id="584" r:id="rId7"/>
    <p:sldId id="569" r:id="rId8"/>
    <p:sldId id="585" r:id="rId9"/>
    <p:sldId id="570" r:id="rId10"/>
    <p:sldId id="591" r:id="rId11"/>
    <p:sldId id="587" r:id="rId12"/>
    <p:sldId id="583" r:id="rId13"/>
    <p:sldId id="594" r:id="rId14"/>
    <p:sldId id="593" r:id="rId15"/>
    <p:sldId id="595" r:id="rId16"/>
    <p:sldId id="596" r:id="rId17"/>
    <p:sldId id="592" r:id="rId18"/>
    <p:sldId id="588" r:id="rId19"/>
    <p:sldId id="597" r:id="rId20"/>
    <p:sldId id="589" r:id="rId21"/>
    <p:sldId id="507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Source Serif Pro" panose="020406030504050202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1611" autoAdjust="0"/>
  </p:normalViewPr>
  <p:slideViewPr>
    <p:cSldViewPr snapToGrid="0">
      <p:cViewPr varScale="1">
        <p:scale>
          <a:sx n="113" d="100"/>
          <a:sy n="113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4521" y="5547936"/>
            <a:ext cx="2504546" cy="82640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8585"/>
              </a:buClr>
              <a:buSzPts val="2400"/>
              <a:buNone/>
              <a:defRPr sz="2400" i="1">
                <a:solidFill>
                  <a:srgbClr val="64858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44525" y="5717000"/>
            <a:ext cx="10127400" cy="939300"/>
          </a:xfrm>
          <a:prstGeom prst="rect">
            <a:avLst/>
          </a:prstGeom>
          <a:solidFill>
            <a:srgbClr val="53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8761675" y="5716988"/>
            <a:ext cx="2258400" cy="939300"/>
          </a:xfrm>
          <a:prstGeom prst="rect">
            <a:avLst/>
          </a:prstGeom>
          <a:solidFill>
            <a:srgbClr val="BD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1020286" y="5716955"/>
            <a:ext cx="939300" cy="93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0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194770" y="6004087"/>
            <a:ext cx="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237434" y="6013093"/>
            <a:ext cx="56808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l="1390" t="4242" r="1388" b="3128"/>
          <a:stretch/>
        </p:blipFill>
        <p:spPr>
          <a:xfrm>
            <a:off x="9166849" y="5941500"/>
            <a:ext cx="1448051" cy="4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F570FE-DBCD-4F0F-9E49-48AD1BE917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55713"/>
            <a:ext cx="2686105" cy="877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39321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183200" y="987425"/>
            <a:ext cx="61722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-44525" y="5717000"/>
            <a:ext cx="10127400" cy="939300"/>
          </a:xfrm>
          <a:prstGeom prst="rect">
            <a:avLst/>
          </a:prstGeom>
          <a:solidFill>
            <a:srgbClr val="53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8761675" y="5716988"/>
            <a:ext cx="2258400" cy="939300"/>
          </a:xfrm>
          <a:prstGeom prst="rect">
            <a:avLst/>
          </a:prstGeom>
          <a:solidFill>
            <a:srgbClr val="BD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11020286" y="5716955"/>
            <a:ext cx="939300" cy="93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1194770" y="6004087"/>
            <a:ext cx="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237434" y="6013093"/>
            <a:ext cx="56808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l="1390" t="4242" r="1388" b="3128"/>
          <a:stretch/>
        </p:blipFill>
        <p:spPr>
          <a:xfrm>
            <a:off x="9166849" y="5941500"/>
            <a:ext cx="1448051" cy="4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14F6E0-69C8-4B2E-B3BE-8EEF34F46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55713"/>
            <a:ext cx="2686105" cy="877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-44525" y="5717000"/>
            <a:ext cx="10127400" cy="939300"/>
          </a:xfrm>
          <a:prstGeom prst="rect">
            <a:avLst/>
          </a:prstGeom>
          <a:solidFill>
            <a:srgbClr val="53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761675" y="5716988"/>
            <a:ext cx="2258400" cy="939300"/>
          </a:xfrm>
          <a:prstGeom prst="rect">
            <a:avLst/>
          </a:prstGeom>
          <a:solidFill>
            <a:srgbClr val="BD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11020286" y="5716955"/>
            <a:ext cx="939300" cy="93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11194770" y="6004087"/>
            <a:ext cx="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237434" y="6013093"/>
            <a:ext cx="56808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 l="1390" t="4242" r="1388" b="3128"/>
          <a:stretch/>
        </p:blipFill>
        <p:spPr>
          <a:xfrm>
            <a:off x="9166849" y="5941500"/>
            <a:ext cx="1448051" cy="4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25B0426-AD79-42CC-9F33-2505AE6C3B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55713"/>
            <a:ext cx="2686105" cy="877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>
            <a:spLocks noGrp="1"/>
          </p:cNvSpPr>
          <p:nvPr>
            <p:ph type="pic" idx="2"/>
          </p:nvPr>
        </p:nvSpPr>
        <p:spPr>
          <a:xfrm>
            <a:off x="5183200" y="987425"/>
            <a:ext cx="6172200" cy="32043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3932100" cy="23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-44525" y="5717000"/>
            <a:ext cx="10127400" cy="939300"/>
          </a:xfrm>
          <a:prstGeom prst="rect">
            <a:avLst/>
          </a:prstGeom>
          <a:solidFill>
            <a:srgbClr val="53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8761675" y="5716988"/>
            <a:ext cx="2258400" cy="939300"/>
          </a:xfrm>
          <a:prstGeom prst="rect">
            <a:avLst/>
          </a:prstGeom>
          <a:solidFill>
            <a:srgbClr val="BD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11020286" y="5716955"/>
            <a:ext cx="939300" cy="93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11194770" y="6004087"/>
            <a:ext cx="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237434" y="6013093"/>
            <a:ext cx="56808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2">
            <a:alphaModFix/>
          </a:blip>
          <a:srcRect l="1390" t="4242" r="1388" b="3128"/>
          <a:stretch/>
        </p:blipFill>
        <p:spPr>
          <a:xfrm>
            <a:off x="9166849" y="5941500"/>
            <a:ext cx="1448051" cy="4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4B00DB-0850-4DE2-B8FD-D8E1436D3E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943" y="5764494"/>
            <a:ext cx="3024399" cy="8442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1F8631-4D30-4CBF-9214-BDE0E9A79F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55713"/>
            <a:ext cx="2686105" cy="877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 rot="5400000">
            <a:off x="4161556" y="-1497730"/>
            <a:ext cx="386888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-44525" y="5717000"/>
            <a:ext cx="10127400" cy="939300"/>
          </a:xfrm>
          <a:prstGeom prst="rect">
            <a:avLst/>
          </a:prstGeom>
          <a:solidFill>
            <a:srgbClr val="53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8761675" y="5716988"/>
            <a:ext cx="2258400" cy="939300"/>
          </a:xfrm>
          <a:prstGeom prst="rect">
            <a:avLst/>
          </a:prstGeom>
          <a:solidFill>
            <a:srgbClr val="BD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11020286" y="5716955"/>
            <a:ext cx="939300" cy="9393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11194770" y="6004087"/>
            <a:ext cx="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237434" y="6013093"/>
            <a:ext cx="56808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2">
            <a:alphaModFix/>
          </a:blip>
          <a:srcRect l="1390" t="4242" r="1388" b="3128"/>
          <a:stretch/>
        </p:blipFill>
        <p:spPr>
          <a:xfrm>
            <a:off x="9166849" y="5941500"/>
            <a:ext cx="1448051" cy="4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1DD20F2-80A9-4318-B6FF-16C2D1F89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55713"/>
            <a:ext cx="2686105" cy="877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 rot="5400000">
            <a:off x="7363614" y="1726412"/>
            <a:ext cx="535147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 rot="5400000">
            <a:off x="2029614" y="-826288"/>
            <a:ext cx="535147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-44525" y="5717000"/>
            <a:ext cx="10127400" cy="939300"/>
          </a:xfrm>
          <a:prstGeom prst="rect">
            <a:avLst/>
          </a:prstGeom>
          <a:solidFill>
            <a:srgbClr val="53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8761675" y="5716988"/>
            <a:ext cx="2258400" cy="939300"/>
          </a:xfrm>
          <a:prstGeom prst="rect">
            <a:avLst/>
          </a:prstGeom>
          <a:solidFill>
            <a:srgbClr val="BDC3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1020286" y="5716955"/>
            <a:ext cx="939300" cy="9393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11194770" y="6004087"/>
            <a:ext cx="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237434" y="6013093"/>
            <a:ext cx="56808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9"/>
          <p:cNvPicPr preferRelativeResize="0"/>
          <p:nvPr/>
        </p:nvPicPr>
        <p:blipFill rotWithShape="1">
          <a:blip r:embed="rId2">
            <a:alphaModFix/>
          </a:blip>
          <a:srcRect l="1390" t="4242" r="1388" b="3128"/>
          <a:stretch/>
        </p:blipFill>
        <p:spPr>
          <a:xfrm>
            <a:off x="9166849" y="5941500"/>
            <a:ext cx="1448051" cy="4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8A5BFA-F7DC-4C0E-8084-006D88145E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55713"/>
            <a:ext cx="2686105" cy="877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1A8BB-6B14-4B33-B8D3-95E0FF0C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E76A1A-AE09-4213-9806-B62235C361E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85373C-A59F-4A55-AA2C-555320AE48C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64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86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37435" y="6013034"/>
            <a:ext cx="607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194770" y="6004476"/>
            <a:ext cx="6246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ctrTitle"/>
          </p:nvPr>
        </p:nvSpPr>
        <p:spPr>
          <a:xfrm>
            <a:off x="827158" y="1052960"/>
            <a:ext cx="10537683" cy="204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s-ES" sz="4400" dirty="0">
                <a:latin typeface="Source Serif Pro"/>
                <a:ea typeface="Source Serif Pro"/>
              </a:rPr>
              <a:t>Ingresar a la universidad en el Perú: </a:t>
            </a:r>
            <a:r>
              <a:rPr lang="es-ES" sz="4400" b="0" dirty="0">
                <a:latin typeface="Source Serif Pro"/>
                <a:ea typeface="Source Serif Pro"/>
              </a:rPr>
              <a:t>expansión de la oferta y desigualdades sociales</a:t>
            </a:r>
            <a:r>
              <a:rPr lang="es-ES" sz="3200" b="0" baseline="30000" dirty="0">
                <a:latin typeface="Source Serif Pro"/>
                <a:ea typeface="Source Serif Pro"/>
              </a:rPr>
              <a:t>1</a:t>
            </a:r>
            <a:endParaRPr lang="es-MX" sz="4400" b="0" baseline="30000" dirty="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827158" y="3442945"/>
            <a:ext cx="9843656" cy="90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8585"/>
              </a:buClr>
              <a:buSzPts val="2400"/>
              <a:buNone/>
            </a:pPr>
            <a:r>
              <a:rPr lang="es-ES" b="1" i="0" dirty="0">
                <a:solidFill>
                  <a:schemeClr val="dk2"/>
                </a:solidFill>
                <a:latin typeface="Source Serif Pro"/>
                <a:ea typeface="Source Serif Pro"/>
                <a:sym typeface="Roboto"/>
              </a:rPr>
              <a:t>Dr. Manuel Etesse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8585"/>
              </a:buClr>
              <a:buSzPts val="2400"/>
              <a:buNone/>
            </a:pPr>
            <a:r>
              <a:rPr lang="es-ES" i="0" dirty="0">
                <a:solidFill>
                  <a:schemeClr val="tx1">
                    <a:lumMod val="90000"/>
                    <a:lumOff val="10000"/>
                  </a:schemeClr>
                </a:solidFill>
                <a:latin typeface="Source Serif Pro"/>
                <a:ea typeface="Source Serif Pro"/>
                <a:sym typeface="Roboto"/>
              </a:rPr>
              <a:t>Pontificia Universidad Católica del Perú</a:t>
            </a:r>
          </a:p>
        </p:txBody>
      </p:sp>
      <p:pic>
        <p:nvPicPr>
          <p:cNvPr id="2050" name="Picture 2" descr="INNOVAPUCP - Centro de Consultoría y Servicios Integrados | LinkedIn">
            <a:extLst>
              <a:ext uri="{FF2B5EF4-FFF2-40B4-BE49-F238E27FC236}">
                <a16:creationId xmlns:a16="http://schemas.microsoft.com/office/drawing/2014/main" id="{104C115E-02E1-4785-8FD9-F2E6CC91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9" b="30000"/>
          <a:stretch/>
        </p:blipFill>
        <p:spPr bwMode="auto">
          <a:xfrm>
            <a:off x="7700962" y="5628309"/>
            <a:ext cx="1905000" cy="68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0C0621C-2DC4-4CD4-AF8B-91F1EEABB9A7}"/>
              </a:ext>
            </a:extLst>
          </p:cNvPr>
          <p:cNvSpPr txBox="1"/>
          <p:nvPr/>
        </p:nvSpPr>
        <p:spPr>
          <a:xfrm>
            <a:off x="620680" y="6581001"/>
            <a:ext cx="6093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aseline="30000" dirty="0">
                <a:latin typeface="Source Serif Pro"/>
                <a:ea typeface="Source Serif Pro"/>
              </a:rPr>
              <a:t>1 </a:t>
            </a:r>
            <a:r>
              <a:rPr lang="es-ES" sz="1200" dirty="0">
                <a:latin typeface="Source Serif Pro"/>
                <a:ea typeface="Source Serif Pro"/>
              </a:rPr>
              <a:t>Trabajo en curso de elaboración, en fase avanzada. </a:t>
            </a:r>
            <a:endParaRPr lang="es-P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EF5B4-3A9D-77D6-EB90-7401E96E89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10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24765F9-42EC-9CAE-3CAB-C3037AAA40BF}"/>
              </a:ext>
            </a:extLst>
          </p:cNvPr>
          <p:cNvSpPr txBox="1">
            <a:spLocks/>
          </p:cNvSpPr>
          <p:nvPr/>
        </p:nvSpPr>
        <p:spPr>
          <a:xfrm>
            <a:off x="838200" y="85004"/>
            <a:ext cx="10515600" cy="10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Source Serif Pro"/>
                <a:ea typeface="Source Serif Pro"/>
                <a:cs typeface="Source Serif Pro"/>
                <a:sym typeface="Source Serif Pro"/>
              </a:rPr>
              <a:t>Hallazgos 								</a:t>
            </a:r>
            <a:r>
              <a:rPr lang="es-ES" sz="2400" dirty="0">
                <a:latin typeface="Source Serif Pro"/>
                <a:ea typeface="Source Serif Pro"/>
                <a:cs typeface="Source Serif Pro"/>
                <a:sym typeface="Source Serif Pro"/>
              </a:rPr>
              <a:t>1/3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574ECA-7F1C-481B-93CB-E25C8A87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73"/>
          <a:stretch/>
        </p:blipFill>
        <p:spPr>
          <a:xfrm>
            <a:off x="609122" y="989186"/>
            <a:ext cx="8634888" cy="4611514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85834CB-AAD7-400C-95E8-05D3BEA6A7AD}"/>
              </a:ext>
            </a:extLst>
          </p:cNvPr>
          <p:cNvSpPr/>
          <p:nvPr/>
        </p:nvSpPr>
        <p:spPr>
          <a:xfrm>
            <a:off x="7801448" y="1914526"/>
            <a:ext cx="1442562" cy="14716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78B164-9CD0-4398-BCEF-FB26EEE3E89C}"/>
              </a:ext>
            </a:extLst>
          </p:cNvPr>
          <p:cNvSpPr txBox="1"/>
          <p:nvPr/>
        </p:nvSpPr>
        <p:spPr>
          <a:xfrm>
            <a:off x="9309974" y="1997841"/>
            <a:ext cx="2733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u="sng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Expansión: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Lima: 20 a 27% (7pp)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Costa: 12 a 20% (8pp)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Andes: 9 a 15% (6pp)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Amazonía: 8 a 12% (4pp)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sz="1200" dirty="0">
              <a:solidFill>
                <a:srgbClr val="FF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El crecimiento </a:t>
            </a:r>
            <a:r>
              <a:rPr lang="es-PE" sz="1200" b="1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más marcado </a:t>
            </a:r>
            <a:r>
              <a:rPr lang="es-PE" sz="1200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se observa entre la cohorte intermedia y la cohorte joven.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7EB56A9-0A0C-4033-AECA-79C3A097C34A}"/>
              </a:ext>
            </a:extLst>
          </p:cNvPr>
          <p:cNvSpPr/>
          <p:nvPr/>
        </p:nvSpPr>
        <p:spPr>
          <a:xfrm>
            <a:off x="957263" y="2329644"/>
            <a:ext cx="2986088" cy="1671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C6A5B79-9EA1-4B2E-92B7-ADB37245B5F9}"/>
              </a:ext>
            </a:extLst>
          </p:cNvPr>
          <p:cNvCxnSpPr/>
          <p:nvPr/>
        </p:nvCxnSpPr>
        <p:spPr>
          <a:xfrm flipV="1">
            <a:off x="8629650" y="2329644"/>
            <a:ext cx="200025" cy="613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3132CD1-1878-4F2E-9793-0358ABB32F09}"/>
              </a:ext>
            </a:extLst>
          </p:cNvPr>
          <p:cNvCxnSpPr/>
          <p:nvPr/>
        </p:nvCxnSpPr>
        <p:spPr>
          <a:xfrm flipV="1">
            <a:off x="3467100" y="2815419"/>
            <a:ext cx="200025" cy="613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D51E7B2-8BAD-4309-8789-8E00E7647065}"/>
              </a:ext>
            </a:extLst>
          </p:cNvPr>
          <p:cNvCxnSpPr/>
          <p:nvPr/>
        </p:nvCxnSpPr>
        <p:spPr>
          <a:xfrm flipV="1">
            <a:off x="6493668" y="3101468"/>
            <a:ext cx="200025" cy="613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48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EF5B4-3A9D-77D6-EB90-7401E96E89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24765F9-42EC-9CAE-3CAB-C3037AAA40BF}"/>
              </a:ext>
            </a:extLst>
          </p:cNvPr>
          <p:cNvSpPr txBox="1">
            <a:spLocks/>
          </p:cNvSpPr>
          <p:nvPr/>
        </p:nvSpPr>
        <p:spPr>
          <a:xfrm>
            <a:off x="858982" y="264247"/>
            <a:ext cx="10515600" cy="10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Source Serif Pro"/>
                <a:ea typeface="Source Serif Pro"/>
                <a:cs typeface="Source Serif Pro"/>
                <a:sym typeface="Source Serif Pro"/>
              </a:rPr>
              <a:t>Hallazgos 								</a:t>
            </a:r>
            <a:r>
              <a:rPr lang="es-ES" sz="2400" dirty="0">
                <a:latin typeface="Source Serif Pro"/>
                <a:ea typeface="Source Serif Pro"/>
                <a:cs typeface="Source Serif Pro"/>
                <a:sym typeface="Source Serif Pro"/>
              </a:rPr>
              <a:t>2/3</a:t>
            </a:r>
            <a:endParaRPr lang="es-P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67EBF9-A777-4105-B6C5-A5C311D29E53}"/>
              </a:ext>
            </a:extLst>
          </p:cNvPr>
          <p:cNvSpPr txBox="1"/>
          <p:nvPr/>
        </p:nvSpPr>
        <p:spPr>
          <a:xfrm>
            <a:off x="1115580" y="1428063"/>
            <a:ext cx="102590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 nivel nacional</a:t>
            </a:r>
          </a:p>
          <a:p>
            <a:pPr marL="342900" indent="-342900">
              <a:buFontTx/>
              <a:buChar char="-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Desigualdad de acceso según educación de los padres:</a:t>
            </a:r>
          </a:p>
          <a:p>
            <a:pPr marL="628650" lvl="3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Cohorte 55–65: OR = 12.4 (b)</a:t>
            </a:r>
          </a:p>
          <a:p>
            <a:pPr marL="62865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Cohorte 45–54: OR = 7.3 (a)</a:t>
            </a:r>
          </a:p>
          <a:p>
            <a:pPr marL="628650" lvl="1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Cohorte 30–44: OR = 8.6 (a)</a:t>
            </a:r>
          </a:p>
          <a:p>
            <a:pPr marL="342900" lvl="1" indent="-342900">
              <a:buFontTx/>
              <a:buChar char="-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En la cohorte mayor, los hijos de padres con ESU tuvieron 12 veces más probabilidad de ingresar a la universidad, en comparación con aquellos hijos de padres sin ESU.</a:t>
            </a:r>
          </a:p>
          <a:p>
            <a:pPr marL="342900" lvl="1" indent="-342900">
              <a:buFontTx/>
              <a:buChar char="-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La desigualdad no disminuye sostenidamente: se estabiliza en cohortes jóvenes, a pesar del mayor acceso en la cohorte más joven.</a:t>
            </a:r>
          </a:p>
          <a:p>
            <a:pPr marL="342900" lvl="1" indent="-342900">
              <a:buFontTx/>
              <a:buChar char="-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La reducción es significativa entre la cohorte mayor e intermedia, pero existen aún desigualdades muy marcadas. </a:t>
            </a:r>
          </a:p>
        </p:txBody>
      </p:sp>
      <p:pic>
        <p:nvPicPr>
          <p:cNvPr id="5122" name="Picture 2" descr="4.300+ Mapa Del Peru Ilustraciones de Stock, gráficos ...">
            <a:extLst>
              <a:ext uri="{FF2B5EF4-FFF2-40B4-BE49-F238E27FC236}">
                <a16:creationId xmlns:a16="http://schemas.microsoft.com/office/drawing/2014/main" id="{33A70822-47AB-4AC6-B018-73B33441E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 t="10784" r="19281" b="11275"/>
          <a:stretch/>
        </p:blipFill>
        <p:spPr bwMode="auto">
          <a:xfrm>
            <a:off x="9744075" y="1405740"/>
            <a:ext cx="1143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C2E1A8-F51A-61C5-6A13-C3F69A7D9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12</a:t>
            </a:fld>
            <a:endParaRPr lang="es-ES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AD2435C9-B1B6-475C-8309-8BDF1C38E3AF}"/>
              </a:ext>
            </a:extLst>
          </p:cNvPr>
          <p:cNvSpPr txBox="1">
            <a:spLocks/>
          </p:cNvSpPr>
          <p:nvPr/>
        </p:nvSpPr>
        <p:spPr>
          <a:xfrm>
            <a:off x="679170" y="0"/>
            <a:ext cx="10515600" cy="10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Source Serif Pro"/>
                <a:ea typeface="Source Serif Pro"/>
                <a:cs typeface="Source Serif Pro"/>
                <a:sym typeface="Source Serif Pro"/>
              </a:rPr>
              <a:t>Hallazgos 								</a:t>
            </a:r>
            <a:endParaRPr lang="es-PE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B66735-7A20-41A0-8153-B0F59C74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0" y="1145218"/>
            <a:ext cx="5341722" cy="522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E169059-461D-4416-8469-A3115190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820" y="1166040"/>
            <a:ext cx="4897080" cy="520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767AB57-A02F-424A-B4F6-E96A9A3BB412}"/>
              </a:ext>
            </a:extLst>
          </p:cNvPr>
          <p:cNvSpPr txBox="1"/>
          <p:nvPr/>
        </p:nvSpPr>
        <p:spPr>
          <a:xfrm>
            <a:off x="4529920" y="591914"/>
            <a:ext cx="501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chemeClr val="tx1"/>
                </a:solidFill>
                <a:latin typeface="Source Serif Pro"/>
                <a:ea typeface="Source Serif Pro"/>
              </a:rPr>
              <a:t>Lima</a:t>
            </a:r>
            <a:endParaRPr lang="es-PE" sz="3200" b="1" i="1" dirty="0">
              <a:solidFill>
                <a:schemeClr val="tx1"/>
              </a:solidFill>
              <a:latin typeface="Source Serif Pro"/>
              <a:ea typeface="Source Serif Pro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1D95FF-1551-4D57-9BB9-A96B082FAA7B}"/>
              </a:ext>
            </a:extLst>
          </p:cNvPr>
          <p:cNvSpPr txBox="1"/>
          <p:nvPr/>
        </p:nvSpPr>
        <p:spPr>
          <a:xfrm>
            <a:off x="8687210" y="606562"/>
            <a:ext cx="501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chemeClr val="tx1"/>
                </a:solidFill>
                <a:latin typeface="Source Serif Pro"/>
                <a:ea typeface="Source Serif Pro"/>
              </a:rPr>
              <a:t>Resto Costa</a:t>
            </a:r>
            <a:endParaRPr lang="es-PE" sz="3200" b="1" i="1" dirty="0">
              <a:solidFill>
                <a:schemeClr val="tx1"/>
              </a:solidFill>
              <a:latin typeface="Source Serif Pro"/>
              <a:ea typeface="Source Serif Pro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F7F8AC-42C5-482F-9CD7-A5748AE5DD58}"/>
              </a:ext>
            </a:extLst>
          </p:cNvPr>
          <p:cNvSpPr txBox="1"/>
          <p:nvPr/>
        </p:nvSpPr>
        <p:spPr>
          <a:xfrm>
            <a:off x="11067808" y="1795573"/>
            <a:ext cx="99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Costa&gt;Lima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Reducción</a:t>
            </a:r>
            <a:endParaRPr lang="es-PE" sz="1200" dirty="0">
              <a:solidFill>
                <a:srgbClr val="FF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C2E1A8-F51A-61C5-6A13-C3F69A7D9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13</a:t>
            </a:fld>
            <a:endParaRPr lang="es-ES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AD2435C9-B1B6-475C-8309-8BDF1C38E3AF}"/>
              </a:ext>
            </a:extLst>
          </p:cNvPr>
          <p:cNvSpPr txBox="1">
            <a:spLocks/>
          </p:cNvSpPr>
          <p:nvPr/>
        </p:nvSpPr>
        <p:spPr>
          <a:xfrm>
            <a:off x="679170" y="0"/>
            <a:ext cx="10515600" cy="10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Source Serif Pro"/>
                <a:ea typeface="Source Serif Pro"/>
                <a:cs typeface="Source Serif Pro"/>
                <a:sym typeface="Source Serif Pro"/>
              </a:rPr>
              <a:t>Hallazgos 								</a:t>
            </a:r>
            <a:endParaRPr lang="es-PE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B66735-7A20-41A0-8153-B0F59C74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0" y="1145218"/>
            <a:ext cx="5341722" cy="522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E169059-461D-4416-8469-A3115190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820" y="1166040"/>
            <a:ext cx="4897080" cy="520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767AB57-A02F-424A-B4F6-E96A9A3BB412}"/>
              </a:ext>
            </a:extLst>
          </p:cNvPr>
          <p:cNvSpPr txBox="1"/>
          <p:nvPr/>
        </p:nvSpPr>
        <p:spPr>
          <a:xfrm>
            <a:off x="4529920" y="591914"/>
            <a:ext cx="501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chemeClr val="tx1"/>
                </a:solidFill>
                <a:latin typeface="Source Serif Pro"/>
                <a:ea typeface="Source Serif Pro"/>
              </a:rPr>
              <a:t>Lima</a:t>
            </a:r>
            <a:endParaRPr lang="es-PE" sz="3200" b="1" i="1" dirty="0">
              <a:solidFill>
                <a:schemeClr val="tx1"/>
              </a:solidFill>
              <a:latin typeface="Source Serif Pro"/>
              <a:ea typeface="Source Serif Pro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1D95FF-1551-4D57-9BB9-A96B082FAA7B}"/>
              </a:ext>
            </a:extLst>
          </p:cNvPr>
          <p:cNvSpPr txBox="1"/>
          <p:nvPr/>
        </p:nvSpPr>
        <p:spPr>
          <a:xfrm>
            <a:off x="8687210" y="606562"/>
            <a:ext cx="501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chemeClr val="tx1"/>
                </a:solidFill>
                <a:latin typeface="Source Serif Pro"/>
                <a:ea typeface="Source Serif Pro"/>
              </a:rPr>
              <a:t>Resto Costa</a:t>
            </a:r>
            <a:endParaRPr lang="es-PE" sz="3200" b="1" i="1" dirty="0">
              <a:solidFill>
                <a:schemeClr val="tx1"/>
              </a:solidFill>
              <a:latin typeface="Source Serif Pro"/>
              <a:ea typeface="Source Serif Pro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6864DB5-7BF2-45C9-8B5C-62A4EDB99F6E}"/>
              </a:ext>
            </a:extLst>
          </p:cNvPr>
          <p:cNvSpPr/>
          <p:nvPr/>
        </p:nvSpPr>
        <p:spPr>
          <a:xfrm>
            <a:off x="2443164" y="3014663"/>
            <a:ext cx="787134" cy="1911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466F16F-01BF-46B9-9FBD-9F8AD30E7FEC}"/>
              </a:ext>
            </a:extLst>
          </p:cNvPr>
          <p:cNvSpPr/>
          <p:nvPr/>
        </p:nvSpPr>
        <p:spPr>
          <a:xfrm>
            <a:off x="7810021" y="3014663"/>
            <a:ext cx="787134" cy="1911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001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C2E1A8-F51A-61C5-6A13-C3F69A7D9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14</a:t>
            </a:fld>
            <a:endParaRPr lang="es-ES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AD2435C9-B1B6-475C-8309-8BDF1C38E3AF}"/>
              </a:ext>
            </a:extLst>
          </p:cNvPr>
          <p:cNvSpPr txBox="1">
            <a:spLocks/>
          </p:cNvSpPr>
          <p:nvPr/>
        </p:nvSpPr>
        <p:spPr>
          <a:xfrm>
            <a:off x="679170" y="0"/>
            <a:ext cx="10515600" cy="10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Source Serif Pro"/>
                <a:ea typeface="Source Serif Pro"/>
                <a:cs typeface="Source Serif Pro"/>
                <a:sym typeface="Source Serif Pro"/>
              </a:rPr>
              <a:t>Hallazgos 								</a:t>
            </a:r>
            <a:endParaRPr lang="es-PE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67AB57-A02F-424A-B4F6-E96A9A3BB412}"/>
              </a:ext>
            </a:extLst>
          </p:cNvPr>
          <p:cNvSpPr txBox="1"/>
          <p:nvPr/>
        </p:nvSpPr>
        <p:spPr>
          <a:xfrm>
            <a:off x="4929777" y="515072"/>
            <a:ext cx="501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chemeClr val="tx1"/>
                </a:solidFill>
                <a:latin typeface="Source Serif Pro"/>
                <a:ea typeface="Source Serif Pro"/>
              </a:rPr>
              <a:t>Andes</a:t>
            </a:r>
            <a:endParaRPr lang="es-PE" sz="3200" b="1" i="1" dirty="0">
              <a:solidFill>
                <a:schemeClr val="tx1"/>
              </a:solidFill>
              <a:latin typeface="Source Serif Pro"/>
              <a:ea typeface="Source Serif Pro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1D95FF-1551-4D57-9BB9-A96B082FAA7B}"/>
              </a:ext>
            </a:extLst>
          </p:cNvPr>
          <p:cNvSpPr txBox="1"/>
          <p:nvPr/>
        </p:nvSpPr>
        <p:spPr>
          <a:xfrm>
            <a:off x="9768589" y="498542"/>
            <a:ext cx="501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chemeClr val="tx1"/>
                </a:solidFill>
                <a:latin typeface="Source Serif Pro"/>
                <a:ea typeface="Source Serif Pro"/>
              </a:rPr>
              <a:t>Amazonía</a:t>
            </a:r>
            <a:endParaRPr lang="es-PE" sz="3200" b="1" i="1" dirty="0">
              <a:solidFill>
                <a:schemeClr val="tx1"/>
              </a:solidFill>
              <a:latin typeface="Source Serif Pro"/>
              <a:ea typeface="Source Serif Pr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23CF86-806A-4E64-8F18-27F0F4E09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79" y="1068524"/>
            <a:ext cx="5025178" cy="528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7E570D-E3B7-4A84-B309-CE1AD24CA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11" y="1042265"/>
            <a:ext cx="5443331" cy="530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5968C78E-0F4D-489A-80D6-D308463CAA1B}"/>
              </a:ext>
            </a:extLst>
          </p:cNvPr>
          <p:cNvSpPr/>
          <p:nvPr/>
        </p:nvSpPr>
        <p:spPr>
          <a:xfrm>
            <a:off x="4000499" y="1640024"/>
            <a:ext cx="671513" cy="3000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1D10D50-33E5-452E-9FD2-78A74491BCCA}"/>
              </a:ext>
            </a:extLst>
          </p:cNvPr>
          <p:cNvSpPr/>
          <p:nvPr/>
        </p:nvSpPr>
        <p:spPr>
          <a:xfrm>
            <a:off x="9277957" y="1581859"/>
            <a:ext cx="909031" cy="3000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000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D8D94B-9143-48E2-A8D8-57A9519D2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6E33C3-04A2-4BEE-A530-93AD56BF2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00" y="252144"/>
            <a:ext cx="8106138" cy="59831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23E7D4-FAA2-4710-BD56-62FD347EC6B7}"/>
              </a:ext>
            </a:extLst>
          </p:cNvPr>
          <p:cNvSpPr txBox="1"/>
          <p:nvPr/>
        </p:nvSpPr>
        <p:spPr>
          <a:xfrm>
            <a:off x="9494558" y="1674674"/>
            <a:ext cx="236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- Cohorte joven</a:t>
            </a:r>
          </a:p>
          <a:p>
            <a:r>
              <a:rPr lang="es-ES" sz="1200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- Des. O. x Acceso ESU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200" dirty="0">
              <a:solidFill>
                <a:srgbClr val="FF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1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D8D94B-9143-48E2-A8D8-57A9519D2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16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6E33C3-04A2-4BEE-A530-93AD56BF2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00" y="252144"/>
            <a:ext cx="8106138" cy="59831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23E7D4-FAA2-4710-BD56-62FD347EC6B7}"/>
              </a:ext>
            </a:extLst>
          </p:cNvPr>
          <p:cNvSpPr txBox="1"/>
          <p:nvPr/>
        </p:nvSpPr>
        <p:spPr>
          <a:xfrm>
            <a:off x="9494558" y="1674674"/>
            <a:ext cx="23610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dirty="0">
              <a:solidFill>
                <a:srgbClr val="FF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Lima y Costa: menor desigualdad relativa y diferente acceso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A y A: bajo acceso y alta desigualdad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u="sng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Rural</a:t>
            </a:r>
            <a:r>
              <a:rPr lang="es-ES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: desigualdad extrema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200" dirty="0">
              <a:solidFill>
                <a:srgbClr val="FF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533765B-4EAB-4B1D-845C-788B627C786A}"/>
              </a:ext>
            </a:extLst>
          </p:cNvPr>
          <p:cNvSpPr/>
          <p:nvPr/>
        </p:nvSpPr>
        <p:spPr>
          <a:xfrm>
            <a:off x="3571875" y="1385884"/>
            <a:ext cx="714375" cy="2085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927A5C-5351-4FF4-A173-A19E4A127EE5}"/>
              </a:ext>
            </a:extLst>
          </p:cNvPr>
          <p:cNvSpPr/>
          <p:nvPr/>
        </p:nvSpPr>
        <p:spPr>
          <a:xfrm>
            <a:off x="4810124" y="3059670"/>
            <a:ext cx="1676401" cy="631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538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AF6347-3D32-456D-9E88-9F4FC2B482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17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8A1910-DB0A-47BF-9290-FD9F3C3753EF}"/>
              </a:ext>
            </a:extLst>
          </p:cNvPr>
          <p:cNvSpPr txBox="1"/>
          <p:nvPr/>
        </p:nvSpPr>
        <p:spPr>
          <a:xfrm>
            <a:off x="953690" y="1536174"/>
            <a:ext cx="79331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Los resultados confirman parcialmente la teoría MMI: expansión ≠ equidad (</a:t>
            </a:r>
            <a:r>
              <a:rPr lang="es-ES" sz="20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Raftery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&amp; </a:t>
            </a:r>
            <a:r>
              <a:rPr lang="es-ES" sz="20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Hout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, 1993).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Aunque ha disminuido, </a:t>
            </a:r>
            <a:r>
              <a:rPr lang="es-ES" sz="20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la herencia educativa sigue siendo determinante 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del acceso en todas las cohortes. 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Lima y Costa: la expansión temprana de la oferta parece haber conllevado a una fuerte reducción de las desigualdades de acceso, que se habría estancado en los últimos años. ¿Podría deberse a la escasa expansión de oferte pública en </a:t>
            </a:r>
            <a:r>
              <a:rPr lang="es-ES" sz="20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nlos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últimos años? 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Andes y Amazonía: regiones donde la </a:t>
            </a:r>
            <a:r>
              <a:rPr lang="es-ES" sz="20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desigualdad de oportunidades es más fuerte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y no parecen haberse dado las condiciones para que la desigualad reduzca.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5A8C61ED-6992-4D9A-A784-C012DB50BD72}"/>
              </a:ext>
            </a:extLst>
          </p:cNvPr>
          <p:cNvSpPr txBox="1">
            <a:spLocks/>
          </p:cNvSpPr>
          <p:nvPr/>
        </p:nvSpPr>
        <p:spPr>
          <a:xfrm>
            <a:off x="838199" y="157884"/>
            <a:ext cx="10515600" cy="10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latin typeface="Source Serif Pro"/>
                <a:ea typeface="Source Serif Pro"/>
                <a:cs typeface="Source Serif Pro"/>
                <a:sym typeface="Source Serif Pro"/>
              </a:rPr>
              <a:t>Discusión y reflexiones</a:t>
            </a:r>
            <a:endParaRPr lang="es-PE" sz="4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533C2D-50DB-44DD-9561-5CA7EC54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10" y="1899422"/>
            <a:ext cx="2489932" cy="1800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164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C2E1A8-F51A-61C5-6A13-C3F69A7D9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18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980D8A-D8E5-416C-ADC2-4142E39E5409}"/>
              </a:ext>
            </a:extLst>
          </p:cNvPr>
          <p:cNvSpPr txBox="1"/>
          <p:nvPr/>
        </p:nvSpPr>
        <p:spPr>
          <a:xfrm>
            <a:off x="838200" y="1074509"/>
            <a:ext cx="103565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La oferta universitaria privada ha ampliado cobertura, pero también reproducido en cierta medida la </a:t>
            </a:r>
            <a:r>
              <a:rPr lang="es-ES" sz="20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estratificación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(Cuenca &amp; Reátegui, 2016; Garfias, 2015).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Nueva oferta apunta a sectores con antecedentes universitarios pero que tenían </a:t>
            </a:r>
            <a:r>
              <a:rPr lang="es-ES" sz="20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dificultades de acceso 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(académico o económico) 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Oferta existente se “</a:t>
            </a:r>
            <a:r>
              <a:rPr lang="es-ES" sz="20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elitiza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”, haciendo </a:t>
            </a:r>
            <a:r>
              <a:rPr lang="es-ES" sz="20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más selectiva la composición 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de su matrícula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Licenciamiento institucional de SUNEDU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endParaRPr lang="es-ES" sz="20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- Necesidad de estudiar de forma más sistemática la recomposición de las matrículas en el sistema universitario peruano. 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endParaRPr lang="es-ES" sz="20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Desigualdad Efectivamente Mantenida (EMI): la ventaja se traslada hacia la calidad de la educación (Lucas, 2001; Lucas &amp; Byrne, 2017).</a:t>
            </a:r>
          </a:p>
          <a:p>
            <a:pPr marL="342900" indent="-342900">
              <a:buFontTx/>
              <a:buChar char="-"/>
            </a:pPr>
            <a:endParaRPr lang="es-ES" sz="20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es-ES" sz="2000" u="sng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Ámbitos geográficos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: condiciones estructurales persistentes como la pobreza, el centralismo, la desigualdad digital y simbólica (Benavides et al., 2015; Ames, 2013).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D6E26D9B-84D1-4798-AC41-B960EC305640}"/>
              </a:ext>
            </a:extLst>
          </p:cNvPr>
          <p:cNvSpPr txBox="1">
            <a:spLocks/>
          </p:cNvSpPr>
          <p:nvPr/>
        </p:nvSpPr>
        <p:spPr>
          <a:xfrm>
            <a:off x="838200" y="75116"/>
            <a:ext cx="10515600" cy="10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latin typeface="Source Serif Pro"/>
                <a:ea typeface="Source Serif Pro"/>
                <a:cs typeface="Source Serif Pro"/>
                <a:sym typeface="Source Serif Pro"/>
              </a:rPr>
              <a:t>Discusión y reflexiones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409873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E1EAB7-4881-4B88-917A-D1E27CD508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19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96CDA3-90D3-4F2E-85DF-1AE2D7D20768}"/>
              </a:ext>
            </a:extLst>
          </p:cNvPr>
          <p:cNvSpPr txBox="1"/>
          <p:nvPr/>
        </p:nvSpPr>
        <p:spPr>
          <a:xfrm>
            <a:off x="660121" y="982176"/>
            <a:ext cx="1084131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El Perú encarna la paradoja de un sistema dinámico y jerárquico: movilidad parcial, persistencia de privilegios (Benavides &amp; Etesse, 2016).</a:t>
            </a:r>
          </a:p>
          <a:p>
            <a:pPr marL="342900" indent="-342900">
              <a:buFontTx/>
              <a:buChar char="-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La expansión universitaria no habría democratizado el acceso de modo sostenido.</a:t>
            </a:r>
          </a:p>
          <a:p>
            <a:pPr marL="342900" indent="-342900">
              <a:buFontTx/>
              <a:buChar char="-"/>
            </a:pPr>
            <a:endParaRPr lang="es-E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>
              <a:buFontTx/>
              <a:buChar char="-"/>
            </a:pPr>
            <a:endParaRPr lang="es-E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>
              <a:buFontTx/>
              <a:buChar char="-"/>
            </a:pPr>
            <a:endParaRPr lang="es-E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Recomendaciones:</a:t>
            </a:r>
          </a:p>
          <a:p>
            <a:pPr marL="900113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Fortalecer oferta pública regional ya existente cuando se caracteriza por ser de calidad</a:t>
            </a:r>
          </a:p>
          <a:p>
            <a:pPr marL="900113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Robustecer políticas y programas de acompañamiento educativo y becas focalizadas para jóvenes de la primera generación en ESU.</a:t>
            </a:r>
          </a:p>
          <a:p>
            <a:pPr marL="900113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Investigación cualitativa sobre barreras de accesibilidad e ingreso a la ESU para jóvenes talentosos, especialmente en los Andes y Amazonía.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671CE07C-D640-425E-9216-6F3817543957}"/>
              </a:ext>
            </a:extLst>
          </p:cNvPr>
          <p:cNvSpPr txBox="1">
            <a:spLocks/>
          </p:cNvSpPr>
          <p:nvPr/>
        </p:nvSpPr>
        <p:spPr>
          <a:xfrm>
            <a:off x="838199" y="86444"/>
            <a:ext cx="10515600" cy="10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latin typeface="Source Serif Pro"/>
                <a:ea typeface="Source Serif Pro"/>
                <a:cs typeface="Source Serif Pro"/>
                <a:sym typeface="Source Serif Pro"/>
              </a:rPr>
              <a:t>Discusión y reflexiones</a:t>
            </a:r>
            <a:endParaRPr lang="es-PE" sz="4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4FDA1B9-12A7-4A1A-A74C-843B66668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516" y="2168760"/>
            <a:ext cx="1719391" cy="156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38065DD-F5EE-4703-B541-CE666E07E419}"/>
              </a:ext>
            </a:extLst>
          </p:cNvPr>
          <p:cNvSpPr txBox="1"/>
          <p:nvPr/>
        </p:nvSpPr>
        <p:spPr>
          <a:xfrm>
            <a:off x="1014412" y="2739589"/>
            <a:ext cx="7386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Desafío: construir una ESU equitativa y territorialmente integrada (ODS4).</a:t>
            </a:r>
          </a:p>
        </p:txBody>
      </p:sp>
    </p:spTree>
    <p:extLst>
      <p:ext uri="{BB962C8B-B14F-4D97-AF65-F5344CB8AC3E}">
        <p14:creationId xmlns:p14="http://schemas.microsoft.com/office/powerpoint/2010/main" val="366678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11194770" y="6004087"/>
            <a:ext cx="62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2F2BC9-FC88-4FE8-95B8-89E61EA35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836" y="1625065"/>
            <a:ext cx="6709672" cy="3275548"/>
          </a:xfrm>
        </p:spPr>
        <p:txBody>
          <a:bodyPr>
            <a:normAutofit/>
          </a:bodyPr>
          <a:lstStyle/>
          <a:p>
            <a:pPr marL="571500" indent="-457200" algn="just" rtl="0" fontAlgn="base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es-ES" sz="3200" i="0" u="none" strike="noStrike" dirty="0">
                <a:solidFill>
                  <a:srgbClr val="191919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Introducción</a:t>
            </a:r>
          </a:p>
          <a:p>
            <a:pPr marL="571500" indent="-457200" algn="just" rtl="0" fontAlgn="base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es-ES" sz="3200" i="0" u="none" strike="noStrike" dirty="0">
                <a:solidFill>
                  <a:srgbClr val="191919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Marco teórico</a:t>
            </a:r>
          </a:p>
          <a:p>
            <a:pPr marL="571500" indent="-457200" algn="just" rtl="0" fontAlgn="base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es-ES" sz="3200" i="0" u="none" strike="noStrike" dirty="0">
                <a:solidFill>
                  <a:srgbClr val="191919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Datos y método</a:t>
            </a:r>
          </a:p>
          <a:p>
            <a:pPr marL="571500" indent="-457200" algn="just" rtl="0" fontAlgn="base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es-ES" sz="3200" i="0" u="none" strike="noStrike" dirty="0">
                <a:solidFill>
                  <a:srgbClr val="191919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Hallazgos</a:t>
            </a:r>
          </a:p>
          <a:p>
            <a:pPr marL="571500" indent="-457200" algn="just" rtl="0" fontAlgn="base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es-ES" sz="3200" i="0" u="none" strike="noStrike" dirty="0">
                <a:solidFill>
                  <a:srgbClr val="191919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Discusión y Reflexiones</a:t>
            </a:r>
            <a:endParaRPr lang="es-ES" b="0" i="0" u="none" strike="noStrike" dirty="0">
              <a:solidFill>
                <a:srgbClr val="191919"/>
              </a:solidFill>
              <a:effectLst/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b="0" i="0" u="none" strike="noStrike" dirty="0">
              <a:solidFill>
                <a:srgbClr val="191919"/>
              </a:solidFill>
              <a:effectLst/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0" lvl="1" indent="0">
              <a:buNone/>
            </a:pPr>
            <a:endParaRPr lang="es-PE" sz="36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BA22374-9210-4744-9F14-03C73C5A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470" y="299502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Source Serif Pro"/>
                <a:ea typeface="Source Serif Pro"/>
                <a:cs typeface="Source Serif Pro"/>
                <a:sym typeface="Source Serif Pro"/>
              </a:rPr>
              <a:t>Plan</a:t>
            </a:r>
            <a:endParaRPr lang="es-PE" sz="4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45B50A-9851-BAF5-6120-239E13F8D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817" y="1492885"/>
            <a:ext cx="3088944" cy="304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C2E1A8-F51A-61C5-6A13-C3F69A7D9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20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3ADAFF-2525-D17D-B44B-0896D0FB3D8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0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Source Serif Pro"/>
                <a:ea typeface="Source Serif Pro"/>
                <a:cs typeface="Source Serif Pro"/>
                <a:sym typeface="Source Serif Pro"/>
              </a:rPr>
              <a:t>Referencias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980D8A-D8E5-416C-ADC2-4142E39E5409}"/>
              </a:ext>
            </a:extLst>
          </p:cNvPr>
          <p:cNvSpPr txBox="1"/>
          <p:nvPr/>
        </p:nvSpPr>
        <p:spPr>
          <a:xfrm>
            <a:off x="838200" y="1086572"/>
            <a:ext cx="101671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Agresti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, A. (2013).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Categorical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data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analysis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(3rd ed.). Wiley.</a:t>
            </a:r>
          </a:p>
          <a:p>
            <a:pPr marL="342900" indent="-342900">
              <a:buFontTx/>
              <a:buChar char="-"/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Ames, P. (2013). ¿Construyendo nuevas identidades? Género y educación en los proyectos de vida de las jóvenes rurales del Perú. GRADE.</a:t>
            </a:r>
          </a:p>
          <a:p>
            <a:pPr marL="342900" indent="-342900">
              <a:buFontTx/>
              <a:buChar char="-"/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Benavides, M., &amp; Etesse, M. (2016). Dinámicos y jerárquicos a la vez. En P. Solís &amp; M.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Boado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(Eds.), Y sin embargo se mueve. El Colegio de México.</a:t>
            </a:r>
          </a:p>
          <a:p>
            <a:pPr marL="342900" indent="-342900">
              <a:buFontTx/>
              <a:buChar char="-"/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Bourdieu, P. (2014).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Raisons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pratiques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. Sur la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théorie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de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l’action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.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Points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Brunner, J. J., &amp; Labraña, J. (2020).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The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transformation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of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higher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education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in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Latin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America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. Springer.</a:t>
            </a:r>
          </a:p>
          <a:p>
            <a:pPr marL="342900" indent="-342900">
              <a:buFontTx/>
              <a:buChar char="-"/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Cuenca, R., &amp; Reátegui, L. (2016). La (incumplida) promesa universitaria en el Perú. IEP.</a:t>
            </a:r>
          </a:p>
          <a:p>
            <a:pPr marL="342900" indent="-342900">
              <a:buFontTx/>
              <a:buChar char="-"/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Etesse, M. (2018). Transiciones postescolares y desigualdad social en Lima.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Université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Sorbonne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Paris Cité.</a:t>
            </a:r>
          </a:p>
          <a:p>
            <a:pPr marL="342900" indent="-342900">
              <a:buFontTx/>
              <a:buChar char="-"/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Lucas, S. R. (2001).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Effectively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maintained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inequality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. American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Journal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of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Sociology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, 106(6), 1642–1690.</a:t>
            </a:r>
          </a:p>
          <a:p>
            <a:pPr marL="342900" indent="-342900">
              <a:buFontTx/>
              <a:buChar char="-"/>
            </a:pP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Raftery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, A. E., &amp;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Hout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, M. (1993).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Maximally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maintained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inequality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.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Sociology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of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Education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, 66(1), 41–62.</a:t>
            </a:r>
          </a:p>
          <a:p>
            <a:pPr marL="342900" indent="-342900">
              <a:buFontTx/>
              <a:buChar char="-"/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Shavit, Y., &amp;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Blossfeld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, H. P. (1993).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Persistent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inequality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.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Westview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18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Press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64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551AC4-5143-46EC-9F40-D00F087AA1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21</a:t>
            </a:fld>
            <a:endParaRPr lang="es-ES"/>
          </a:p>
        </p:txBody>
      </p:sp>
      <p:sp>
        <p:nvSpPr>
          <p:cNvPr id="7" name="Google Shape;105;p13">
            <a:extLst>
              <a:ext uri="{FF2B5EF4-FFF2-40B4-BE49-F238E27FC236}">
                <a16:creationId xmlns:a16="http://schemas.microsoft.com/office/drawing/2014/main" id="{D8AE3609-D3FC-4267-B9C7-7EBBF2FD1CB1}"/>
              </a:ext>
            </a:extLst>
          </p:cNvPr>
          <p:cNvSpPr txBox="1">
            <a:spLocks/>
          </p:cNvSpPr>
          <p:nvPr/>
        </p:nvSpPr>
        <p:spPr>
          <a:xfrm>
            <a:off x="1151612" y="1331775"/>
            <a:ext cx="3306088" cy="86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s-ES" sz="60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19710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06A16-72DC-855D-293D-25E27A384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27B3C7-3335-40AF-E592-DDDD92735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698" y="1171575"/>
            <a:ext cx="9157220" cy="4832512"/>
          </a:xfrm>
        </p:spPr>
        <p:txBody>
          <a:bodyPr>
            <a:normAutofit/>
          </a:bodyPr>
          <a:lstStyle/>
          <a:p>
            <a:pPr algn="just"/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El sistema universitario peruano combina movilidad social parcial y rigidez estructural: un país “dinámico y jerárquico a la vez”. Rol clave del acceso de padres a la </a:t>
            </a:r>
            <a:r>
              <a:rPr lang="es-ES" sz="2000" dirty="0" err="1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u</a:t>
            </a:r>
            <a:r>
              <a:rPr lang="es-ES" sz="2000" b="0" i="0" u="none" strike="noStrike" dirty="0" err="1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niv.</a:t>
            </a: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 (Benavides &amp; Etesse, 2012, 2016). </a:t>
            </a:r>
          </a:p>
          <a:p>
            <a:pPr algn="just"/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Entre 1997 y 2014, la matrícula universitaria se triplicó, impulsada por la expansión del sector privado tras el Decreto Legislativo </a:t>
            </a:r>
            <a:r>
              <a:rPr lang="es-ES" sz="2000" b="0" i="0" u="none" strike="noStrike" dirty="0" err="1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N°</a:t>
            </a: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 882 (Díaz, 2008; SUNEDU, 2020).</a:t>
            </a:r>
          </a:p>
          <a:p>
            <a:pPr algn="just"/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Perú: la matrícula que más creció en Sudamérica (2010-2012).</a:t>
            </a:r>
          </a:p>
          <a:p>
            <a:pPr algn="just"/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Cohortes: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Mayor - 60s edad: 55–65 años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Intermedia - 70s edad: 45–54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Menor - 80s, edad: 30–44</a:t>
            </a:r>
          </a:p>
          <a:p>
            <a:pPr algn="just"/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Diversidad territorial: brechas de urbanidad y situación de pobreza con Costa centro (85%, 12%) y Andes norte (40%, 40%) </a:t>
            </a:r>
            <a:r>
              <a:rPr lang="es-ES" sz="2000" dirty="0" err="1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resp</a:t>
            </a:r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. Ámbitos geo. </a:t>
            </a:r>
          </a:p>
          <a:p>
            <a:pPr algn="just"/>
            <a:endParaRPr lang="es-ES" sz="2000" b="0" i="0" u="none" strike="noStrike" dirty="0">
              <a:solidFill>
                <a:srgbClr val="000000"/>
              </a:solidFill>
              <a:effectLst/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3F9DF5-15EA-B851-4E0B-215B0AF021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229DFB5D-1674-57CA-74B4-7FC4B6E23E36}"/>
              </a:ext>
            </a:extLst>
          </p:cNvPr>
          <p:cNvSpPr txBox="1">
            <a:spLocks/>
          </p:cNvSpPr>
          <p:nvPr/>
        </p:nvSpPr>
        <p:spPr>
          <a:xfrm>
            <a:off x="934435" y="603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latin typeface="Source Serif Pro"/>
                <a:ea typeface="Source Serif Pro"/>
                <a:cs typeface="Source Serif Pro"/>
                <a:sym typeface="Source Serif Pro"/>
              </a:rPr>
              <a:t>Introducción</a:t>
            </a:r>
            <a:endParaRPr lang="es-PE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4DA457-86D3-C6B1-366D-808CF545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778"/>
          <a:stretch>
            <a:fillRect/>
          </a:stretch>
        </p:blipFill>
        <p:spPr>
          <a:xfrm>
            <a:off x="9783303" y="1175596"/>
            <a:ext cx="1955117" cy="161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l mapa físico de Perú - Mapas de El Orden Mundial - EOM">
            <a:extLst>
              <a:ext uri="{FF2B5EF4-FFF2-40B4-BE49-F238E27FC236}">
                <a16:creationId xmlns:a16="http://schemas.microsoft.com/office/drawing/2014/main" id="{81D16C33-304B-436A-BA38-A1502CE7E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9" t="2787" r="23433"/>
          <a:stretch/>
        </p:blipFill>
        <p:spPr bwMode="auto">
          <a:xfrm>
            <a:off x="9715521" y="2886613"/>
            <a:ext cx="2138781" cy="258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DCB84-571B-103E-D533-93AC33156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2C242B-FF81-598C-616F-7339EBB80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" y="1353191"/>
            <a:ext cx="8101013" cy="3761734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En América Latina, la expansión universitaria ha coexistido con brechas persistentes de acceso y calidad (Brunner &amp; Labraña, 2020; </a:t>
            </a:r>
            <a:r>
              <a:rPr lang="es-ES" sz="2000" dirty="0" err="1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Saforcada</a:t>
            </a:r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 et al., 2022).</a:t>
            </a:r>
            <a:endParaRPr lang="es-PE" sz="2000" dirty="0">
              <a:solidFill>
                <a:srgbClr val="00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algn="just"/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Expansión en Perú: efectos sobre la igualdad de oportunidades educativas poco estudiados, poca evidencia de una real «democratización» de la ESU.</a:t>
            </a:r>
          </a:p>
          <a:p>
            <a:pPr marL="114300" indent="0" algn="just">
              <a:buNone/>
            </a:pPr>
            <a:endParaRPr lang="es-ES" sz="2000" dirty="0">
              <a:solidFill>
                <a:srgbClr val="00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EE40EB-DBA7-FE74-D40A-2F3C131AC3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04CC9FB7-F02A-EDD4-E5BE-37B2E457E20C}"/>
              </a:ext>
            </a:extLst>
          </p:cNvPr>
          <p:cNvSpPr txBox="1">
            <a:spLocks/>
          </p:cNvSpPr>
          <p:nvPr/>
        </p:nvSpPr>
        <p:spPr>
          <a:xfrm>
            <a:off x="991470" y="276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000" dirty="0">
                <a:latin typeface="Source Serif Pro"/>
                <a:ea typeface="Source Serif Pro"/>
                <a:cs typeface="Source Serif Pro"/>
                <a:sym typeface="Source Serif Pro"/>
              </a:rPr>
              <a:t>Introducción</a:t>
            </a:r>
            <a:endParaRPr lang="es-PE" sz="4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FBB5E6-76FF-4AA4-B9D2-BA7BDB5AC8C4}"/>
              </a:ext>
            </a:extLst>
          </p:cNvPr>
          <p:cNvSpPr txBox="1"/>
          <p:nvPr/>
        </p:nvSpPr>
        <p:spPr>
          <a:xfrm>
            <a:off x="820020" y="3729930"/>
            <a:ext cx="10038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s-ES" sz="2800" u="sng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Problema central</a:t>
            </a:r>
            <a:r>
              <a:rPr lang="es-ES" sz="28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: </a:t>
            </a:r>
            <a:r>
              <a:rPr lang="es-ES" sz="2800" i="1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¿La expansión de la oferta ha reducido las desigualdades sociales de acceso a la educación superior universitaria (ESU)?</a:t>
            </a:r>
          </a:p>
        </p:txBody>
      </p:sp>
      <p:pic>
        <p:nvPicPr>
          <p:cNvPr id="2050" name="Picture 2" descr="Los mejores estudiantes universitarios del Perú en el Cade 2017 - IPAE -  Acción Empresarial">
            <a:extLst>
              <a:ext uri="{FF2B5EF4-FFF2-40B4-BE49-F238E27FC236}">
                <a16:creationId xmlns:a16="http://schemas.microsoft.com/office/drawing/2014/main" id="{D030675D-2F0A-4D92-8103-B63C12979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5" r="21142"/>
          <a:stretch/>
        </p:blipFill>
        <p:spPr bwMode="auto">
          <a:xfrm>
            <a:off x="9380257" y="1510351"/>
            <a:ext cx="1925917" cy="1885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9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1AA9A-C72D-4DA7-BB72-9981EF1301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04EEB42E-F3A8-43F5-A47D-995A397BFA4F}"/>
              </a:ext>
            </a:extLst>
          </p:cNvPr>
          <p:cNvSpPr txBox="1">
            <a:spLocks/>
          </p:cNvSpPr>
          <p:nvPr/>
        </p:nvSpPr>
        <p:spPr>
          <a:xfrm>
            <a:off x="1303770" y="1938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4800" dirty="0">
                <a:latin typeface="Source Serif Pro"/>
                <a:ea typeface="Source Serif Pro"/>
                <a:cs typeface="Source Serif Pro"/>
                <a:sym typeface="Source Serif Pro"/>
              </a:rPr>
              <a:t>Objetivos</a:t>
            </a:r>
            <a:endParaRPr lang="es-PE" sz="48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3E7F2B3-44E0-461B-B204-36CCBE8C20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93"/>
          <a:stretch/>
        </p:blipFill>
        <p:spPr>
          <a:xfrm>
            <a:off x="10132192" y="1641608"/>
            <a:ext cx="1374878" cy="1413424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9624F0-519B-4729-75FD-D8EA2365C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7230" y="1386926"/>
            <a:ext cx="8989733" cy="3713712"/>
          </a:xfrm>
        </p:spPr>
        <p:txBody>
          <a:bodyPr>
            <a:normAutofit/>
          </a:bodyPr>
          <a:lstStyle/>
          <a:p>
            <a:r>
              <a:rPr lang="es-ES" sz="2400" u="sng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Objetivo general</a:t>
            </a:r>
            <a:r>
              <a:rPr lang="es-ES" sz="24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: Analizar la evolución de las disparidades intergeneracionales y territoriales en el acceso a la ESU.</a:t>
            </a:r>
          </a:p>
          <a:p>
            <a:r>
              <a:rPr lang="es-ES" sz="2400" b="1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OE1. </a:t>
            </a:r>
            <a:r>
              <a:rPr lang="es-ES" sz="24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Describir la evolución del acceso a la ESU en el Perú a través de 3 cohortes etarias por ámbitos geográficos, comparando antecedentes educativos. </a:t>
            </a:r>
          </a:p>
          <a:p>
            <a:r>
              <a:rPr lang="es-ES" sz="2400" b="1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OE2. </a:t>
            </a:r>
            <a:r>
              <a:rPr lang="es-ES" sz="24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Explorar la evolución de la desigualdad de oportunidades de acceso a ESU desde una perspectiva educativa-intergeneracional por ámbito geográfico.</a:t>
            </a:r>
          </a:p>
          <a:p>
            <a:pPr marL="114300" indent="0">
              <a:buNone/>
            </a:pPr>
            <a:endParaRPr lang="es-MX" sz="2400" dirty="0">
              <a:solidFill>
                <a:srgbClr val="00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8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AF6362-6EE8-4E70-A937-A95255712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2" y="993100"/>
            <a:ext cx="9258298" cy="4329113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Modernización</a:t>
            </a:r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: el desarrollo reduce la influencia del origen social en la educación (Parsons, 1951; </a:t>
            </a:r>
            <a:r>
              <a:rPr lang="es-ES" sz="2000" dirty="0" err="1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Treiman</a:t>
            </a:r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, 1970).</a:t>
            </a:r>
          </a:p>
          <a:p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Crítica sociológica: la expansión educativa </a:t>
            </a:r>
            <a:r>
              <a:rPr lang="es-ES" sz="2000" b="1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no necesariamente elimina </a:t>
            </a:r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las desigualdades socio-educativas de acceso (Bourdieu, 2014; Mare, 1981). </a:t>
            </a:r>
          </a:p>
          <a:p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El “capital académico” tiene una influencia significativa en el aprovechamiento de las oportunidades educativas de acceso a la universidad (Bourdieu y Passeron, 1970).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A641A9-16A5-448E-A3AA-94119D17B1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541584E-BEA9-49A4-A218-D64C3E4056E6}"/>
              </a:ext>
            </a:extLst>
          </p:cNvPr>
          <p:cNvSpPr txBox="1">
            <a:spLocks/>
          </p:cNvSpPr>
          <p:nvPr/>
        </p:nvSpPr>
        <p:spPr>
          <a:xfrm>
            <a:off x="91620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Source Serif Pro"/>
                <a:ea typeface="Source Serif Pro"/>
                <a:cs typeface="Source Serif Pro"/>
                <a:sym typeface="Source Serif Pro"/>
              </a:rPr>
              <a:t>Marco teórico</a:t>
            </a:r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3D48AA-D33B-4285-94AE-B203AE024214}"/>
              </a:ext>
            </a:extLst>
          </p:cNvPr>
          <p:cNvSpPr txBox="1"/>
          <p:nvPr/>
        </p:nvSpPr>
        <p:spPr>
          <a:xfrm>
            <a:off x="678657" y="3492045"/>
            <a:ext cx="110478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Desigualdad Máxima Mantenida (</a:t>
            </a:r>
            <a:r>
              <a:rPr lang="es-ES" sz="2000" b="1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MMI</a:t>
            </a:r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): los grupos con mayores antecedentes educativos retienen su ventaja educativa en sistemas en expansión hasta que su nivel de acceso alcanza ciertos umbrales (</a:t>
            </a:r>
            <a:r>
              <a:rPr lang="es-ES" sz="2000" dirty="0" err="1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Raftery</a:t>
            </a:r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 &amp; </a:t>
            </a:r>
            <a:r>
              <a:rPr lang="es-ES" sz="2000" dirty="0" err="1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Hout</a:t>
            </a:r>
            <a:r>
              <a:rPr lang="es-ES" sz="2000" dirty="0">
                <a:solidFill>
                  <a:srgbClr val="00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, 1993; Liu et al., 2016).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La expansión no beneficia de forma proporcional a todos los </a:t>
            </a:r>
            <a:r>
              <a:rPr lang="es-ES" sz="2000" b="1" dirty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estratos de una sociedad</a:t>
            </a:r>
            <a:r>
              <a:rPr lang="es-ES" sz="2000" dirty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 (</a:t>
            </a:r>
            <a:r>
              <a:rPr lang="es-ES" sz="2000" dirty="0" err="1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Treiman</a:t>
            </a:r>
            <a:r>
              <a:rPr lang="es-ES" sz="2000" dirty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 et al., 2010); la reducción de desigualdad en un nivel puede aumentar en el siguiente (Shavit et al., 2007).</a:t>
            </a:r>
          </a:p>
        </p:txBody>
      </p:sp>
      <p:pic>
        <p:nvPicPr>
          <p:cNvPr id="4098" name="Picture 2" descr="Vector illustration of education inequality concept with successful young  man on pile of books | Premium Vector">
            <a:extLst>
              <a:ext uri="{FF2B5EF4-FFF2-40B4-BE49-F238E27FC236}">
                <a16:creationId xmlns:a16="http://schemas.microsoft.com/office/drawing/2014/main" id="{7CCCB490-5B9E-4381-A133-18CCB637A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5589" r="11515"/>
          <a:stretch/>
        </p:blipFill>
        <p:spPr bwMode="auto">
          <a:xfrm>
            <a:off x="9465671" y="1457717"/>
            <a:ext cx="2353699" cy="1761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9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840CC-4F1A-D8BF-1558-B4F43B4F2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B22997-80D1-74D8-13A6-E0371E3550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BAC74FA4-FE3B-ED61-53B5-55AA55FE6B67}"/>
              </a:ext>
            </a:extLst>
          </p:cNvPr>
          <p:cNvSpPr txBox="1">
            <a:spLocks/>
          </p:cNvSpPr>
          <p:nvPr/>
        </p:nvSpPr>
        <p:spPr>
          <a:xfrm>
            <a:off x="991470" y="90283"/>
            <a:ext cx="10515600" cy="110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Source Serif Pro"/>
                <a:ea typeface="Source Serif Pro"/>
                <a:cs typeface="Source Serif Pro"/>
                <a:sym typeface="Source Serif Pro"/>
              </a:rPr>
              <a:t>Datos y metodología</a:t>
            </a:r>
            <a:endParaRPr lang="es-PE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069A8C-E847-A292-6AF2-6D639380ADCA}"/>
              </a:ext>
            </a:extLst>
          </p:cNvPr>
          <p:cNvSpPr txBox="1"/>
          <p:nvPr/>
        </p:nvSpPr>
        <p:spPr>
          <a:xfrm>
            <a:off x="801988" y="1369155"/>
            <a:ext cx="825628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Diseño: cuantitativo, descriptivo y correlacional</a:t>
            </a:r>
          </a:p>
          <a:p>
            <a:pPr marL="457200" indent="-457200">
              <a:buFontTx/>
              <a:buChar char="-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Fuente: Encuesta Nacional de Hogares (ENAHO) Anual 2022–2023 (INEI, 2023).</a:t>
            </a:r>
          </a:p>
          <a:p>
            <a:pPr marL="457200" indent="-457200">
              <a:buFontTx/>
              <a:buChar char="-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Muestra: 206 271 personas de 30–65 años.</a:t>
            </a:r>
          </a:p>
          <a:p>
            <a:pPr marL="457200" indent="-457200">
              <a:buFontTx/>
              <a:buChar char="-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Variables principales: </a:t>
            </a:r>
          </a:p>
          <a:p>
            <a:pPr marL="900113" indent="-457200">
              <a:buFont typeface="Wingdings" panose="05000000000000000000" pitchFamily="2" charset="2"/>
              <a:buChar char="ü"/>
              <a:tabLst>
                <a:tab pos="628650" algn="l"/>
                <a:tab pos="1071563" algn="l"/>
              </a:tabLst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Nivel educativo (propio y parental) - acceso ESU</a:t>
            </a:r>
          </a:p>
          <a:p>
            <a:pPr marL="900113" indent="-457200">
              <a:buFont typeface="Wingdings" panose="05000000000000000000" pitchFamily="2" charset="2"/>
              <a:buChar char="ü"/>
              <a:tabLst>
                <a:tab pos="628650" algn="l"/>
                <a:tab pos="1071563" algn="l"/>
              </a:tabLst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Región natural (3) o Dominio geográfico (8)</a:t>
            </a:r>
          </a:p>
          <a:p>
            <a:pPr marL="900113" indent="-457200">
              <a:buFont typeface="Wingdings" panose="05000000000000000000" pitchFamily="2" charset="2"/>
              <a:buChar char="ü"/>
              <a:tabLst>
                <a:tab pos="628650" algn="l"/>
                <a:tab pos="1071563" algn="l"/>
              </a:tabLst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Área de residencia (urbano/rural)</a:t>
            </a:r>
          </a:p>
          <a:p>
            <a:pPr marL="900113" indent="-457200">
              <a:buFont typeface="Wingdings" panose="05000000000000000000" pitchFamily="2" charset="2"/>
              <a:buChar char="ü"/>
              <a:tabLst>
                <a:tab pos="628650" algn="l"/>
                <a:tab pos="1071563" algn="l"/>
              </a:tabLst>
            </a:pP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Edad y sexo</a:t>
            </a:r>
          </a:p>
          <a:p>
            <a:pPr marL="900113" indent="-457200">
              <a:buFont typeface="Wingdings" panose="05000000000000000000" pitchFamily="2" charset="2"/>
              <a:buChar char="ü"/>
              <a:tabLst>
                <a:tab pos="628650" algn="l"/>
                <a:tab pos="1071563" algn="l"/>
              </a:tabLst>
            </a:pPr>
            <a:endParaRPr lang="es-ES" sz="18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pic>
        <p:nvPicPr>
          <p:cNvPr id="3074" name="Picture 2" descr="ENCUESTA NACIONAL DE HOGARES – ENAHO - 2001">
            <a:extLst>
              <a:ext uri="{FF2B5EF4-FFF2-40B4-BE49-F238E27FC236}">
                <a16:creationId xmlns:a16="http://schemas.microsoft.com/office/drawing/2014/main" id="{13A96765-5E24-4816-85D0-FC677BDF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6" y="1722171"/>
            <a:ext cx="2470655" cy="1539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9512E4-7686-43B5-BA42-4D1AE49A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98032"/>
            <a:ext cx="5725324" cy="1009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97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840CC-4F1A-D8BF-1558-B4F43B4F2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B22997-80D1-74D8-13A6-E0371E3550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8</a:t>
            </a:fld>
            <a:endParaRPr lang="es-ES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BAC74FA4-FE3B-ED61-53B5-55AA55FE6B67}"/>
              </a:ext>
            </a:extLst>
          </p:cNvPr>
          <p:cNvSpPr txBox="1">
            <a:spLocks/>
          </p:cNvSpPr>
          <p:nvPr/>
        </p:nvSpPr>
        <p:spPr>
          <a:xfrm>
            <a:off x="991470" y="90283"/>
            <a:ext cx="10515600" cy="110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Source Serif Pro"/>
                <a:ea typeface="Source Serif Pro"/>
                <a:cs typeface="Source Serif Pro"/>
                <a:sym typeface="Source Serif Pro"/>
              </a:rPr>
              <a:t>Datos y metodología</a:t>
            </a:r>
            <a:endParaRPr lang="es-P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D2A609-B9AF-44E1-92C2-DC5892B0B46D}"/>
              </a:ext>
            </a:extLst>
          </p:cNvPr>
          <p:cNvSpPr txBox="1"/>
          <p:nvPr/>
        </p:nvSpPr>
        <p:spPr>
          <a:xfrm>
            <a:off x="258330" y="1435865"/>
            <a:ext cx="690086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s-ES" sz="2400" i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Expansion</a:t>
            </a:r>
            <a:r>
              <a:rPr lang="es-ES" sz="24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2400" i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of</a:t>
            </a:r>
            <a:r>
              <a:rPr lang="es-ES" sz="24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2400" i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higher</a:t>
            </a:r>
            <a:r>
              <a:rPr lang="es-ES" sz="24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2400" i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education</a:t>
            </a:r>
            <a:r>
              <a:rPr lang="es-ES" sz="24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and </a:t>
            </a:r>
            <a:r>
              <a:rPr lang="es-ES" sz="2400" i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inequality</a:t>
            </a:r>
            <a:r>
              <a:rPr lang="es-ES" sz="24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2400" i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of</a:t>
            </a:r>
            <a:r>
              <a:rPr lang="es-ES" sz="24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2400" i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opportunities</a:t>
            </a:r>
            <a:r>
              <a:rPr lang="es-ES" sz="24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: a </a:t>
            </a:r>
            <a:r>
              <a:rPr lang="es-ES" sz="2400" i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cross-national</a:t>
            </a:r>
            <a:r>
              <a:rPr lang="es-ES" sz="24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2400" i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analysis</a:t>
            </a:r>
            <a:r>
              <a:rPr lang="es-ES" sz="24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(Liu et al., 2016)</a:t>
            </a:r>
          </a:p>
          <a:p>
            <a:pPr marL="457200" indent="-457200">
              <a:buFontTx/>
              <a:buChar char="-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Análisis estadístico: Regresiones logísticas para estimar la probabilidad de acceso a la ESU (</a:t>
            </a:r>
            <a:r>
              <a:rPr lang="es-ES" sz="24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Agresti</a:t>
            </a: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, 2013) </a:t>
            </a:r>
          </a:p>
          <a:p>
            <a:pPr marL="800100" indent="-457200">
              <a:buFont typeface="Arial" panose="020B0604020202020204" pitchFamily="34" charset="0"/>
              <a:buChar char="•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Controles: 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edad, sexo, área de res., año y </a:t>
            </a:r>
            <a:r>
              <a:rPr lang="es-ES" sz="20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jef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. </a:t>
            </a:r>
            <a:r>
              <a:rPr lang="es-ES" sz="20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hog</a:t>
            </a:r>
            <a:r>
              <a:rPr lang="es-ES" sz="2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.</a:t>
            </a:r>
          </a:p>
          <a:p>
            <a:pPr marL="800100" indent="-457200">
              <a:buFont typeface="Arial" panose="020B0604020202020204" pitchFamily="34" charset="0"/>
              <a:buChar char="•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Razón de probabilidad (</a:t>
            </a:r>
            <a:r>
              <a:rPr lang="es-ES" sz="2400" i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odds</a:t>
            </a:r>
            <a:r>
              <a:rPr lang="es-ES" sz="24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ratio</a:t>
            </a: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, OR)</a:t>
            </a:r>
          </a:p>
          <a:p>
            <a:pPr marL="800100" indent="-457200">
              <a:buFont typeface="Arial" panose="020B0604020202020204" pitchFamily="34" charset="0"/>
              <a:buChar char="•"/>
            </a:pP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</a:t>
            </a:r>
            <a:r>
              <a:rPr lang="es-ES" sz="1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TATA</a:t>
            </a:r>
            <a:r>
              <a:rPr lang="es-E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16</a:t>
            </a:r>
          </a:p>
          <a:p>
            <a:pPr marL="800100" indent="-457200">
              <a:buFont typeface="Arial" panose="020B0604020202020204" pitchFamily="34" charset="0"/>
              <a:buChar char="•"/>
            </a:pPr>
            <a:endParaRPr lang="es-E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/>
            <a:r>
              <a:rPr lang="es-ES" sz="24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Selección de hallazgos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1AB04D-AF75-4168-8557-0C4CB8317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606" y="1536681"/>
            <a:ext cx="4459764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88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EF5B4-3A9D-77D6-EB90-7401E96E89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24765F9-42EC-9CAE-3CAB-C3037AAA40BF}"/>
              </a:ext>
            </a:extLst>
          </p:cNvPr>
          <p:cNvSpPr txBox="1">
            <a:spLocks/>
          </p:cNvSpPr>
          <p:nvPr/>
        </p:nvSpPr>
        <p:spPr>
          <a:xfrm>
            <a:off x="838200" y="85004"/>
            <a:ext cx="10515600" cy="10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Source Serif Pro"/>
                <a:ea typeface="Source Serif Pro"/>
                <a:cs typeface="Source Serif Pro"/>
                <a:sym typeface="Source Serif Pro"/>
              </a:rPr>
              <a:t>Hallazgos 								</a:t>
            </a:r>
            <a:r>
              <a:rPr lang="es-ES" sz="3600" dirty="0">
                <a:latin typeface="Source Serif Pro"/>
                <a:ea typeface="Source Serif Pro"/>
                <a:cs typeface="Source Serif Pro"/>
                <a:sym typeface="Source Serif Pro"/>
              </a:rPr>
              <a:t>1/3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574ECA-7F1C-481B-93CB-E25C8A87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73"/>
          <a:stretch/>
        </p:blipFill>
        <p:spPr>
          <a:xfrm>
            <a:off x="1023462" y="989186"/>
            <a:ext cx="8634888" cy="4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55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UCP">
      <a:dk1>
        <a:srgbClr val="191919"/>
      </a:dk1>
      <a:lt1>
        <a:srgbClr val="FFFFFF"/>
      </a:lt1>
      <a:dk2>
        <a:srgbClr val="042354"/>
      </a:dk2>
      <a:lt2>
        <a:srgbClr val="E7EDED"/>
      </a:lt2>
      <a:accent1>
        <a:srgbClr val="2841DD"/>
      </a:accent1>
      <a:accent2>
        <a:srgbClr val="FF9929"/>
      </a:accent2>
      <a:accent3>
        <a:srgbClr val="7F32C8"/>
      </a:accent3>
      <a:accent4>
        <a:srgbClr val="F0AE19"/>
      </a:accent4>
      <a:accent5>
        <a:srgbClr val="0A7BC2"/>
      </a:accent5>
      <a:accent6>
        <a:srgbClr val="16C78E"/>
      </a:accent6>
      <a:hlink>
        <a:srgbClr val="004EA8"/>
      </a:hlink>
      <a:folHlink>
        <a:srgbClr val="C30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4909</TotalTime>
  <Words>1526</Words>
  <Application>Microsoft Office PowerPoint</Application>
  <PresentationFormat>Panorámica</PresentationFormat>
  <Paragraphs>145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Roboto</vt:lpstr>
      <vt:lpstr>Wingdings</vt:lpstr>
      <vt:lpstr>Source Serif Pro</vt:lpstr>
      <vt:lpstr>Calibri</vt:lpstr>
      <vt:lpstr>Tema de Office</vt:lpstr>
      <vt:lpstr>Ingresar a la universidad en el Perú: expansión de la oferta y desigualdades sociales1</vt:lpstr>
      <vt:lpstr>Plan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MARY VICTORIA BUSTINZA OLIVERA</dc:creator>
  <cp:lastModifiedBy>OPP-UESI-003</cp:lastModifiedBy>
  <cp:revision>49</cp:revision>
  <cp:lastPrinted>2025-04-24T13:07:50Z</cp:lastPrinted>
  <dcterms:modified xsi:type="dcterms:W3CDTF">2025-11-10T14:57:42Z</dcterms:modified>
</cp:coreProperties>
</file>