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001F5F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001F5F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001F5F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0"/>
            <a:ext cx="12192000" cy="829944"/>
          </a:xfrm>
          <a:custGeom>
            <a:avLst/>
            <a:gdLst/>
            <a:ahLst/>
            <a:cxnLst/>
            <a:rect l="l" t="t" r="r" b="b"/>
            <a:pathLst>
              <a:path w="12192000" h="829944">
                <a:moveTo>
                  <a:pt x="12192000" y="0"/>
                </a:moveTo>
                <a:lnTo>
                  <a:pt x="0" y="0"/>
                </a:lnTo>
                <a:lnTo>
                  <a:pt x="0" y="691641"/>
                </a:lnTo>
                <a:lnTo>
                  <a:pt x="7052" y="735383"/>
                </a:lnTo>
                <a:lnTo>
                  <a:pt x="26689" y="773352"/>
                </a:lnTo>
                <a:lnTo>
                  <a:pt x="56634" y="803281"/>
                </a:lnTo>
                <a:lnTo>
                  <a:pt x="94607" y="822901"/>
                </a:lnTo>
                <a:lnTo>
                  <a:pt x="138329" y="829945"/>
                </a:lnTo>
                <a:lnTo>
                  <a:pt x="12053697" y="829945"/>
                </a:lnTo>
                <a:lnTo>
                  <a:pt x="12097390" y="822901"/>
                </a:lnTo>
                <a:lnTo>
                  <a:pt x="12135353" y="803281"/>
                </a:lnTo>
                <a:lnTo>
                  <a:pt x="12165300" y="773352"/>
                </a:lnTo>
                <a:lnTo>
                  <a:pt x="12184944" y="735383"/>
                </a:lnTo>
                <a:lnTo>
                  <a:pt x="12192000" y="691641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88396" y="79121"/>
            <a:ext cx="1065377" cy="64236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001F5F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356983" y="125004"/>
            <a:ext cx="928204" cy="546011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34656" y="173189"/>
            <a:ext cx="2061210" cy="454063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0"/>
            <a:ext cx="12192000" cy="829944"/>
          </a:xfrm>
          <a:custGeom>
            <a:avLst/>
            <a:gdLst/>
            <a:ahLst/>
            <a:cxnLst/>
            <a:rect l="l" t="t" r="r" b="b"/>
            <a:pathLst>
              <a:path w="12192000" h="829944">
                <a:moveTo>
                  <a:pt x="12192000" y="0"/>
                </a:moveTo>
                <a:lnTo>
                  <a:pt x="0" y="0"/>
                </a:lnTo>
                <a:lnTo>
                  <a:pt x="0" y="691641"/>
                </a:lnTo>
                <a:lnTo>
                  <a:pt x="7052" y="735383"/>
                </a:lnTo>
                <a:lnTo>
                  <a:pt x="26689" y="773352"/>
                </a:lnTo>
                <a:lnTo>
                  <a:pt x="56634" y="803281"/>
                </a:lnTo>
                <a:lnTo>
                  <a:pt x="94607" y="822901"/>
                </a:lnTo>
                <a:lnTo>
                  <a:pt x="138329" y="829945"/>
                </a:lnTo>
                <a:lnTo>
                  <a:pt x="12053697" y="829945"/>
                </a:lnTo>
                <a:lnTo>
                  <a:pt x="12097390" y="822901"/>
                </a:lnTo>
                <a:lnTo>
                  <a:pt x="12135353" y="803281"/>
                </a:lnTo>
                <a:lnTo>
                  <a:pt x="12165300" y="773352"/>
                </a:lnTo>
                <a:lnTo>
                  <a:pt x="12184944" y="735383"/>
                </a:lnTo>
                <a:lnTo>
                  <a:pt x="12192000" y="691641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6323" y="755650"/>
            <a:ext cx="10586720" cy="5692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001F5F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75578" y="2051130"/>
            <a:ext cx="5228590" cy="4225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1068811" y="6464680"/>
            <a:ext cx="244475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6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png"/><Relationship Id="rId3" Type="http://schemas.openxmlformats.org/officeDocument/2006/relationships/image" Target="../media/image29.png"/><Relationship Id="rId4" Type="http://schemas.openxmlformats.org/officeDocument/2006/relationships/image" Target="../media/image30.png"/><Relationship Id="rId5" Type="http://schemas.openxmlformats.org/officeDocument/2006/relationships/image" Target="../media/image31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2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3.png"/><Relationship Id="rId3" Type="http://schemas.openxmlformats.org/officeDocument/2006/relationships/image" Target="../media/image34.png"/><Relationship Id="rId4" Type="http://schemas.openxmlformats.org/officeDocument/2006/relationships/image" Target="../media/image35.png"/><Relationship Id="rId5" Type="http://schemas.openxmlformats.org/officeDocument/2006/relationships/image" Target="../media/image36.png"/><Relationship Id="rId6" Type="http://schemas.openxmlformats.org/officeDocument/2006/relationships/image" Target="../media/image37.png"/><Relationship Id="rId7" Type="http://schemas.openxmlformats.org/officeDocument/2006/relationships/image" Target="../media/image38.png"/><Relationship Id="rId8" Type="http://schemas.openxmlformats.org/officeDocument/2006/relationships/image" Target="../media/image39.png"/><Relationship Id="rId9" Type="http://schemas.openxmlformats.org/officeDocument/2006/relationships/image" Target="../media/image40.png"/><Relationship Id="rId10" Type="http://schemas.openxmlformats.org/officeDocument/2006/relationships/image" Target="../media/image41.png"/><Relationship Id="rId11" Type="http://schemas.openxmlformats.org/officeDocument/2006/relationships/image" Target="../media/image42.png"/><Relationship Id="rId12" Type="http://schemas.openxmlformats.org/officeDocument/2006/relationships/image" Target="../media/image43.png"/><Relationship Id="rId13" Type="http://schemas.openxmlformats.org/officeDocument/2006/relationships/image" Target="../media/image44.png"/><Relationship Id="rId14" Type="http://schemas.openxmlformats.org/officeDocument/2006/relationships/image" Target="../media/image45.png"/><Relationship Id="rId15" Type="http://schemas.openxmlformats.org/officeDocument/2006/relationships/image" Target="../media/image46.png"/><Relationship Id="rId16" Type="http://schemas.openxmlformats.org/officeDocument/2006/relationships/image" Target="../media/image47.png"/><Relationship Id="rId17" Type="http://schemas.openxmlformats.org/officeDocument/2006/relationships/image" Target="../media/image48.png"/><Relationship Id="rId18" Type="http://schemas.openxmlformats.org/officeDocument/2006/relationships/image" Target="../media/image49.png"/><Relationship Id="rId19" Type="http://schemas.openxmlformats.org/officeDocument/2006/relationships/image" Target="../media/image50.png"/><Relationship Id="rId20" Type="http://schemas.openxmlformats.org/officeDocument/2006/relationships/image" Target="../media/image51.png"/><Relationship Id="rId21" Type="http://schemas.openxmlformats.org/officeDocument/2006/relationships/image" Target="../media/image52.png"/><Relationship Id="rId22" Type="http://schemas.openxmlformats.org/officeDocument/2006/relationships/image" Target="../media/image53.png"/><Relationship Id="rId23" Type="http://schemas.openxmlformats.org/officeDocument/2006/relationships/image" Target="../media/image54.png"/><Relationship Id="rId24" Type="http://schemas.openxmlformats.org/officeDocument/2006/relationships/image" Target="../media/image55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3.png"/><Relationship Id="rId3" Type="http://schemas.openxmlformats.org/officeDocument/2006/relationships/image" Target="../media/image56.png"/><Relationship Id="rId4" Type="http://schemas.openxmlformats.org/officeDocument/2006/relationships/image" Target="../media/image57.png"/><Relationship Id="rId5" Type="http://schemas.openxmlformats.org/officeDocument/2006/relationships/image" Target="../media/image58.png"/><Relationship Id="rId6" Type="http://schemas.openxmlformats.org/officeDocument/2006/relationships/image" Target="../media/image59.png"/><Relationship Id="rId7" Type="http://schemas.openxmlformats.org/officeDocument/2006/relationships/image" Target="../media/image60.png"/><Relationship Id="rId8" Type="http://schemas.openxmlformats.org/officeDocument/2006/relationships/image" Target="../media/image61.png"/><Relationship Id="rId9" Type="http://schemas.openxmlformats.org/officeDocument/2006/relationships/image" Target="../media/image62.png"/><Relationship Id="rId10" Type="http://schemas.openxmlformats.org/officeDocument/2006/relationships/image" Target="../media/image63.png"/><Relationship Id="rId11" Type="http://schemas.openxmlformats.org/officeDocument/2006/relationships/image" Target="../media/image64.png"/><Relationship Id="rId12" Type="http://schemas.openxmlformats.org/officeDocument/2006/relationships/image" Target="../media/image65.png"/><Relationship Id="rId13" Type="http://schemas.openxmlformats.org/officeDocument/2006/relationships/image" Target="../media/image66.png"/><Relationship Id="rId14" Type="http://schemas.openxmlformats.org/officeDocument/2006/relationships/image" Target="../media/image67.png"/><Relationship Id="rId15" Type="http://schemas.openxmlformats.org/officeDocument/2006/relationships/image" Target="../media/image68.png"/><Relationship Id="rId16" Type="http://schemas.openxmlformats.org/officeDocument/2006/relationships/image" Target="../media/image69.png"/><Relationship Id="rId17" Type="http://schemas.openxmlformats.org/officeDocument/2006/relationships/image" Target="../media/image70.pn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1.pn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2.png"/><Relationship Id="rId3" Type="http://schemas.openxmlformats.org/officeDocument/2006/relationships/image" Target="../media/image73.jpg"/><Relationship Id="rId4" Type="http://schemas.openxmlformats.org/officeDocument/2006/relationships/image" Target="../media/image74.pn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4.png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4.png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5.png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6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7.jpg"/><Relationship Id="rId3" Type="http://schemas.openxmlformats.org/officeDocument/2006/relationships/image" Target="../media/image4.png"/><Relationship Id="rId4" Type="http://schemas.openxmlformats.org/officeDocument/2006/relationships/image" Target="../media/image78.png"/><Relationship Id="rId5" Type="http://schemas.openxmlformats.org/officeDocument/2006/relationships/image" Target="../media/image6.png"/><Relationship Id="rId6" Type="http://schemas.openxmlformats.org/officeDocument/2006/relationships/image" Target="../media/image79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image" Target="../media/image14.png"/><Relationship Id="rId9" Type="http://schemas.openxmlformats.org/officeDocument/2006/relationships/image" Target="../media/image15.png"/><Relationship Id="rId10" Type="http://schemas.openxmlformats.org/officeDocument/2006/relationships/image" Target="../media/image16.png"/><Relationship Id="rId11" Type="http://schemas.openxmlformats.org/officeDocument/2006/relationships/image" Target="../media/image17.png"/><Relationship Id="rId12" Type="http://schemas.openxmlformats.org/officeDocument/2006/relationships/image" Target="../media/image18.png"/><Relationship Id="rId13" Type="http://schemas.openxmlformats.org/officeDocument/2006/relationships/image" Target="../media/image19.png"/><Relationship Id="rId14" Type="http://schemas.openxmlformats.org/officeDocument/2006/relationships/image" Target="../media/image20.png"/><Relationship Id="rId15" Type="http://schemas.openxmlformats.org/officeDocument/2006/relationships/image" Target="../media/image2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7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759458"/>
              <a:ext cx="12192000" cy="6098541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0" y="0"/>
              <a:ext cx="12192000" cy="829944"/>
            </a:xfrm>
            <a:custGeom>
              <a:avLst/>
              <a:gdLst/>
              <a:ahLst/>
              <a:cxnLst/>
              <a:rect l="l" t="t" r="r" b="b"/>
              <a:pathLst>
                <a:path w="12192000" h="829944">
                  <a:moveTo>
                    <a:pt x="12192000" y="0"/>
                  </a:moveTo>
                  <a:lnTo>
                    <a:pt x="0" y="0"/>
                  </a:lnTo>
                  <a:lnTo>
                    <a:pt x="0" y="691641"/>
                  </a:lnTo>
                  <a:lnTo>
                    <a:pt x="7052" y="735383"/>
                  </a:lnTo>
                  <a:lnTo>
                    <a:pt x="26689" y="773352"/>
                  </a:lnTo>
                  <a:lnTo>
                    <a:pt x="56634" y="803281"/>
                  </a:lnTo>
                  <a:lnTo>
                    <a:pt x="94607" y="822901"/>
                  </a:lnTo>
                  <a:lnTo>
                    <a:pt x="138329" y="829945"/>
                  </a:lnTo>
                  <a:lnTo>
                    <a:pt x="12053697" y="829945"/>
                  </a:lnTo>
                  <a:lnTo>
                    <a:pt x="12097390" y="822901"/>
                  </a:lnTo>
                  <a:lnTo>
                    <a:pt x="12135353" y="803281"/>
                  </a:lnTo>
                  <a:lnTo>
                    <a:pt x="12165300" y="773352"/>
                  </a:lnTo>
                  <a:lnTo>
                    <a:pt x="12184944" y="735383"/>
                  </a:lnTo>
                  <a:lnTo>
                    <a:pt x="12192000" y="69164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288396" y="79121"/>
              <a:ext cx="1065377" cy="642365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34656" y="173189"/>
              <a:ext cx="2061210" cy="454063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207127" y="107442"/>
              <a:ext cx="1777619" cy="565276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550035" y="2109343"/>
            <a:ext cx="8912860" cy="1904364"/>
          </a:xfrm>
          <a:prstGeom prst="rect"/>
        </p:spPr>
        <p:txBody>
          <a:bodyPr wrap="square" lIns="0" tIns="80010" rIns="0" bIns="0" rtlCol="0" vert="horz">
            <a:spAutoFit/>
          </a:bodyPr>
          <a:lstStyle/>
          <a:p>
            <a:pPr algn="ctr" marL="12065" marR="5080">
              <a:lnSpc>
                <a:spcPct val="90000"/>
              </a:lnSpc>
              <a:spcBef>
                <a:spcPts val="630"/>
              </a:spcBef>
            </a:pPr>
            <a:r>
              <a:rPr dirty="0" sz="4400" spc="-330">
                <a:solidFill>
                  <a:srgbClr val="FFFFFF"/>
                </a:solidFill>
                <a:latin typeface="Lucida Sans Unicode"/>
                <a:cs typeface="Lucida Sans Unicode"/>
              </a:rPr>
              <a:t>El</a:t>
            </a:r>
            <a:r>
              <a:rPr dirty="0" sz="4400" spc="-78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4400" spc="-65">
                <a:solidFill>
                  <a:srgbClr val="FFFFFF"/>
                </a:solidFill>
                <a:latin typeface="Lucida Sans Unicode"/>
                <a:cs typeface="Lucida Sans Unicode"/>
              </a:rPr>
              <a:t>impacto</a:t>
            </a:r>
            <a:r>
              <a:rPr dirty="0" sz="4400" spc="-80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4400" spc="80">
                <a:solidFill>
                  <a:srgbClr val="FFFFFF"/>
                </a:solidFill>
                <a:latin typeface="Lucida Sans Unicode"/>
                <a:cs typeface="Lucida Sans Unicode"/>
              </a:rPr>
              <a:t>de</a:t>
            </a:r>
            <a:r>
              <a:rPr dirty="0" sz="4400" spc="-80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4400" spc="-225">
                <a:solidFill>
                  <a:srgbClr val="FFFFFF"/>
                </a:solidFill>
                <a:latin typeface="Lucida Sans Unicode"/>
                <a:cs typeface="Lucida Sans Unicode"/>
              </a:rPr>
              <a:t>los</a:t>
            </a:r>
            <a:r>
              <a:rPr dirty="0" sz="4400" spc="-79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4400" spc="-195">
                <a:solidFill>
                  <a:srgbClr val="FFFFFF"/>
                </a:solidFill>
                <a:latin typeface="Lucida Sans Unicode"/>
                <a:cs typeface="Lucida Sans Unicode"/>
              </a:rPr>
              <a:t>COAR</a:t>
            </a:r>
            <a:r>
              <a:rPr dirty="0" sz="4400" spc="-79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4400">
                <a:solidFill>
                  <a:srgbClr val="FFFFFF"/>
                </a:solidFill>
                <a:latin typeface="Lucida Sans Unicode"/>
                <a:cs typeface="Lucida Sans Unicode"/>
              </a:rPr>
              <a:t>en</a:t>
            </a:r>
            <a:r>
              <a:rPr dirty="0" sz="4400" spc="-80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4400" spc="-125">
                <a:solidFill>
                  <a:srgbClr val="FFFFFF"/>
                </a:solidFill>
                <a:latin typeface="Lucida Sans Unicode"/>
                <a:cs typeface="Lucida Sans Unicode"/>
              </a:rPr>
              <a:t>el</a:t>
            </a:r>
            <a:r>
              <a:rPr dirty="0" sz="4400" spc="-81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4400" spc="-10">
                <a:solidFill>
                  <a:srgbClr val="FFFFFF"/>
                </a:solidFill>
                <a:latin typeface="Lucida Sans Unicode"/>
                <a:cs typeface="Lucida Sans Unicode"/>
              </a:rPr>
              <a:t>acceso </a:t>
            </a:r>
            <a:r>
              <a:rPr dirty="0" sz="4400" spc="530">
                <a:solidFill>
                  <a:srgbClr val="FFFFFF"/>
                </a:solidFill>
                <a:latin typeface="Lucida Sans Unicode"/>
                <a:cs typeface="Lucida Sans Unicode"/>
              </a:rPr>
              <a:t>a</a:t>
            </a:r>
            <a:r>
              <a:rPr dirty="0" sz="4400" spc="-78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4400">
                <a:solidFill>
                  <a:srgbClr val="FFFFFF"/>
                </a:solidFill>
                <a:latin typeface="Lucida Sans Unicode"/>
                <a:cs typeface="Lucida Sans Unicode"/>
              </a:rPr>
              <a:t>la</a:t>
            </a:r>
            <a:r>
              <a:rPr dirty="0" sz="4400" spc="-78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4400" spc="-65">
                <a:solidFill>
                  <a:srgbClr val="FFFFFF"/>
                </a:solidFill>
                <a:latin typeface="Lucida Sans Unicode"/>
                <a:cs typeface="Lucida Sans Unicode"/>
              </a:rPr>
              <a:t>educación</a:t>
            </a:r>
            <a:r>
              <a:rPr dirty="0" sz="4400" spc="-81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4400" spc="-250">
                <a:solidFill>
                  <a:srgbClr val="FFFFFF"/>
                </a:solidFill>
                <a:latin typeface="Lucida Sans Unicode"/>
                <a:cs typeface="Lucida Sans Unicode"/>
              </a:rPr>
              <a:t>superior</a:t>
            </a:r>
            <a:r>
              <a:rPr dirty="0" sz="4400" spc="-819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4400" spc="160">
                <a:solidFill>
                  <a:srgbClr val="FFFFFF"/>
                </a:solidFill>
                <a:latin typeface="Lucida Sans Unicode"/>
                <a:cs typeface="Lucida Sans Unicode"/>
              </a:rPr>
              <a:t>y</a:t>
            </a:r>
            <a:r>
              <a:rPr dirty="0" sz="4400" spc="-79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4400" spc="-25">
                <a:solidFill>
                  <a:srgbClr val="FFFFFF"/>
                </a:solidFill>
                <a:latin typeface="Lucida Sans Unicode"/>
                <a:cs typeface="Lucida Sans Unicode"/>
              </a:rPr>
              <a:t>el </a:t>
            </a:r>
            <a:r>
              <a:rPr dirty="0" sz="4400" spc="-10">
                <a:solidFill>
                  <a:srgbClr val="FFFFFF"/>
                </a:solidFill>
                <a:latin typeface="Lucida Sans Unicode"/>
                <a:cs typeface="Lucida Sans Unicode"/>
              </a:rPr>
              <a:t>mercado</a:t>
            </a:r>
            <a:r>
              <a:rPr dirty="0" sz="4400" spc="-819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4400" spc="-90">
                <a:solidFill>
                  <a:srgbClr val="FFFFFF"/>
                </a:solidFill>
                <a:latin typeface="Lucida Sans Unicode"/>
                <a:cs typeface="Lucida Sans Unicode"/>
              </a:rPr>
              <a:t>laboral.</a:t>
            </a:r>
            <a:endParaRPr sz="4400">
              <a:latin typeface="Lucida Sans Unicode"/>
              <a:cs typeface="Lucida Sans Unicode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3731895" y="0"/>
            <a:ext cx="7850505" cy="4396740"/>
            <a:chOff x="3731895" y="0"/>
            <a:chExt cx="7850505" cy="4396740"/>
          </a:xfrm>
        </p:grpSpPr>
        <p:sp>
          <p:nvSpPr>
            <p:cNvPr id="10" name="object 10" descr=""/>
            <p:cNvSpPr/>
            <p:nvPr/>
          </p:nvSpPr>
          <p:spPr>
            <a:xfrm>
              <a:off x="3731895" y="4390390"/>
              <a:ext cx="4610735" cy="0"/>
            </a:xfrm>
            <a:custGeom>
              <a:avLst/>
              <a:gdLst/>
              <a:ahLst/>
              <a:cxnLst/>
              <a:rect l="l" t="t" r="r" b="b"/>
              <a:pathLst>
                <a:path w="4610734" h="0">
                  <a:moveTo>
                    <a:pt x="0" y="0"/>
                  </a:moveTo>
                  <a:lnTo>
                    <a:pt x="4610734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4942840" y="0"/>
              <a:ext cx="6639559" cy="883919"/>
            </a:xfrm>
            <a:custGeom>
              <a:avLst/>
              <a:gdLst/>
              <a:ahLst/>
              <a:cxnLst/>
              <a:rect l="l" t="t" r="r" b="b"/>
              <a:pathLst>
                <a:path w="6639559" h="883919">
                  <a:moveTo>
                    <a:pt x="2448560" y="0"/>
                  </a:moveTo>
                  <a:lnTo>
                    <a:pt x="0" y="0"/>
                  </a:lnTo>
                  <a:lnTo>
                    <a:pt x="0" y="812800"/>
                  </a:lnTo>
                  <a:lnTo>
                    <a:pt x="2448560" y="812800"/>
                  </a:lnTo>
                  <a:lnTo>
                    <a:pt x="2448560" y="0"/>
                  </a:lnTo>
                  <a:close/>
                </a:path>
                <a:path w="6639559" h="883919">
                  <a:moveTo>
                    <a:pt x="6639560" y="71120"/>
                  </a:moveTo>
                  <a:lnTo>
                    <a:pt x="5176520" y="71120"/>
                  </a:lnTo>
                  <a:lnTo>
                    <a:pt x="5176520" y="883920"/>
                  </a:lnTo>
                  <a:lnTo>
                    <a:pt x="6639560" y="883920"/>
                  </a:lnTo>
                  <a:lnTo>
                    <a:pt x="6639560" y="711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 descr=""/>
          <p:cNvSpPr txBox="1"/>
          <p:nvPr/>
        </p:nvSpPr>
        <p:spPr>
          <a:xfrm>
            <a:off x="3665601" y="4521348"/>
            <a:ext cx="5105400" cy="1765935"/>
          </a:xfrm>
          <a:prstGeom prst="rect">
            <a:avLst/>
          </a:prstGeom>
        </p:spPr>
        <p:txBody>
          <a:bodyPr wrap="square" lIns="0" tIns="39369" rIns="0" bIns="0" rtlCol="0" vert="horz">
            <a:spAutoFit/>
          </a:bodyPr>
          <a:lstStyle/>
          <a:p>
            <a:pPr algn="ctr" marR="234315">
              <a:lnSpc>
                <a:spcPct val="100000"/>
              </a:lnSpc>
              <a:spcBef>
                <a:spcPts val="309"/>
              </a:spcBef>
            </a:pPr>
            <a:r>
              <a:rPr dirty="0" sz="2400" spc="-120">
                <a:solidFill>
                  <a:srgbClr val="FFFFFF"/>
                </a:solidFill>
                <a:latin typeface="Arial Black"/>
                <a:cs typeface="Arial Black"/>
              </a:rPr>
              <a:t>Dessiré</a:t>
            </a:r>
            <a:r>
              <a:rPr dirty="0" sz="2400" spc="-265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dirty="0" sz="2400" spc="-100">
                <a:solidFill>
                  <a:srgbClr val="FFFFFF"/>
                </a:solidFill>
                <a:latin typeface="Arial Black"/>
                <a:cs typeface="Arial Black"/>
              </a:rPr>
              <a:t>M.</a:t>
            </a:r>
            <a:r>
              <a:rPr dirty="0" sz="2400" spc="-26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dirty="0" sz="2400" spc="-20">
                <a:solidFill>
                  <a:srgbClr val="FFFFFF"/>
                </a:solidFill>
                <a:latin typeface="Arial Black"/>
                <a:cs typeface="Arial Black"/>
              </a:rPr>
              <a:t>Tito</a:t>
            </a:r>
            <a:endParaRPr sz="2400">
              <a:latin typeface="Arial Black"/>
              <a:cs typeface="Arial Black"/>
            </a:endParaRPr>
          </a:p>
          <a:p>
            <a:pPr algn="ctr">
              <a:lnSpc>
                <a:spcPct val="100000"/>
              </a:lnSpc>
              <a:spcBef>
                <a:spcPts val="185"/>
              </a:spcBef>
            </a:pPr>
            <a:r>
              <a:rPr dirty="0" sz="2200" spc="50">
                <a:solidFill>
                  <a:srgbClr val="FFFFFF"/>
                </a:solidFill>
                <a:latin typeface="Lucida Sans Unicode"/>
                <a:cs typeface="Lucida Sans Unicode"/>
              </a:rPr>
              <a:t>Unidad</a:t>
            </a:r>
            <a:r>
              <a:rPr dirty="0" sz="2200" spc="-1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200" spc="100">
                <a:solidFill>
                  <a:srgbClr val="FFFFFF"/>
                </a:solidFill>
                <a:latin typeface="Lucida Sans Unicode"/>
                <a:cs typeface="Lucida Sans Unicode"/>
              </a:rPr>
              <a:t>de</a:t>
            </a:r>
            <a:r>
              <a:rPr dirty="0" sz="2200" spc="1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200">
                <a:solidFill>
                  <a:srgbClr val="FFFFFF"/>
                </a:solidFill>
                <a:latin typeface="Lucida Sans Unicode"/>
                <a:cs typeface="Lucida Sans Unicode"/>
              </a:rPr>
              <a:t>Seguimiento</a:t>
            </a:r>
            <a:r>
              <a:rPr dirty="0" sz="2200" spc="-2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200" spc="80">
                <a:solidFill>
                  <a:srgbClr val="FFFFFF"/>
                </a:solidFill>
                <a:latin typeface="Lucida Sans Unicode"/>
                <a:cs typeface="Lucida Sans Unicode"/>
              </a:rPr>
              <a:t>y</a:t>
            </a:r>
            <a:r>
              <a:rPr dirty="0" sz="2200" spc="-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200" spc="50">
                <a:solidFill>
                  <a:srgbClr val="FFFFFF"/>
                </a:solidFill>
                <a:latin typeface="Lucida Sans Unicode"/>
                <a:cs typeface="Lucida Sans Unicode"/>
              </a:rPr>
              <a:t>Evaluación</a:t>
            </a:r>
            <a:endParaRPr sz="2200">
              <a:latin typeface="Lucida Sans Unicode"/>
              <a:cs typeface="Lucida Sans Unicode"/>
            </a:endParaRPr>
          </a:p>
          <a:p>
            <a:pPr algn="ctr">
              <a:lnSpc>
                <a:spcPct val="100000"/>
              </a:lnSpc>
              <a:spcBef>
                <a:spcPts val="470"/>
              </a:spcBef>
            </a:pPr>
            <a:r>
              <a:rPr dirty="0" sz="2200" spc="-10">
                <a:solidFill>
                  <a:srgbClr val="FFFFFF"/>
                </a:solidFill>
                <a:latin typeface="Lucida Sans Unicode"/>
                <a:cs typeface="Lucida Sans Unicode"/>
              </a:rPr>
              <a:t>MINEDU</a:t>
            </a:r>
            <a:endParaRPr sz="2200">
              <a:latin typeface="Lucida Sans Unicode"/>
              <a:cs typeface="Lucida Sans Unicode"/>
            </a:endParaRPr>
          </a:p>
          <a:p>
            <a:pPr algn="ctr" marR="133350">
              <a:lnSpc>
                <a:spcPct val="100000"/>
              </a:lnSpc>
              <a:spcBef>
                <a:spcPts val="1315"/>
              </a:spcBef>
            </a:pPr>
            <a:r>
              <a:rPr dirty="0" sz="2800" spc="80">
                <a:solidFill>
                  <a:srgbClr val="FFFFFF"/>
                </a:solidFill>
                <a:latin typeface="Lucida Sans Unicode"/>
                <a:cs typeface="Lucida Sans Unicode"/>
              </a:rPr>
              <a:t>2025</a:t>
            </a:r>
            <a:endParaRPr sz="2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4656" y="173189"/>
            <a:ext cx="2061210" cy="45406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8768" y="773683"/>
            <a:ext cx="9390380" cy="42227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600" spc="-195"/>
              <a:t>2.2.</a:t>
            </a:r>
            <a:r>
              <a:rPr dirty="0" sz="2600" spc="-280"/>
              <a:t> </a:t>
            </a:r>
            <a:r>
              <a:rPr dirty="0" sz="2600" spc="-65"/>
              <a:t>¿Cómo</a:t>
            </a:r>
            <a:r>
              <a:rPr dirty="0" sz="2600" spc="-330"/>
              <a:t> </a:t>
            </a:r>
            <a:r>
              <a:rPr dirty="0" sz="2600" spc="-45"/>
              <a:t>logramos</a:t>
            </a:r>
            <a:r>
              <a:rPr dirty="0" sz="2600" spc="-325"/>
              <a:t> </a:t>
            </a:r>
            <a:r>
              <a:rPr dirty="0" sz="2600" spc="-65"/>
              <a:t>evidenciar</a:t>
            </a:r>
            <a:r>
              <a:rPr dirty="0" sz="2600" spc="-340"/>
              <a:t> </a:t>
            </a:r>
            <a:r>
              <a:rPr dirty="0" sz="2600" spc="-130"/>
              <a:t>si</a:t>
            </a:r>
            <a:r>
              <a:rPr dirty="0" sz="2600" spc="-280"/>
              <a:t> </a:t>
            </a:r>
            <a:r>
              <a:rPr dirty="0" sz="2600" spc="-120"/>
              <a:t>los</a:t>
            </a:r>
            <a:r>
              <a:rPr dirty="0" sz="2600" spc="-315"/>
              <a:t> </a:t>
            </a:r>
            <a:r>
              <a:rPr dirty="0" sz="2600" spc="-170"/>
              <a:t>COAR</a:t>
            </a:r>
            <a:r>
              <a:rPr dirty="0" sz="2600" spc="-315"/>
              <a:t> </a:t>
            </a:r>
            <a:r>
              <a:rPr dirty="0" sz="2600" spc="-10"/>
              <a:t>funcionan?</a:t>
            </a:r>
            <a:endParaRPr sz="2600"/>
          </a:p>
        </p:txBody>
      </p:sp>
      <p:sp>
        <p:nvSpPr>
          <p:cNvPr id="4" name="object 4" descr=""/>
          <p:cNvSpPr txBox="1"/>
          <p:nvPr/>
        </p:nvSpPr>
        <p:spPr>
          <a:xfrm>
            <a:off x="843178" y="2219324"/>
            <a:ext cx="4858385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>
                <a:latin typeface="Calibri"/>
                <a:cs typeface="Calibri"/>
              </a:rPr>
              <a:t>¿Cómo</a:t>
            </a:r>
            <a:r>
              <a:rPr dirty="0" sz="2200" spc="-4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aislamos</a:t>
            </a:r>
            <a:r>
              <a:rPr dirty="0" sz="2200" spc="-6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el</a:t>
            </a:r>
            <a:r>
              <a:rPr dirty="0" sz="2200" spc="-55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efecto</a:t>
            </a:r>
            <a:r>
              <a:rPr dirty="0" sz="2200" spc="-2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causal</a:t>
            </a:r>
            <a:r>
              <a:rPr dirty="0" sz="2200" spc="-7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de</a:t>
            </a:r>
            <a:r>
              <a:rPr dirty="0" sz="2200" spc="-40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COAR?</a:t>
            </a:r>
            <a:endParaRPr sz="22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2668904" y="2754502"/>
            <a:ext cx="3101340" cy="1042669"/>
            <a:chOff x="2668904" y="2754502"/>
            <a:chExt cx="3101340" cy="1042669"/>
          </a:xfrm>
        </p:grpSpPr>
        <p:sp>
          <p:nvSpPr>
            <p:cNvPr id="6" name="object 6" descr=""/>
            <p:cNvSpPr/>
            <p:nvPr/>
          </p:nvSpPr>
          <p:spPr>
            <a:xfrm>
              <a:off x="2672079" y="2757677"/>
              <a:ext cx="3094990" cy="1036319"/>
            </a:xfrm>
            <a:custGeom>
              <a:avLst/>
              <a:gdLst/>
              <a:ahLst/>
              <a:cxnLst/>
              <a:rect l="l" t="t" r="r" b="b"/>
              <a:pathLst>
                <a:path w="3094990" h="1036320">
                  <a:moveTo>
                    <a:pt x="2576703" y="0"/>
                  </a:moveTo>
                  <a:lnTo>
                    <a:pt x="2576703" y="129412"/>
                  </a:lnTo>
                  <a:lnTo>
                    <a:pt x="0" y="129412"/>
                  </a:lnTo>
                  <a:lnTo>
                    <a:pt x="0" y="906526"/>
                  </a:lnTo>
                  <a:lnTo>
                    <a:pt x="2576703" y="906526"/>
                  </a:lnTo>
                  <a:lnTo>
                    <a:pt x="2576703" y="1035939"/>
                  </a:lnTo>
                  <a:lnTo>
                    <a:pt x="3094735" y="518033"/>
                  </a:lnTo>
                  <a:lnTo>
                    <a:pt x="2576703" y="0"/>
                  </a:lnTo>
                  <a:close/>
                </a:path>
              </a:pathLst>
            </a:custGeom>
            <a:solidFill>
              <a:srgbClr val="DDE8F5">
                <a:alpha val="90194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672079" y="2757677"/>
              <a:ext cx="3094990" cy="1036319"/>
            </a:xfrm>
            <a:custGeom>
              <a:avLst/>
              <a:gdLst/>
              <a:ahLst/>
              <a:cxnLst/>
              <a:rect l="l" t="t" r="r" b="b"/>
              <a:pathLst>
                <a:path w="3094990" h="1036320">
                  <a:moveTo>
                    <a:pt x="0" y="129412"/>
                  </a:moveTo>
                  <a:lnTo>
                    <a:pt x="2576703" y="129412"/>
                  </a:lnTo>
                  <a:lnTo>
                    <a:pt x="2576703" y="0"/>
                  </a:lnTo>
                  <a:lnTo>
                    <a:pt x="3094735" y="518033"/>
                  </a:lnTo>
                  <a:lnTo>
                    <a:pt x="2576703" y="1035939"/>
                  </a:lnTo>
                  <a:lnTo>
                    <a:pt x="2576703" y="906526"/>
                  </a:lnTo>
                  <a:lnTo>
                    <a:pt x="0" y="906526"/>
                  </a:lnTo>
                  <a:lnTo>
                    <a:pt x="0" y="129412"/>
                  </a:lnTo>
                  <a:close/>
                </a:path>
              </a:pathLst>
            </a:custGeom>
            <a:ln w="6349">
              <a:solidFill>
                <a:srgbClr val="DDE8F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782951" y="2940176"/>
            <a:ext cx="2600325" cy="629920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algn="just" marL="12700" marR="5080" indent="4445">
              <a:lnSpc>
                <a:spcPts val="1540"/>
              </a:lnSpc>
              <a:spcBef>
                <a:spcPts val="270"/>
              </a:spcBef>
            </a:pPr>
            <a:r>
              <a:rPr dirty="0" sz="1400">
                <a:latin typeface="Calibri"/>
                <a:cs typeface="Calibri"/>
              </a:rPr>
              <a:t>La</a:t>
            </a:r>
            <a:r>
              <a:rPr dirty="0" sz="1400" spc="380">
                <a:latin typeface="Calibri"/>
                <a:cs typeface="Calibri"/>
              </a:rPr>
              <a:t>   </a:t>
            </a:r>
            <a:r>
              <a:rPr dirty="0" sz="1400">
                <a:latin typeface="Calibri"/>
                <a:cs typeface="Calibri"/>
              </a:rPr>
              <a:t>nota</a:t>
            </a:r>
            <a:r>
              <a:rPr dirty="0" sz="1400" spc="380">
                <a:latin typeface="Calibri"/>
                <a:cs typeface="Calibri"/>
              </a:rPr>
              <a:t>   </a:t>
            </a:r>
            <a:r>
              <a:rPr dirty="0" sz="1400">
                <a:latin typeface="Calibri"/>
                <a:cs typeface="Calibri"/>
              </a:rPr>
              <a:t>actúa</a:t>
            </a:r>
            <a:r>
              <a:rPr dirty="0" sz="1400" spc="380">
                <a:latin typeface="Calibri"/>
                <a:cs typeface="Calibri"/>
              </a:rPr>
              <a:t>   </a:t>
            </a:r>
            <a:r>
              <a:rPr dirty="0" sz="1400">
                <a:latin typeface="Calibri"/>
                <a:cs typeface="Calibri"/>
              </a:rPr>
              <a:t>como</a:t>
            </a:r>
            <a:r>
              <a:rPr dirty="0" sz="1400" spc="380">
                <a:latin typeface="Calibri"/>
                <a:cs typeface="Calibri"/>
              </a:rPr>
              <a:t>   </a:t>
            </a:r>
            <a:r>
              <a:rPr dirty="0" sz="1400" spc="-25">
                <a:latin typeface="Calibri"/>
                <a:cs typeface="Calibri"/>
              </a:rPr>
              <a:t>un </a:t>
            </a:r>
            <a:r>
              <a:rPr dirty="0" sz="1400" b="1">
                <a:latin typeface="Calibri"/>
                <a:cs typeface="Calibri"/>
              </a:rPr>
              <a:t>cuasiexperimento</a:t>
            </a:r>
            <a:r>
              <a:rPr dirty="0" sz="1400" spc="185" b="1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al</a:t>
            </a:r>
            <a:r>
              <a:rPr dirty="0" sz="1400" spc="18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diferenciar</a:t>
            </a:r>
            <a:r>
              <a:rPr dirty="0" sz="1400" spc="19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la </a:t>
            </a:r>
            <a:r>
              <a:rPr dirty="0" sz="1400" spc="-10">
                <a:latin typeface="Calibri"/>
                <a:cs typeface="Calibri"/>
              </a:rPr>
              <a:t>probabilidad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de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entrar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al</a:t>
            </a:r>
            <a:r>
              <a:rPr dirty="0" sz="1400" spc="-20">
                <a:latin typeface="Calibri"/>
                <a:cs typeface="Calibri"/>
              </a:rPr>
              <a:t> COAR.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7512" y="2875788"/>
            <a:ext cx="2006345" cy="796289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800811" y="3079750"/>
            <a:ext cx="1742439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10">
                <a:latin typeface="Calibri"/>
                <a:cs typeface="Calibri"/>
              </a:rPr>
              <a:t>Calificación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Final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1" name="object 11" descr=""/>
          <p:cNvGrpSpPr/>
          <p:nvPr/>
        </p:nvGrpSpPr>
        <p:grpSpPr>
          <a:xfrm>
            <a:off x="2700020" y="3894073"/>
            <a:ext cx="3101340" cy="1042669"/>
            <a:chOff x="2700020" y="3894073"/>
            <a:chExt cx="3101340" cy="1042669"/>
          </a:xfrm>
        </p:grpSpPr>
        <p:sp>
          <p:nvSpPr>
            <p:cNvPr id="12" name="object 12" descr=""/>
            <p:cNvSpPr/>
            <p:nvPr/>
          </p:nvSpPr>
          <p:spPr>
            <a:xfrm>
              <a:off x="2703195" y="3897248"/>
              <a:ext cx="3094990" cy="1036319"/>
            </a:xfrm>
            <a:custGeom>
              <a:avLst/>
              <a:gdLst/>
              <a:ahLst/>
              <a:cxnLst/>
              <a:rect l="l" t="t" r="r" b="b"/>
              <a:pathLst>
                <a:path w="3094990" h="1036320">
                  <a:moveTo>
                    <a:pt x="2576703" y="0"/>
                  </a:moveTo>
                  <a:lnTo>
                    <a:pt x="2576703" y="129539"/>
                  </a:lnTo>
                  <a:lnTo>
                    <a:pt x="0" y="129539"/>
                  </a:lnTo>
                  <a:lnTo>
                    <a:pt x="0" y="906526"/>
                  </a:lnTo>
                  <a:lnTo>
                    <a:pt x="2576703" y="906526"/>
                  </a:lnTo>
                  <a:lnTo>
                    <a:pt x="2576703" y="1036065"/>
                  </a:lnTo>
                  <a:lnTo>
                    <a:pt x="3094609" y="518032"/>
                  </a:lnTo>
                  <a:lnTo>
                    <a:pt x="2576703" y="0"/>
                  </a:lnTo>
                  <a:close/>
                </a:path>
              </a:pathLst>
            </a:custGeom>
            <a:solidFill>
              <a:srgbClr val="DDF1E9">
                <a:alpha val="90194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703195" y="3897248"/>
              <a:ext cx="3094990" cy="1036319"/>
            </a:xfrm>
            <a:custGeom>
              <a:avLst/>
              <a:gdLst/>
              <a:ahLst/>
              <a:cxnLst/>
              <a:rect l="l" t="t" r="r" b="b"/>
              <a:pathLst>
                <a:path w="3094990" h="1036320">
                  <a:moveTo>
                    <a:pt x="0" y="129539"/>
                  </a:moveTo>
                  <a:lnTo>
                    <a:pt x="2576703" y="129539"/>
                  </a:lnTo>
                  <a:lnTo>
                    <a:pt x="2576703" y="0"/>
                  </a:lnTo>
                  <a:lnTo>
                    <a:pt x="3094609" y="518032"/>
                  </a:lnTo>
                  <a:lnTo>
                    <a:pt x="2576703" y="1036065"/>
                  </a:lnTo>
                  <a:lnTo>
                    <a:pt x="2576703" y="906526"/>
                  </a:lnTo>
                  <a:lnTo>
                    <a:pt x="0" y="906526"/>
                  </a:lnTo>
                  <a:lnTo>
                    <a:pt x="0" y="129539"/>
                  </a:lnTo>
                  <a:close/>
                </a:path>
              </a:pathLst>
            </a:custGeom>
            <a:ln w="6350">
              <a:solidFill>
                <a:srgbClr val="DDF1E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2814066" y="4177665"/>
            <a:ext cx="2599690" cy="43497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 marR="5080" indent="4445">
              <a:lnSpc>
                <a:spcPts val="1540"/>
              </a:lnSpc>
              <a:spcBef>
                <a:spcPts val="270"/>
              </a:spcBef>
            </a:pPr>
            <a:r>
              <a:rPr dirty="0" sz="1400">
                <a:latin typeface="Calibri"/>
                <a:cs typeface="Calibri"/>
              </a:rPr>
              <a:t>Diferente</a:t>
            </a:r>
            <a:r>
              <a:rPr dirty="0" sz="1400" spc="4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número</a:t>
            </a:r>
            <a:r>
              <a:rPr dirty="0" sz="1400" spc="434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de</a:t>
            </a:r>
            <a:r>
              <a:rPr dirty="0" sz="1400" spc="4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vacantes</a:t>
            </a:r>
            <a:r>
              <a:rPr dirty="0" sz="1400" spc="440">
                <a:latin typeface="Calibri"/>
                <a:cs typeface="Calibri"/>
              </a:rPr>
              <a:t> </a:t>
            </a:r>
            <a:r>
              <a:rPr dirty="0" sz="1400" spc="-50">
                <a:latin typeface="Calibri"/>
                <a:cs typeface="Calibri"/>
              </a:rPr>
              <a:t>y </a:t>
            </a:r>
            <a:r>
              <a:rPr dirty="0" sz="1400" spc="-10">
                <a:latin typeface="Calibri"/>
                <a:cs typeface="Calibri"/>
              </a:rPr>
              <a:t>entre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los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salarios,</a:t>
            </a:r>
            <a:r>
              <a:rPr dirty="0" sz="1400" spc="-5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por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región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y</a:t>
            </a:r>
            <a:r>
              <a:rPr dirty="0" sz="1400" spc="-20">
                <a:latin typeface="Calibri"/>
                <a:cs typeface="Calibri"/>
              </a:rPr>
              <a:t> año.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15" name="object 1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5508" y="4049255"/>
            <a:ext cx="2068830" cy="729246"/>
          </a:xfrm>
          <a:prstGeom prst="rect">
            <a:avLst/>
          </a:prstGeom>
        </p:spPr>
      </p:pic>
      <p:sp>
        <p:nvSpPr>
          <p:cNvPr id="16" name="object 16" descr=""/>
          <p:cNvSpPr txBox="1"/>
          <p:nvPr/>
        </p:nvSpPr>
        <p:spPr>
          <a:xfrm>
            <a:off x="879449" y="4080128"/>
            <a:ext cx="1583055" cy="611505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52400" marR="5080" indent="-140335">
              <a:lnSpc>
                <a:spcPts val="2210"/>
              </a:lnSpc>
              <a:spcBef>
                <a:spcPts val="335"/>
              </a:spcBef>
            </a:pPr>
            <a:r>
              <a:rPr dirty="0" sz="2000" spc="-10">
                <a:latin typeface="Calibri"/>
                <a:cs typeface="Calibri"/>
              </a:rPr>
              <a:t>Diferencias</a:t>
            </a:r>
            <a:r>
              <a:rPr dirty="0" sz="2000" spc="-90">
                <a:latin typeface="Calibri"/>
                <a:cs typeface="Calibri"/>
              </a:rPr>
              <a:t> </a:t>
            </a:r>
            <a:r>
              <a:rPr dirty="0" sz="2000" spc="-25">
                <a:latin typeface="Calibri"/>
                <a:cs typeface="Calibri"/>
              </a:rPr>
              <a:t>por </a:t>
            </a:r>
            <a:r>
              <a:rPr dirty="0" sz="2000">
                <a:latin typeface="Calibri"/>
                <a:cs typeface="Calibri"/>
              </a:rPr>
              <a:t>región</a:t>
            </a:r>
            <a:r>
              <a:rPr dirty="0" sz="2000" spc="-4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y</a:t>
            </a:r>
            <a:r>
              <a:rPr dirty="0" sz="2000" spc="-30">
                <a:latin typeface="Calibri"/>
                <a:cs typeface="Calibri"/>
              </a:rPr>
              <a:t> </a:t>
            </a:r>
            <a:r>
              <a:rPr dirty="0" sz="2000" spc="-25">
                <a:latin typeface="Calibri"/>
                <a:cs typeface="Calibri"/>
              </a:rPr>
              <a:t>año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7" name="object 17" descr=""/>
          <p:cNvGrpSpPr/>
          <p:nvPr/>
        </p:nvGrpSpPr>
        <p:grpSpPr>
          <a:xfrm>
            <a:off x="2691892" y="5033645"/>
            <a:ext cx="3109595" cy="1042669"/>
            <a:chOff x="2691892" y="5033645"/>
            <a:chExt cx="3109595" cy="1042669"/>
          </a:xfrm>
        </p:grpSpPr>
        <p:sp>
          <p:nvSpPr>
            <p:cNvPr id="18" name="object 18" descr=""/>
            <p:cNvSpPr/>
            <p:nvPr/>
          </p:nvSpPr>
          <p:spPr>
            <a:xfrm>
              <a:off x="2695067" y="5036820"/>
              <a:ext cx="3103245" cy="1036319"/>
            </a:xfrm>
            <a:custGeom>
              <a:avLst/>
              <a:gdLst/>
              <a:ahLst/>
              <a:cxnLst/>
              <a:rect l="l" t="t" r="r" b="b"/>
              <a:pathLst>
                <a:path w="3103245" h="1036320">
                  <a:moveTo>
                    <a:pt x="2584831" y="0"/>
                  </a:moveTo>
                  <a:lnTo>
                    <a:pt x="2584831" y="129539"/>
                  </a:lnTo>
                  <a:lnTo>
                    <a:pt x="0" y="129539"/>
                  </a:lnTo>
                  <a:lnTo>
                    <a:pt x="0" y="906576"/>
                  </a:lnTo>
                  <a:lnTo>
                    <a:pt x="2584831" y="906576"/>
                  </a:lnTo>
                  <a:lnTo>
                    <a:pt x="2584831" y="1036078"/>
                  </a:lnTo>
                  <a:lnTo>
                    <a:pt x="3102736" y="518032"/>
                  </a:lnTo>
                  <a:lnTo>
                    <a:pt x="2584831" y="0"/>
                  </a:lnTo>
                  <a:close/>
                </a:path>
              </a:pathLst>
            </a:custGeom>
            <a:solidFill>
              <a:srgbClr val="E2EEDD">
                <a:alpha val="90194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2695067" y="5036820"/>
              <a:ext cx="3103245" cy="1036319"/>
            </a:xfrm>
            <a:custGeom>
              <a:avLst/>
              <a:gdLst/>
              <a:ahLst/>
              <a:cxnLst/>
              <a:rect l="l" t="t" r="r" b="b"/>
              <a:pathLst>
                <a:path w="3103245" h="1036320">
                  <a:moveTo>
                    <a:pt x="0" y="129539"/>
                  </a:moveTo>
                  <a:lnTo>
                    <a:pt x="2584831" y="129539"/>
                  </a:lnTo>
                  <a:lnTo>
                    <a:pt x="2584831" y="0"/>
                  </a:lnTo>
                  <a:lnTo>
                    <a:pt x="3102736" y="518032"/>
                  </a:lnTo>
                  <a:lnTo>
                    <a:pt x="2584831" y="1036078"/>
                  </a:lnTo>
                  <a:lnTo>
                    <a:pt x="2584831" y="906576"/>
                  </a:lnTo>
                  <a:lnTo>
                    <a:pt x="0" y="906576"/>
                  </a:lnTo>
                  <a:lnTo>
                    <a:pt x="0" y="129539"/>
                  </a:lnTo>
                  <a:close/>
                </a:path>
              </a:pathLst>
            </a:custGeom>
            <a:ln w="6350">
              <a:solidFill>
                <a:srgbClr val="E2EED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 descr=""/>
          <p:cNvSpPr txBox="1"/>
          <p:nvPr/>
        </p:nvSpPr>
        <p:spPr>
          <a:xfrm>
            <a:off x="3359277" y="5219827"/>
            <a:ext cx="67881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Calibri"/>
                <a:cs typeface="Calibri"/>
              </a:rPr>
              <a:t>situación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805810" y="5219827"/>
            <a:ext cx="407034" cy="43497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 marR="5080" indent="4445">
              <a:lnSpc>
                <a:spcPts val="1540"/>
              </a:lnSpc>
              <a:spcBef>
                <a:spcPts val="270"/>
              </a:spcBef>
            </a:pPr>
            <a:r>
              <a:rPr dirty="0" sz="1400" spc="-30">
                <a:latin typeface="Calibri"/>
                <a:cs typeface="Calibri"/>
              </a:rPr>
              <a:t>Sexo, </a:t>
            </a:r>
            <a:r>
              <a:rPr dirty="0" sz="1400" spc="-20">
                <a:latin typeface="Calibri"/>
                <a:cs typeface="Calibri"/>
              </a:rPr>
              <a:t>edad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383660" y="5414873"/>
            <a:ext cx="66738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1150" algn="l"/>
              </a:tabLst>
            </a:pPr>
            <a:r>
              <a:rPr dirty="0" sz="1400" spc="-50">
                <a:latin typeface="Calibri"/>
                <a:cs typeface="Calibri"/>
              </a:rPr>
              <a:t>y</a:t>
            </a:r>
            <a:r>
              <a:rPr dirty="0" sz="1400">
                <a:latin typeface="Calibri"/>
                <a:cs typeface="Calibri"/>
              </a:rPr>
              <a:t>	</a:t>
            </a:r>
            <a:r>
              <a:rPr dirty="0" sz="1400" spc="-10">
                <a:latin typeface="Calibri"/>
                <a:cs typeface="Calibri"/>
              </a:rPr>
              <a:t>nivel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185284" y="5219827"/>
            <a:ext cx="1229995" cy="43497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70485" marR="5080" indent="-58419">
              <a:lnSpc>
                <a:spcPts val="1540"/>
              </a:lnSpc>
              <a:spcBef>
                <a:spcPts val="270"/>
              </a:spcBef>
              <a:tabLst>
                <a:tab pos="992505" algn="l"/>
              </a:tabLst>
            </a:pPr>
            <a:r>
              <a:rPr dirty="0" sz="1400" spc="-10">
                <a:latin typeface="Calibri"/>
                <a:cs typeface="Calibri"/>
              </a:rPr>
              <a:t>socioeconómica, educativo</a:t>
            </a:r>
            <a:r>
              <a:rPr dirty="0" sz="1400">
                <a:latin typeface="Calibri"/>
                <a:cs typeface="Calibri"/>
              </a:rPr>
              <a:t>	</a:t>
            </a:r>
            <a:r>
              <a:rPr dirty="0" sz="1400" spc="-25">
                <a:latin typeface="Calibri"/>
                <a:cs typeface="Calibri"/>
              </a:rPr>
              <a:t>del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2805810" y="5609945"/>
            <a:ext cx="85725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Calibri"/>
                <a:cs typeface="Calibri"/>
              </a:rPr>
              <a:t>apoderado.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25" name="object 2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7031" y="5195315"/>
            <a:ext cx="2058162" cy="717054"/>
          </a:xfrm>
          <a:prstGeom prst="rect">
            <a:avLst/>
          </a:prstGeom>
        </p:spPr>
      </p:pic>
      <p:sp>
        <p:nvSpPr>
          <p:cNvPr id="26" name="object 26" descr=""/>
          <p:cNvSpPr txBox="1"/>
          <p:nvPr/>
        </p:nvSpPr>
        <p:spPr>
          <a:xfrm>
            <a:off x="872744" y="5204586"/>
            <a:ext cx="1590675" cy="64008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22860" marR="5080" indent="-10795">
              <a:lnSpc>
                <a:spcPts val="2320"/>
              </a:lnSpc>
              <a:spcBef>
                <a:spcPts val="340"/>
              </a:spcBef>
            </a:pPr>
            <a:r>
              <a:rPr dirty="0" sz="2100" spc="-20">
                <a:latin typeface="Calibri"/>
                <a:cs typeface="Calibri"/>
              </a:rPr>
              <a:t>Características </a:t>
            </a:r>
            <a:r>
              <a:rPr dirty="0" sz="2100">
                <a:latin typeface="Calibri"/>
                <a:cs typeface="Calibri"/>
              </a:rPr>
              <a:t>del</a:t>
            </a:r>
            <a:r>
              <a:rPr dirty="0" sz="2100" spc="-30">
                <a:latin typeface="Calibri"/>
                <a:cs typeface="Calibri"/>
              </a:rPr>
              <a:t> </a:t>
            </a:r>
            <a:r>
              <a:rPr dirty="0" sz="2100" spc="-10">
                <a:latin typeface="Calibri"/>
                <a:cs typeface="Calibri"/>
              </a:rPr>
              <a:t>estudiante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27" name="object 27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822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35"/>
              </a:spcBef>
            </a:pPr>
            <a:r>
              <a:rPr dirty="0" spc="-10"/>
              <a:t>Métodos</a:t>
            </a:r>
          </a:p>
          <a:p>
            <a:pPr marL="57785">
              <a:lnSpc>
                <a:spcPct val="100000"/>
              </a:lnSpc>
              <a:spcBef>
                <a:spcPts val="1095"/>
              </a:spcBef>
            </a:pPr>
            <a:r>
              <a:rPr dirty="0" sz="1800" spc="-10" b="1">
                <a:latin typeface="Calibri"/>
                <a:cs typeface="Calibri"/>
              </a:rPr>
              <a:t>Variables</a:t>
            </a:r>
            <a:r>
              <a:rPr dirty="0" sz="1800" spc="-30" b="1">
                <a:latin typeface="Calibri"/>
                <a:cs typeface="Calibri"/>
              </a:rPr>
              <a:t> </a:t>
            </a:r>
            <a:r>
              <a:rPr dirty="0" sz="1800" spc="-10" b="1">
                <a:latin typeface="Calibri"/>
                <a:cs typeface="Calibri"/>
              </a:rPr>
              <a:t>instrumentales</a:t>
            </a:r>
            <a:r>
              <a:rPr dirty="0" sz="1800" spc="-30" b="1">
                <a:latin typeface="Calibri"/>
                <a:cs typeface="Calibri"/>
              </a:rPr>
              <a:t> </a:t>
            </a:r>
            <a:r>
              <a:rPr dirty="0" sz="1800" spc="-20" b="1">
                <a:latin typeface="Calibri"/>
                <a:cs typeface="Calibri"/>
              </a:rPr>
              <a:t>(VI)</a:t>
            </a:r>
            <a:endParaRPr sz="1800">
              <a:latin typeface="Calibri"/>
              <a:cs typeface="Calibri"/>
            </a:endParaRPr>
          </a:p>
          <a:p>
            <a:pPr marL="57785">
              <a:lnSpc>
                <a:spcPct val="100000"/>
              </a:lnSpc>
              <a:spcBef>
                <a:spcPts val="525"/>
              </a:spcBef>
            </a:pPr>
            <a:r>
              <a:rPr dirty="0" sz="1600"/>
              <a:t>Usamos</a:t>
            </a:r>
            <a:r>
              <a:rPr dirty="0" sz="1600" spc="-10"/>
              <a:t> </a:t>
            </a:r>
            <a:r>
              <a:rPr dirty="0" sz="1600"/>
              <a:t>la</a:t>
            </a:r>
            <a:r>
              <a:rPr dirty="0" sz="1600" spc="-35"/>
              <a:t> </a:t>
            </a:r>
            <a:r>
              <a:rPr dirty="0" sz="1600" spc="-10"/>
              <a:t>calificación</a:t>
            </a:r>
            <a:r>
              <a:rPr dirty="0" sz="1600" spc="-45"/>
              <a:t> </a:t>
            </a:r>
            <a:r>
              <a:rPr dirty="0" sz="1600"/>
              <a:t>como</a:t>
            </a:r>
            <a:r>
              <a:rPr dirty="0" sz="1600" spc="10"/>
              <a:t> </a:t>
            </a:r>
            <a:r>
              <a:rPr dirty="0" sz="1600" spc="-10" i="1">
                <a:latin typeface="Calibri"/>
                <a:cs typeface="Calibri"/>
              </a:rPr>
              <a:t>instrumento</a:t>
            </a:r>
            <a:r>
              <a:rPr dirty="0" sz="1600" spc="-10"/>
              <a:t>.</a:t>
            </a:r>
            <a:endParaRPr sz="1600">
              <a:latin typeface="Calibri"/>
              <a:cs typeface="Calibri"/>
            </a:endParaRPr>
          </a:p>
          <a:p>
            <a:pPr marL="57785" marR="5715">
              <a:lnSpc>
                <a:spcPct val="70000"/>
              </a:lnSpc>
              <a:spcBef>
                <a:spcPts val="1010"/>
              </a:spcBef>
            </a:pPr>
            <a:r>
              <a:rPr dirty="0" sz="1600" b="1">
                <a:latin typeface="Calibri"/>
                <a:cs typeface="Calibri"/>
              </a:rPr>
              <a:t>¿Cómo?</a:t>
            </a:r>
            <a:r>
              <a:rPr dirty="0" sz="1600" spc="45" b="1">
                <a:latin typeface="Calibri"/>
                <a:cs typeface="Calibri"/>
              </a:rPr>
              <a:t> </a:t>
            </a:r>
            <a:r>
              <a:rPr dirty="0" sz="1600"/>
              <a:t>1)</a:t>
            </a:r>
            <a:r>
              <a:rPr dirty="0" sz="1600" spc="50"/>
              <a:t> </a:t>
            </a:r>
            <a:r>
              <a:rPr dirty="0" sz="1600"/>
              <a:t>La</a:t>
            </a:r>
            <a:r>
              <a:rPr dirty="0" sz="1600" spc="50"/>
              <a:t> </a:t>
            </a:r>
            <a:r>
              <a:rPr dirty="0" sz="1600"/>
              <a:t>nota</a:t>
            </a:r>
            <a:r>
              <a:rPr dirty="0" sz="1600" spc="45"/>
              <a:t> </a:t>
            </a:r>
            <a:r>
              <a:rPr dirty="0" sz="1600"/>
              <a:t>predice</a:t>
            </a:r>
            <a:r>
              <a:rPr dirty="0" sz="1600" spc="55"/>
              <a:t> </a:t>
            </a:r>
            <a:r>
              <a:rPr dirty="0" sz="1600"/>
              <a:t>la</a:t>
            </a:r>
            <a:r>
              <a:rPr dirty="0" sz="1600" spc="45"/>
              <a:t> </a:t>
            </a:r>
            <a:r>
              <a:rPr dirty="0" sz="1600"/>
              <a:t>probabilidad</a:t>
            </a:r>
            <a:r>
              <a:rPr dirty="0" sz="1600" spc="50"/>
              <a:t> </a:t>
            </a:r>
            <a:r>
              <a:rPr dirty="0" sz="1600"/>
              <a:t>de</a:t>
            </a:r>
            <a:r>
              <a:rPr dirty="0" sz="1600" spc="35"/>
              <a:t> </a:t>
            </a:r>
            <a:r>
              <a:rPr dirty="0" sz="1600"/>
              <a:t>ingreso;</a:t>
            </a:r>
            <a:r>
              <a:rPr dirty="0" sz="1600" spc="50"/>
              <a:t> </a:t>
            </a:r>
            <a:r>
              <a:rPr dirty="0" sz="1600"/>
              <a:t>2)</a:t>
            </a:r>
            <a:r>
              <a:rPr dirty="0" sz="1600" spc="40"/>
              <a:t> </a:t>
            </a:r>
            <a:r>
              <a:rPr dirty="0" sz="1600" spc="-20"/>
              <a:t>usar </a:t>
            </a:r>
            <a:r>
              <a:rPr dirty="0" sz="1600"/>
              <a:t>esa</a:t>
            </a:r>
            <a:r>
              <a:rPr dirty="0" sz="1600" spc="-55"/>
              <a:t> </a:t>
            </a:r>
            <a:r>
              <a:rPr dirty="0" sz="1600"/>
              <a:t>variación</a:t>
            </a:r>
            <a:r>
              <a:rPr dirty="0" sz="1600" spc="-55"/>
              <a:t> </a:t>
            </a:r>
            <a:r>
              <a:rPr dirty="0" sz="1600"/>
              <a:t>para</a:t>
            </a:r>
            <a:r>
              <a:rPr dirty="0" sz="1600" spc="-40"/>
              <a:t> </a:t>
            </a:r>
            <a:r>
              <a:rPr dirty="0" sz="1600"/>
              <a:t>estimar</a:t>
            </a:r>
            <a:r>
              <a:rPr dirty="0" sz="1600" spc="-55"/>
              <a:t> </a:t>
            </a:r>
            <a:r>
              <a:rPr dirty="0" sz="1600"/>
              <a:t>el</a:t>
            </a:r>
            <a:r>
              <a:rPr dirty="0" sz="1600" spc="-50"/>
              <a:t> </a:t>
            </a:r>
            <a:r>
              <a:rPr dirty="0" sz="1600" spc="-10"/>
              <a:t>efecto</a:t>
            </a:r>
            <a:r>
              <a:rPr dirty="0" sz="1600" spc="-40"/>
              <a:t> </a:t>
            </a:r>
            <a:r>
              <a:rPr dirty="0" sz="1600"/>
              <a:t>sobre</a:t>
            </a:r>
            <a:r>
              <a:rPr dirty="0" sz="1600" spc="-25"/>
              <a:t> </a:t>
            </a:r>
            <a:r>
              <a:rPr dirty="0" sz="1600" spc="-10"/>
              <a:t>salario/educación.</a:t>
            </a:r>
            <a:endParaRPr sz="1600">
              <a:latin typeface="Calibri"/>
              <a:cs typeface="Calibri"/>
            </a:endParaRPr>
          </a:p>
          <a:p>
            <a:pPr marL="57785">
              <a:lnSpc>
                <a:spcPct val="100000"/>
              </a:lnSpc>
              <a:spcBef>
                <a:spcPts val="420"/>
              </a:spcBef>
            </a:pPr>
            <a:r>
              <a:rPr dirty="0" sz="1600" spc="-10"/>
              <a:t>Ventaja:</a:t>
            </a:r>
            <a:r>
              <a:rPr dirty="0" sz="1600" spc="-25"/>
              <a:t> </a:t>
            </a:r>
            <a:r>
              <a:rPr dirty="0" sz="1600" spc="-10"/>
              <a:t>aprovecha</a:t>
            </a:r>
            <a:r>
              <a:rPr dirty="0" sz="1600" spc="-15"/>
              <a:t> </a:t>
            </a:r>
            <a:r>
              <a:rPr dirty="0" sz="1600" b="1">
                <a:latin typeface="Calibri"/>
                <a:cs typeface="Calibri"/>
              </a:rPr>
              <a:t>toda</a:t>
            </a:r>
            <a:r>
              <a:rPr dirty="0" sz="1600" spc="-40" b="1">
                <a:latin typeface="Calibri"/>
                <a:cs typeface="Calibri"/>
              </a:rPr>
              <a:t> </a:t>
            </a:r>
            <a:r>
              <a:rPr dirty="0" sz="1600" b="1">
                <a:latin typeface="Calibri"/>
                <a:cs typeface="Calibri"/>
              </a:rPr>
              <a:t>la</a:t>
            </a:r>
            <a:r>
              <a:rPr dirty="0" sz="1600" spc="-45" b="1">
                <a:latin typeface="Calibri"/>
                <a:cs typeface="Calibri"/>
              </a:rPr>
              <a:t> </a:t>
            </a:r>
            <a:r>
              <a:rPr dirty="0" sz="1600" spc="-10" b="1">
                <a:latin typeface="Calibri"/>
                <a:cs typeface="Calibri"/>
              </a:rPr>
              <a:t>muestra</a:t>
            </a:r>
            <a:r>
              <a:rPr dirty="0" sz="1600" spc="-25" b="1">
                <a:latin typeface="Calibri"/>
                <a:cs typeface="Calibri"/>
              </a:rPr>
              <a:t> </a:t>
            </a:r>
            <a:r>
              <a:rPr dirty="0" sz="1600" spc="-50"/>
              <a:t>.</a:t>
            </a:r>
            <a:endParaRPr sz="1600">
              <a:latin typeface="Calibri"/>
              <a:cs typeface="Calibri"/>
            </a:endParaRPr>
          </a:p>
          <a:p>
            <a:pPr marL="57785">
              <a:lnSpc>
                <a:spcPct val="100000"/>
              </a:lnSpc>
              <a:spcBef>
                <a:spcPts val="420"/>
              </a:spcBef>
            </a:pPr>
            <a:r>
              <a:rPr dirty="0" sz="1600" spc="-10"/>
              <a:t>Supuesto:</a:t>
            </a:r>
            <a:r>
              <a:rPr dirty="0" sz="1600" spc="-25"/>
              <a:t> </a:t>
            </a:r>
            <a:r>
              <a:rPr dirty="0" sz="1600"/>
              <a:t>Calificación</a:t>
            </a:r>
            <a:r>
              <a:rPr dirty="0" sz="1600" spc="-35"/>
              <a:t> </a:t>
            </a:r>
            <a:r>
              <a:rPr dirty="0" sz="1600"/>
              <a:t>final</a:t>
            </a:r>
            <a:r>
              <a:rPr dirty="0" sz="1600" spc="-50"/>
              <a:t> </a:t>
            </a:r>
            <a:r>
              <a:rPr dirty="0" sz="1600"/>
              <a:t>→</a:t>
            </a:r>
            <a:r>
              <a:rPr dirty="0" sz="1600" spc="-15"/>
              <a:t> </a:t>
            </a:r>
            <a:r>
              <a:rPr dirty="0" sz="1600"/>
              <a:t>COAR</a:t>
            </a:r>
            <a:r>
              <a:rPr dirty="0" sz="1600" spc="-10"/>
              <a:t> </a:t>
            </a:r>
            <a:r>
              <a:rPr dirty="0" sz="1600"/>
              <a:t>→</a:t>
            </a:r>
            <a:r>
              <a:rPr dirty="0" sz="1600" spc="-20"/>
              <a:t> </a:t>
            </a:r>
            <a:r>
              <a:rPr dirty="0" sz="1600" spc="-10"/>
              <a:t>Indicadores</a:t>
            </a:r>
            <a:r>
              <a:rPr dirty="0" sz="1600" spc="-15"/>
              <a:t> </a:t>
            </a:r>
            <a:r>
              <a:rPr dirty="0" sz="1600" spc="-10"/>
              <a:t>resultado </a:t>
            </a:r>
            <a:r>
              <a:rPr dirty="0" sz="1600" spc="-50"/>
              <a:t>.</a:t>
            </a:r>
            <a:endParaRPr sz="1600"/>
          </a:p>
          <a:p>
            <a:pPr marL="57785">
              <a:lnSpc>
                <a:spcPct val="100000"/>
              </a:lnSpc>
              <a:spcBef>
                <a:spcPts val="690"/>
              </a:spcBef>
            </a:pPr>
            <a:r>
              <a:rPr dirty="0" sz="1800" spc="-10" b="1">
                <a:latin typeface="Calibri"/>
                <a:cs typeface="Calibri"/>
              </a:rPr>
              <a:t>Regresión</a:t>
            </a:r>
            <a:r>
              <a:rPr dirty="0" sz="1800" spc="-55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discontinua</a:t>
            </a:r>
            <a:r>
              <a:rPr dirty="0" sz="1800" spc="-60" b="1">
                <a:latin typeface="Calibri"/>
                <a:cs typeface="Calibri"/>
              </a:rPr>
              <a:t> </a:t>
            </a:r>
            <a:r>
              <a:rPr dirty="0" sz="1800" spc="-10" b="1">
                <a:latin typeface="Calibri"/>
                <a:cs typeface="Calibri"/>
              </a:rPr>
              <a:t>difusa</a:t>
            </a:r>
            <a:endParaRPr sz="1800">
              <a:latin typeface="Calibri"/>
              <a:cs typeface="Calibri"/>
            </a:endParaRPr>
          </a:p>
          <a:p>
            <a:pPr marL="57785" marR="5080">
              <a:lnSpc>
                <a:spcPct val="70000"/>
              </a:lnSpc>
              <a:spcBef>
                <a:spcPts val="1100"/>
              </a:spcBef>
            </a:pPr>
            <a:r>
              <a:rPr dirty="0" sz="1600"/>
              <a:t>Comparamos</a:t>
            </a:r>
            <a:r>
              <a:rPr dirty="0" sz="1600" spc="80"/>
              <a:t>  </a:t>
            </a:r>
            <a:r>
              <a:rPr dirty="0" sz="1600"/>
              <a:t>estudiantes</a:t>
            </a:r>
            <a:r>
              <a:rPr dirty="0" sz="1600" spc="80"/>
              <a:t>  </a:t>
            </a:r>
            <a:r>
              <a:rPr dirty="0" sz="1600" b="1">
                <a:latin typeface="Calibri"/>
                <a:cs typeface="Calibri"/>
              </a:rPr>
              <a:t>justo</a:t>
            </a:r>
            <a:r>
              <a:rPr dirty="0" sz="1600" spc="85" b="1">
                <a:latin typeface="Calibri"/>
                <a:cs typeface="Calibri"/>
              </a:rPr>
              <a:t>  </a:t>
            </a:r>
            <a:r>
              <a:rPr dirty="0" sz="1600" b="1">
                <a:latin typeface="Calibri"/>
                <a:cs typeface="Calibri"/>
              </a:rPr>
              <a:t>arriba</a:t>
            </a:r>
            <a:r>
              <a:rPr dirty="0" sz="1600" spc="80" b="1">
                <a:latin typeface="Calibri"/>
                <a:cs typeface="Calibri"/>
              </a:rPr>
              <a:t>  </a:t>
            </a:r>
            <a:r>
              <a:rPr dirty="0" sz="1600"/>
              <a:t>y</a:t>
            </a:r>
            <a:r>
              <a:rPr dirty="0" sz="1600" spc="85"/>
              <a:t>  </a:t>
            </a:r>
            <a:r>
              <a:rPr dirty="0" sz="1600" b="1">
                <a:latin typeface="Calibri"/>
                <a:cs typeface="Calibri"/>
              </a:rPr>
              <a:t>justo</a:t>
            </a:r>
            <a:r>
              <a:rPr dirty="0" sz="1600" spc="80" b="1">
                <a:latin typeface="Calibri"/>
                <a:cs typeface="Calibri"/>
              </a:rPr>
              <a:t>  </a:t>
            </a:r>
            <a:r>
              <a:rPr dirty="0" sz="1600" b="1">
                <a:latin typeface="Calibri"/>
                <a:cs typeface="Calibri"/>
              </a:rPr>
              <a:t>debajo</a:t>
            </a:r>
            <a:r>
              <a:rPr dirty="0" sz="1600" spc="85" b="1">
                <a:latin typeface="Calibri"/>
                <a:cs typeface="Calibri"/>
              </a:rPr>
              <a:t>  </a:t>
            </a:r>
            <a:r>
              <a:rPr dirty="0" sz="1600" spc="-25"/>
              <a:t>del </a:t>
            </a:r>
            <a:r>
              <a:rPr dirty="0" sz="1600"/>
              <a:t>punto</a:t>
            </a:r>
            <a:r>
              <a:rPr dirty="0" sz="1600" spc="-35"/>
              <a:t> </a:t>
            </a:r>
            <a:r>
              <a:rPr dirty="0" sz="1600"/>
              <a:t>de</a:t>
            </a:r>
            <a:r>
              <a:rPr dirty="0" sz="1600" spc="-40"/>
              <a:t> </a:t>
            </a:r>
            <a:r>
              <a:rPr dirty="0" sz="1600"/>
              <a:t>corte</a:t>
            </a:r>
            <a:r>
              <a:rPr dirty="0" sz="1600" spc="-15"/>
              <a:t> </a:t>
            </a:r>
            <a:r>
              <a:rPr dirty="0" sz="1600" spc="-20"/>
              <a:t>(calif.</a:t>
            </a:r>
            <a:r>
              <a:rPr dirty="0" sz="1600" spc="-50"/>
              <a:t> </a:t>
            </a:r>
            <a:r>
              <a:rPr dirty="0" sz="1600"/>
              <a:t>≈</a:t>
            </a:r>
            <a:r>
              <a:rPr dirty="0" sz="1600" spc="-25"/>
              <a:t> </a:t>
            </a:r>
            <a:r>
              <a:rPr dirty="0" sz="1600" spc="-20"/>
              <a:t>13).</a:t>
            </a:r>
            <a:endParaRPr sz="1600">
              <a:latin typeface="Calibri"/>
              <a:cs typeface="Calibri"/>
            </a:endParaRPr>
          </a:p>
          <a:p>
            <a:pPr marL="57785" marR="6985">
              <a:lnSpc>
                <a:spcPct val="70000"/>
              </a:lnSpc>
              <a:spcBef>
                <a:spcPts val="1000"/>
              </a:spcBef>
            </a:pPr>
            <a:r>
              <a:rPr dirty="0" sz="1600" b="1">
                <a:latin typeface="Calibri"/>
                <a:cs typeface="Calibri"/>
              </a:rPr>
              <a:t>¿Cómo?</a:t>
            </a:r>
            <a:r>
              <a:rPr dirty="0" sz="1600" spc="-10" b="1">
                <a:latin typeface="Calibri"/>
                <a:cs typeface="Calibri"/>
              </a:rPr>
              <a:t> </a:t>
            </a:r>
            <a:r>
              <a:rPr dirty="0" sz="1600"/>
              <a:t>Estos</a:t>
            </a:r>
            <a:r>
              <a:rPr dirty="0" sz="1600" spc="-5"/>
              <a:t> </a:t>
            </a:r>
            <a:r>
              <a:rPr dirty="0" sz="1600"/>
              <a:t>estudiantes</a:t>
            </a:r>
            <a:r>
              <a:rPr dirty="0" sz="1600" spc="-10"/>
              <a:t> </a:t>
            </a:r>
            <a:r>
              <a:rPr dirty="0" sz="1600"/>
              <a:t>son</a:t>
            </a:r>
            <a:r>
              <a:rPr dirty="0" sz="1600" spc="-5"/>
              <a:t> </a:t>
            </a:r>
            <a:r>
              <a:rPr dirty="0" sz="1600"/>
              <a:t>muy</a:t>
            </a:r>
            <a:r>
              <a:rPr dirty="0" sz="1600" spc="-5"/>
              <a:t> </a:t>
            </a:r>
            <a:r>
              <a:rPr dirty="0" sz="1600"/>
              <a:t>parecidos;</a:t>
            </a:r>
            <a:r>
              <a:rPr dirty="0" sz="1600" spc="-10"/>
              <a:t> </a:t>
            </a:r>
            <a:r>
              <a:rPr dirty="0" sz="1600"/>
              <a:t>la</a:t>
            </a:r>
            <a:r>
              <a:rPr dirty="0" sz="1600" spc="-5"/>
              <a:t> </a:t>
            </a:r>
            <a:r>
              <a:rPr dirty="0" sz="1600"/>
              <a:t>diferencia</a:t>
            </a:r>
            <a:r>
              <a:rPr dirty="0" sz="1600" spc="-10"/>
              <a:t> </a:t>
            </a:r>
            <a:r>
              <a:rPr dirty="0" sz="1600" spc="-25"/>
              <a:t>en </a:t>
            </a:r>
            <a:r>
              <a:rPr dirty="0" sz="1600" spc="-10"/>
              <a:t>probabilidad</a:t>
            </a:r>
            <a:r>
              <a:rPr dirty="0" sz="1600" spc="-35"/>
              <a:t> </a:t>
            </a:r>
            <a:r>
              <a:rPr dirty="0" sz="1600"/>
              <a:t>de ingreso</a:t>
            </a:r>
            <a:r>
              <a:rPr dirty="0" sz="1600" spc="10"/>
              <a:t> </a:t>
            </a:r>
            <a:r>
              <a:rPr dirty="0" sz="1600" spc="-10"/>
              <a:t>identifica</a:t>
            </a:r>
            <a:r>
              <a:rPr dirty="0" sz="1600" spc="-40"/>
              <a:t> </a:t>
            </a:r>
            <a:r>
              <a:rPr dirty="0" sz="1600"/>
              <a:t>el</a:t>
            </a:r>
            <a:r>
              <a:rPr dirty="0" sz="1600" spc="5"/>
              <a:t> </a:t>
            </a:r>
            <a:r>
              <a:rPr dirty="0" sz="1600" spc="-10"/>
              <a:t>efecto.</a:t>
            </a:r>
            <a:endParaRPr sz="1600">
              <a:latin typeface="Calibri"/>
              <a:cs typeface="Calibri"/>
            </a:endParaRPr>
          </a:p>
          <a:p>
            <a:pPr marL="57785">
              <a:lnSpc>
                <a:spcPct val="100000"/>
              </a:lnSpc>
              <a:spcBef>
                <a:spcPts val="430"/>
              </a:spcBef>
            </a:pPr>
            <a:r>
              <a:rPr dirty="0" sz="1600" spc="-10"/>
              <a:t>Ventaja:</a:t>
            </a:r>
            <a:r>
              <a:rPr dirty="0" sz="1600" spc="5"/>
              <a:t> </a:t>
            </a:r>
            <a:r>
              <a:rPr dirty="0" sz="1600"/>
              <a:t>alta</a:t>
            </a:r>
            <a:r>
              <a:rPr dirty="0" sz="1600" spc="-35"/>
              <a:t> </a:t>
            </a:r>
            <a:r>
              <a:rPr dirty="0" sz="1600" spc="-10"/>
              <a:t>credibilidad</a:t>
            </a:r>
            <a:r>
              <a:rPr dirty="0" sz="1600" spc="-30"/>
              <a:t> </a:t>
            </a:r>
            <a:r>
              <a:rPr dirty="0" sz="1600"/>
              <a:t>causal</a:t>
            </a:r>
            <a:r>
              <a:rPr dirty="0" sz="1600" spc="-15"/>
              <a:t> </a:t>
            </a:r>
            <a:r>
              <a:rPr dirty="0" sz="1600" spc="-10"/>
              <a:t>(cuasi-experimento).</a:t>
            </a:r>
            <a:endParaRPr sz="1600"/>
          </a:p>
          <a:p>
            <a:pPr marL="57785">
              <a:lnSpc>
                <a:spcPct val="100000"/>
              </a:lnSpc>
              <a:spcBef>
                <a:spcPts val="420"/>
              </a:spcBef>
            </a:pPr>
            <a:r>
              <a:rPr dirty="0" sz="1600"/>
              <a:t>Limitación:</a:t>
            </a:r>
            <a:r>
              <a:rPr dirty="0" sz="1600" spc="-85"/>
              <a:t> </a:t>
            </a:r>
            <a:r>
              <a:rPr dirty="0" sz="1600"/>
              <a:t>Muestra</a:t>
            </a:r>
            <a:r>
              <a:rPr dirty="0" sz="1600" spc="-50"/>
              <a:t> </a:t>
            </a:r>
            <a:r>
              <a:rPr dirty="0" sz="1600" spc="-10"/>
              <a:t>reducida.</a:t>
            </a:r>
            <a:endParaRPr sz="1600"/>
          </a:p>
        </p:txBody>
      </p:sp>
      <p:sp>
        <p:nvSpPr>
          <p:cNvPr id="28" name="object 28" descr=""/>
          <p:cNvSpPr/>
          <p:nvPr/>
        </p:nvSpPr>
        <p:spPr>
          <a:xfrm>
            <a:off x="839787" y="1302511"/>
            <a:ext cx="9384665" cy="0"/>
          </a:xfrm>
          <a:custGeom>
            <a:avLst/>
            <a:gdLst/>
            <a:ahLst/>
            <a:cxnLst/>
            <a:rect l="l" t="t" r="r" b="b"/>
            <a:pathLst>
              <a:path w="9384665" h="0">
                <a:moveTo>
                  <a:pt x="0" y="0"/>
                </a:moveTo>
                <a:lnTo>
                  <a:pt x="9384220" y="0"/>
                </a:lnTo>
              </a:path>
            </a:pathLst>
          </a:custGeom>
          <a:ln w="19050">
            <a:solidFill>
              <a:srgbClr val="E2041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 descr=""/>
          <p:cNvSpPr txBox="1"/>
          <p:nvPr/>
        </p:nvSpPr>
        <p:spPr>
          <a:xfrm>
            <a:off x="1586230" y="1617090"/>
            <a:ext cx="894588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Calibri"/>
                <a:cs typeface="Calibri"/>
              </a:rPr>
              <a:t>A</a:t>
            </a:r>
            <a:r>
              <a:rPr dirty="0" sz="2400" spc="-6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través</a:t>
            </a:r>
            <a:r>
              <a:rPr dirty="0" sz="2400" spc="-5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de</a:t>
            </a:r>
            <a:r>
              <a:rPr dirty="0" sz="2400" spc="-6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metodología</a:t>
            </a:r>
            <a:r>
              <a:rPr dirty="0" sz="2400" spc="-7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de</a:t>
            </a:r>
            <a:r>
              <a:rPr dirty="0" sz="2400" spc="-6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evaluación</a:t>
            </a:r>
            <a:r>
              <a:rPr dirty="0" sz="2400" spc="-7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de</a:t>
            </a:r>
            <a:r>
              <a:rPr dirty="0" sz="2400" spc="-5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impacto,</a:t>
            </a:r>
            <a:r>
              <a:rPr dirty="0" sz="2400" spc="-6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cuasiexperimental.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0" name="object 3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4656" y="173189"/>
            <a:ext cx="2061210" cy="45406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74825" y="3025267"/>
            <a:ext cx="4203065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290">
                <a:solidFill>
                  <a:srgbClr val="FFFFFF"/>
                </a:solidFill>
              </a:rPr>
              <a:t>3.</a:t>
            </a:r>
            <a:r>
              <a:rPr dirty="0" sz="4800" spc="-585">
                <a:solidFill>
                  <a:srgbClr val="FFFFFF"/>
                </a:solidFill>
              </a:rPr>
              <a:t> </a:t>
            </a:r>
            <a:r>
              <a:rPr dirty="0" sz="4800" spc="-170">
                <a:solidFill>
                  <a:srgbClr val="FFFFFF"/>
                </a:solidFill>
              </a:rPr>
              <a:t>Resultados</a:t>
            </a:r>
            <a:endParaRPr sz="4800"/>
          </a:p>
        </p:txBody>
      </p:sp>
      <p:sp>
        <p:nvSpPr>
          <p:cNvPr id="4" name="object 4" descr=""/>
          <p:cNvSpPr/>
          <p:nvPr/>
        </p:nvSpPr>
        <p:spPr>
          <a:xfrm>
            <a:off x="10119359" y="71119"/>
            <a:ext cx="1463040" cy="721360"/>
          </a:xfrm>
          <a:custGeom>
            <a:avLst/>
            <a:gdLst/>
            <a:ahLst/>
            <a:cxnLst/>
            <a:rect l="l" t="t" r="r" b="b"/>
            <a:pathLst>
              <a:path w="1463040" h="721360">
                <a:moveTo>
                  <a:pt x="1463040" y="0"/>
                </a:moveTo>
                <a:lnTo>
                  <a:pt x="0" y="0"/>
                </a:lnTo>
                <a:lnTo>
                  <a:pt x="0" y="721359"/>
                </a:lnTo>
                <a:lnTo>
                  <a:pt x="1463040" y="721359"/>
                </a:lnTo>
                <a:lnTo>
                  <a:pt x="14630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4656" y="173189"/>
            <a:ext cx="2061210" cy="45406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846848" y="1393952"/>
            <a:ext cx="10360025" cy="0"/>
          </a:xfrm>
          <a:custGeom>
            <a:avLst/>
            <a:gdLst/>
            <a:ahLst/>
            <a:cxnLst/>
            <a:rect l="l" t="t" r="r" b="b"/>
            <a:pathLst>
              <a:path w="10360025" h="0">
                <a:moveTo>
                  <a:pt x="0" y="0"/>
                </a:moveTo>
                <a:lnTo>
                  <a:pt x="3763759" y="0"/>
                </a:lnTo>
              </a:path>
              <a:path w="10360025" h="0">
                <a:moveTo>
                  <a:pt x="0" y="0"/>
                </a:moveTo>
                <a:lnTo>
                  <a:pt x="10359631" y="0"/>
                </a:lnTo>
              </a:path>
            </a:pathLst>
          </a:custGeom>
          <a:ln w="19050">
            <a:solidFill>
              <a:srgbClr val="E2041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1322811" y="5918403"/>
            <a:ext cx="1809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solidFill>
                  <a:srgbClr val="888888"/>
                </a:solidFill>
                <a:latin typeface="Calibri"/>
                <a:cs typeface="Calibri"/>
              </a:rPr>
              <a:t>12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63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285"/>
              <a:t>3.1.</a:t>
            </a:r>
            <a:r>
              <a:rPr dirty="0" sz="2400" spc="-250"/>
              <a:t> </a:t>
            </a:r>
            <a:r>
              <a:rPr dirty="0" sz="2400" spc="-95"/>
              <a:t>Resultados</a:t>
            </a:r>
            <a:r>
              <a:rPr dirty="0" sz="2400" spc="-270"/>
              <a:t> </a:t>
            </a:r>
            <a:r>
              <a:rPr dirty="0" sz="2400" spc="-55"/>
              <a:t>de</a:t>
            </a:r>
            <a:r>
              <a:rPr dirty="0" sz="2400" spc="-254"/>
              <a:t> </a:t>
            </a:r>
            <a:r>
              <a:rPr dirty="0" sz="2400" spc="-45"/>
              <a:t>la</a:t>
            </a:r>
            <a:r>
              <a:rPr dirty="0" sz="2400" spc="-250"/>
              <a:t> </a:t>
            </a:r>
            <a:r>
              <a:rPr dirty="0" sz="2400" spc="-55"/>
              <a:t>evaluación:</a:t>
            </a:r>
            <a:r>
              <a:rPr dirty="0" sz="2400" spc="-265"/>
              <a:t> </a:t>
            </a:r>
            <a:r>
              <a:rPr dirty="0" sz="2400" spc="-70"/>
              <a:t>indicadores</a:t>
            </a:r>
            <a:r>
              <a:rPr dirty="0" sz="2400" spc="-280"/>
              <a:t> </a:t>
            </a:r>
            <a:r>
              <a:rPr dirty="0" sz="2400" spc="-55"/>
              <a:t>de</a:t>
            </a:r>
            <a:r>
              <a:rPr dirty="0" sz="2400" spc="-254"/>
              <a:t> </a:t>
            </a:r>
            <a:r>
              <a:rPr dirty="0" sz="2400" spc="-85"/>
              <a:t>estudios</a:t>
            </a:r>
            <a:r>
              <a:rPr dirty="0" sz="2400" spc="-270"/>
              <a:t> </a:t>
            </a:r>
            <a:r>
              <a:rPr dirty="0" sz="2400" spc="-40"/>
              <a:t>superiores</a:t>
            </a:r>
            <a:endParaRPr sz="2400"/>
          </a:p>
        </p:txBody>
      </p:sp>
      <p:grpSp>
        <p:nvGrpSpPr>
          <p:cNvPr id="6" name="object 6" descr=""/>
          <p:cNvGrpSpPr/>
          <p:nvPr/>
        </p:nvGrpSpPr>
        <p:grpSpPr>
          <a:xfrm>
            <a:off x="747712" y="1621726"/>
            <a:ext cx="10620375" cy="804545"/>
            <a:chOff x="747712" y="1621726"/>
            <a:chExt cx="10620375" cy="804545"/>
          </a:xfrm>
        </p:grpSpPr>
        <p:sp>
          <p:nvSpPr>
            <p:cNvPr id="7" name="object 7" descr=""/>
            <p:cNvSpPr/>
            <p:nvPr/>
          </p:nvSpPr>
          <p:spPr>
            <a:xfrm>
              <a:off x="762000" y="1636013"/>
              <a:ext cx="10591800" cy="775970"/>
            </a:xfrm>
            <a:custGeom>
              <a:avLst/>
              <a:gdLst/>
              <a:ahLst/>
              <a:cxnLst/>
              <a:rect l="l" t="t" r="r" b="b"/>
              <a:pathLst>
                <a:path w="10591800" h="775969">
                  <a:moveTo>
                    <a:pt x="10553192" y="0"/>
                  </a:moveTo>
                  <a:lnTo>
                    <a:pt x="38557" y="0"/>
                  </a:lnTo>
                  <a:lnTo>
                    <a:pt x="23552" y="3032"/>
                  </a:lnTo>
                  <a:lnTo>
                    <a:pt x="11296" y="11302"/>
                  </a:lnTo>
                  <a:lnTo>
                    <a:pt x="3031" y="23574"/>
                  </a:lnTo>
                  <a:lnTo>
                    <a:pt x="0" y="38608"/>
                  </a:lnTo>
                  <a:lnTo>
                    <a:pt x="0" y="736981"/>
                  </a:lnTo>
                  <a:lnTo>
                    <a:pt x="3031" y="751941"/>
                  </a:lnTo>
                  <a:lnTo>
                    <a:pt x="11296" y="764174"/>
                  </a:lnTo>
                  <a:lnTo>
                    <a:pt x="23552" y="772431"/>
                  </a:lnTo>
                  <a:lnTo>
                    <a:pt x="38557" y="775462"/>
                  </a:lnTo>
                  <a:lnTo>
                    <a:pt x="10553192" y="775462"/>
                  </a:lnTo>
                  <a:lnTo>
                    <a:pt x="10568225" y="772431"/>
                  </a:lnTo>
                  <a:lnTo>
                    <a:pt x="10580497" y="764174"/>
                  </a:lnTo>
                  <a:lnTo>
                    <a:pt x="10588767" y="751941"/>
                  </a:lnTo>
                  <a:lnTo>
                    <a:pt x="10591800" y="736981"/>
                  </a:lnTo>
                  <a:lnTo>
                    <a:pt x="10591800" y="38608"/>
                  </a:lnTo>
                  <a:lnTo>
                    <a:pt x="10588767" y="23574"/>
                  </a:lnTo>
                  <a:lnTo>
                    <a:pt x="10580496" y="11302"/>
                  </a:lnTo>
                  <a:lnTo>
                    <a:pt x="10568225" y="3032"/>
                  </a:lnTo>
                  <a:lnTo>
                    <a:pt x="10553192" y="0"/>
                  </a:lnTo>
                  <a:close/>
                </a:path>
              </a:pathLst>
            </a:custGeom>
            <a:solidFill>
              <a:srgbClr val="FFEAE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62000" y="1636013"/>
              <a:ext cx="10591800" cy="775970"/>
            </a:xfrm>
            <a:custGeom>
              <a:avLst/>
              <a:gdLst/>
              <a:ahLst/>
              <a:cxnLst/>
              <a:rect l="l" t="t" r="r" b="b"/>
              <a:pathLst>
                <a:path w="10591800" h="775969">
                  <a:moveTo>
                    <a:pt x="0" y="38608"/>
                  </a:moveTo>
                  <a:lnTo>
                    <a:pt x="3031" y="23574"/>
                  </a:lnTo>
                  <a:lnTo>
                    <a:pt x="11296" y="11302"/>
                  </a:lnTo>
                  <a:lnTo>
                    <a:pt x="23552" y="3032"/>
                  </a:lnTo>
                  <a:lnTo>
                    <a:pt x="38557" y="0"/>
                  </a:lnTo>
                  <a:lnTo>
                    <a:pt x="10553192" y="0"/>
                  </a:lnTo>
                  <a:lnTo>
                    <a:pt x="10568225" y="3032"/>
                  </a:lnTo>
                  <a:lnTo>
                    <a:pt x="10580496" y="11302"/>
                  </a:lnTo>
                  <a:lnTo>
                    <a:pt x="10588767" y="23574"/>
                  </a:lnTo>
                  <a:lnTo>
                    <a:pt x="10591800" y="38608"/>
                  </a:lnTo>
                  <a:lnTo>
                    <a:pt x="10591800" y="736981"/>
                  </a:lnTo>
                  <a:lnTo>
                    <a:pt x="10588767" y="751941"/>
                  </a:lnTo>
                  <a:lnTo>
                    <a:pt x="10580497" y="764174"/>
                  </a:lnTo>
                  <a:lnTo>
                    <a:pt x="10568225" y="772431"/>
                  </a:lnTo>
                  <a:lnTo>
                    <a:pt x="10553192" y="775462"/>
                  </a:lnTo>
                  <a:lnTo>
                    <a:pt x="38557" y="775462"/>
                  </a:lnTo>
                  <a:lnTo>
                    <a:pt x="23552" y="772431"/>
                  </a:lnTo>
                  <a:lnTo>
                    <a:pt x="11296" y="764174"/>
                  </a:lnTo>
                  <a:lnTo>
                    <a:pt x="3031" y="751941"/>
                  </a:lnTo>
                  <a:lnTo>
                    <a:pt x="0" y="736981"/>
                  </a:lnTo>
                  <a:lnTo>
                    <a:pt x="0" y="38608"/>
                  </a:lnTo>
                  <a:close/>
                </a:path>
              </a:pathLst>
            </a:custGeom>
            <a:ln w="28575">
              <a:solidFill>
                <a:srgbClr val="FF969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905967" y="1782826"/>
            <a:ext cx="10304145" cy="4527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60020" marR="5080" indent="-147955">
              <a:lnSpc>
                <a:spcPct val="100000"/>
              </a:lnSpc>
              <a:spcBef>
                <a:spcPts val="105"/>
              </a:spcBef>
            </a:pPr>
            <a:r>
              <a:rPr dirty="0" sz="1400" spc="-30">
                <a:latin typeface="Lucida Sans Unicode"/>
                <a:cs typeface="Lucida Sans Unicode"/>
              </a:rPr>
              <a:t>Existen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35">
                <a:latin typeface="Arial Black"/>
                <a:cs typeface="Arial Black"/>
              </a:rPr>
              <a:t>impactos</a:t>
            </a:r>
            <a:r>
              <a:rPr dirty="0" sz="1400" spc="-180">
                <a:latin typeface="Arial Black"/>
                <a:cs typeface="Arial Black"/>
              </a:rPr>
              <a:t> </a:t>
            </a:r>
            <a:r>
              <a:rPr dirty="0" sz="1400" spc="-50">
                <a:latin typeface="Arial Black"/>
                <a:cs typeface="Arial Black"/>
              </a:rPr>
              <a:t>positivos</a:t>
            </a:r>
            <a:r>
              <a:rPr dirty="0" sz="1400" spc="-185">
                <a:latin typeface="Arial Black"/>
                <a:cs typeface="Arial Black"/>
              </a:rPr>
              <a:t> </a:t>
            </a:r>
            <a:r>
              <a:rPr dirty="0" sz="1400">
                <a:latin typeface="Arial Black"/>
                <a:cs typeface="Arial Black"/>
              </a:rPr>
              <a:t>y</a:t>
            </a:r>
            <a:r>
              <a:rPr dirty="0" sz="1400" spc="-135">
                <a:latin typeface="Arial Black"/>
                <a:cs typeface="Arial Black"/>
              </a:rPr>
              <a:t> </a:t>
            </a:r>
            <a:r>
              <a:rPr dirty="0" sz="1400" spc="-50">
                <a:latin typeface="Arial Black"/>
                <a:cs typeface="Arial Black"/>
              </a:rPr>
              <a:t>significativos</a:t>
            </a:r>
            <a:r>
              <a:rPr dirty="0" sz="1400" spc="-175">
                <a:latin typeface="Arial Black"/>
                <a:cs typeface="Arial Black"/>
              </a:rPr>
              <a:t> </a:t>
            </a:r>
            <a:r>
              <a:rPr dirty="0" sz="1400">
                <a:latin typeface="Arial Black"/>
                <a:cs typeface="Arial Black"/>
              </a:rPr>
              <a:t>:</a:t>
            </a:r>
            <a:r>
              <a:rPr dirty="0" sz="1400" spc="195">
                <a:latin typeface="Arial Black"/>
                <a:cs typeface="Arial Black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En</a:t>
            </a:r>
            <a:r>
              <a:rPr dirty="0" sz="1400" spc="-30">
                <a:latin typeface="Lucida Sans Unicode"/>
                <a:cs typeface="Lucida Sans Unicode"/>
              </a:rPr>
              <a:t> </a:t>
            </a:r>
            <a:r>
              <a:rPr dirty="0" u="sng" sz="1400" spc="-3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la</a:t>
            </a:r>
            <a:r>
              <a:rPr dirty="0" u="sng" sz="1400" spc="-145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400" spc="-55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decisión</a:t>
            </a:r>
            <a:r>
              <a:rPr dirty="0" u="sng" sz="1400" spc="-185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400" spc="-45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de</a:t>
            </a:r>
            <a:r>
              <a:rPr dirty="0" u="sng" sz="1400" spc="-14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400" spc="-45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ingreso</a:t>
            </a:r>
            <a:r>
              <a:rPr dirty="0" u="sng" sz="1400" spc="-17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a</a:t>
            </a:r>
            <a:r>
              <a:rPr dirty="0" u="sng" sz="1400" spc="-145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400" spc="-5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carreras</a:t>
            </a:r>
            <a:r>
              <a:rPr dirty="0" u="sng" sz="1400" spc="-135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400" spc="-45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de</a:t>
            </a:r>
            <a:r>
              <a:rPr dirty="0" u="sng" sz="1400" spc="-14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400" spc="-45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alto</a:t>
            </a:r>
            <a:r>
              <a:rPr dirty="0" u="sng" sz="1400" spc="-17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400" spc="-5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retorno,</a:t>
            </a:r>
            <a:r>
              <a:rPr dirty="0" sz="1400" spc="-165">
                <a:latin typeface="Arial Black"/>
                <a:cs typeface="Arial Black"/>
              </a:rPr>
              <a:t> </a:t>
            </a:r>
            <a:r>
              <a:rPr dirty="0" sz="1400" spc="90">
                <a:latin typeface="Lucida Sans Unicode"/>
                <a:cs typeface="Lucida Sans Unicode"/>
              </a:rPr>
              <a:t>para</a:t>
            </a:r>
            <a:r>
              <a:rPr dirty="0" sz="1400" spc="-20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el</a:t>
            </a:r>
            <a:r>
              <a:rPr dirty="0" sz="1400" spc="-40">
                <a:latin typeface="Lucida Sans Unicode"/>
                <a:cs typeface="Lucida Sans Unicode"/>
              </a:rPr>
              <a:t> </a:t>
            </a:r>
            <a:r>
              <a:rPr dirty="0" sz="1400" spc="-20">
                <a:latin typeface="Arial Black"/>
                <a:cs typeface="Arial Black"/>
              </a:rPr>
              <a:t>grupo</a:t>
            </a:r>
            <a:r>
              <a:rPr dirty="0" sz="1400" spc="-140">
                <a:latin typeface="Arial Black"/>
                <a:cs typeface="Arial Black"/>
              </a:rPr>
              <a:t> </a:t>
            </a:r>
            <a:r>
              <a:rPr dirty="0" sz="1400" spc="-25">
                <a:latin typeface="Arial Black"/>
                <a:cs typeface="Arial Black"/>
              </a:rPr>
              <a:t>que </a:t>
            </a:r>
            <a:r>
              <a:rPr dirty="0" sz="1400" spc="-45">
                <a:latin typeface="Arial Black"/>
                <a:cs typeface="Arial Black"/>
              </a:rPr>
              <a:t>finalizó</a:t>
            </a:r>
            <a:r>
              <a:rPr dirty="0" sz="1400" spc="-175">
                <a:latin typeface="Arial Black"/>
                <a:cs typeface="Arial Black"/>
              </a:rPr>
              <a:t> </a:t>
            </a:r>
            <a:r>
              <a:rPr dirty="0" sz="1400" spc="-70">
                <a:latin typeface="Arial Black"/>
                <a:cs typeface="Arial Black"/>
              </a:rPr>
              <a:t>el</a:t>
            </a:r>
            <a:r>
              <a:rPr dirty="0" sz="1400" spc="-114">
                <a:latin typeface="Arial Black"/>
                <a:cs typeface="Arial Black"/>
              </a:rPr>
              <a:t> </a:t>
            </a:r>
            <a:r>
              <a:rPr dirty="0" sz="1400" spc="-85">
                <a:latin typeface="Arial Black"/>
                <a:cs typeface="Arial Black"/>
              </a:rPr>
              <a:t>COAR</a:t>
            </a:r>
            <a:r>
              <a:rPr dirty="0" sz="1400" spc="-150">
                <a:latin typeface="Arial Black"/>
                <a:cs typeface="Arial Black"/>
              </a:rPr>
              <a:t> </a:t>
            </a:r>
            <a:r>
              <a:rPr dirty="0" sz="1400" spc="50">
                <a:latin typeface="Lucida Sans Unicode"/>
                <a:cs typeface="Lucida Sans Unicode"/>
              </a:rPr>
              <a:t>y</a:t>
            </a:r>
            <a:r>
              <a:rPr dirty="0" sz="1400" spc="-15">
                <a:latin typeface="Lucida Sans Unicode"/>
                <a:cs typeface="Lucida Sans Unicode"/>
              </a:rPr>
              <a:t> </a:t>
            </a:r>
            <a:r>
              <a:rPr dirty="0" sz="1400" spc="55">
                <a:latin typeface="Lucida Sans Unicode"/>
                <a:cs typeface="Lucida Sans Unicode"/>
              </a:rPr>
              <a:t>en</a:t>
            </a:r>
            <a:r>
              <a:rPr dirty="0" sz="1400" spc="-30">
                <a:latin typeface="Lucida Sans Unicode"/>
                <a:cs typeface="Lucida Sans Unicode"/>
              </a:rPr>
              <a:t> </a:t>
            </a:r>
            <a:r>
              <a:rPr dirty="0" u="sng" sz="1400" spc="-45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indicadores</a:t>
            </a:r>
            <a:r>
              <a:rPr dirty="0" u="sng" sz="1400" spc="-175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400" spc="-45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de</a:t>
            </a:r>
            <a:r>
              <a:rPr dirty="0" u="sng" sz="1400" spc="-125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400" spc="-5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transición</a:t>
            </a:r>
            <a:r>
              <a:rPr dirty="0" u="sng" sz="1400" spc="-18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colegio-</a:t>
            </a:r>
            <a:r>
              <a:rPr dirty="0" u="sng" sz="1400" spc="-35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universidad</a:t>
            </a:r>
            <a:r>
              <a:rPr dirty="0" u="sng" sz="1400" spc="-16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400" spc="-3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oportuna</a:t>
            </a:r>
            <a:r>
              <a:rPr dirty="0" u="sng" sz="1400" spc="-175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y</a:t>
            </a:r>
            <a:r>
              <a:rPr dirty="0" u="sng" sz="1400" spc="-125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400" spc="-35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continuidad</a:t>
            </a:r>
            <a:r>
              <a:rPr dirty="0" u="sng" sz="1400" spc="-17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400" spc="-45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en</a:t>
            </a:r>
            <a:r>
              <a:rPr dirty="0" u="sng" sz="1400" spc="-14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400" spc="-3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la</a:t>
            </a:r>
            <a:r>
              <a:rPr dirty="0" u="sng" sz="1400" spc="-13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universidad.</a:t>
            </a:r>
            <a:endParaRPr sz="1400">
              <a:latin typeface="Arial Black"/>
              <a:cs typeface="Arial Black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6096000" y="2483485"/>
            <a:ext cx="0" cy="2875280"/>
          </a:xfrm>
          <a:custGeom>
            <a:avLst/>
            <a:gdLst/>
            <a:ahLst/>
            <a:cxnLst/>
            <a:rect l="l" t="t" r="r" b="b"/>
            <a:pathLst>
              <a:path w="0" h="2875279">
                <a:moveTo>
                  <a:pt x="0" y="0"/>
                </a:moveTo>
                <a:lnTo>
                  <a:pt x="0" y="2875153"/>
                </a:lnTo>
              </a:path>
            </a:pathLst>
          </a:custGeom>
          <a:ln w="6350">
            <a:solidFill>
              <a:srgbClr val="FF9696"/>
            </a:solidFill>
            <a:prstDash val="sysDashDot"/>
          </a:ln>
        </p:spPr>
        <p:txBody>
          <a:bodyPr wrap="square" lIns="0" tIns="0" rIns="0" bIns="0" rtlCol="0"/>
          <a:lstStyle/>
          <a:p/>
        </p:txBody>
      </p:sp>
      <p:grpSp>
        <p:nvGrpSpPr>
          <p:cNvPr id="11" name="object 11" descr=""/>
          <p:cNvGrpSpPr/>
          <p:nvPr/>
        </p:nvGrpSpPr>
        <p:grpSpPr>
          <a:xfrm>
            <a:off x="877716" y="2886304"/>
            <a:ext cx="4775835" cy="2669540"/>
            <a:chOff x="877716" y="2886304"/>
            <a:chExt cx="4775835" cy="2669540"/>
          </a:xfrm>
        </p:grpSpPr>
        <p:sp>
          <p:nvSpPr>
            <p:cNvPr id="12" name="object 12" descr=""/>
            <p:cNvSpPr/>
            <p:nvPr/>
          </p:nvSpPr>
          <p:spPr>
            <a:xfrm>
              <a:off x="1831901" y="3785406"/>
              <a:ext cx="3822065" cy="1645285"/>
            </a:xfrm>
            <a:custGeom>
              <a:avLst/>
              <a:gdLst/>
              <a:ahLst/>
              <a:cxnLst/>
              <a:rect l="l" t="t" r="r" b="b"/>
              <a:pathLst>
                <a:path w="3822065" h="1645285">
                  <a:moveTo>
                    <a:pt x="0" y="1644941"/>
                  </a:moveTo>
                  <a:lnTo>
                    <a:pt x="3821608" y="1644941"/>
                  </a:lnTo>
                </a:path>
                <a:path w="3822065" h="1645285">
                  <a:moveTo>
                    <a:pt x="0" y="822508"/>
                  </a:moveTo>
                  <a:lnTo>
                    <a:pt x="3821608" y="822508"/>
                  </a:lnTo>
                </a:path>
                <a:path w="3822065" h="1645285">
                  <a:moveTo>
                    <a:pt x="0" y="0"/>
                  </a:moveTo>
                  <a:lnTo>
                    <a:pt x="3821608" y="0"/>
                  </a:lnTo>
                </a:path>
              </a:pathLst>
            </a:custGeom>
            <a:ln w="10466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831901" y="2963005"/>
              <a:ext cx="3822065" cy="0"/>
            </a:xfrm>
            <a:custGeom>
              <a:avLst/>
              <a:gdLst/>
              <a:ahLst/>
              <a:cxnLst/>
              <a:rect l="l" t="t" r="r" b="b"/>
              <a:pathLst>
                <a:path w="3822065" h="0">
                  <a:moveTo>
                    <a:pt x="0" y="0"/>
                  </a:moveTo>
                  <a:lnTo>
                    <a:pt x="3821608" y="0"/>
                  </a:lnTo>
                </a:path>
              </a:pathLst>
            </a:custGeom>
            <a:ln w="10466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943054" y="2925741"/>
              <a:ext cx="0" cy="2581275"/>
            </a:xfrm>
            <a:custGeom>
              <a:avLst/>
              <a:gdLst/>
              <a:ahLst/>
              <a:cxnLst/>
              <a:rect l="l" t="t" r="r" b="b"/>
              <a:pathLst>
                <a:path w="0" h="2581275">
                  <a:moveTo>
                    <a:pt x="0" y="0"/>
                  </a:moveTo>
                  <a:lnTo>
                    <a:pt x="0" y="2581278"/>
                  </a:lnTo>
                </a:path>
              </a:pathLst>
            </a:custGeom>
            <a:ln w="9240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943054" y="2886323"/>
              <a:ext cx="728980" cy="2621280"/>
            </a:xfrm>
            <a:custGeom>
              <a:avLst/>
              <a:gdLst/>
              <a:ahLst/>
              <a:cxnLst/>
              <a:rect l="l" t="t" r="r" b="b"/>
              <a:pathLst>
                <a:path w="728980" h="2621279">
                  <a:moveTo>
                    <a:pt x="0" y="4523"/>
                  </a:moveTo>
                  <a:lnTo>
                    <a:pt x="0" y="0"/>
                  </a:lnTo>
                </a:path>
                <a:path w="728980" h="2621279">
                  <a:moveTo>
                    <a:pt x="728627" y="2620697"/>
                  </a:moveTo>
                  <a:lnTo>
                    <a:pt x="728627" y="2550928"/>
                  </a:lnTo>
                </a:path>
              </a:pathLst>
            </a:custGeom>
            <a:ln w="9853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71681" y="2925741"/>
              <a:ext cx="0" cy="2477135"/>
            </a:xfrm>
            <a:custGeom>
              <a:avLst/>
              <a:gdLst/>
              <a:ahLst/>
              <a:cxnLst/>
              <a:rect l="l" t="t" r="r" b="b"/>
              <a:pathLst>
                <a:path w="0" h="2477135">
                  <a:moveTo>
                    <a:pt x="0" y="0"/>
                  </a:moveTo>
                  <a:lnTo>
                    <a:pt x="0" y="2476626"/>
                  </a:lnTo>
                </a:path>
              </a:pathLst>
            </a:custGeom>
            <a:ln w="9240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2671681" y="2886323"/>
              <a:ext cx="728980" cy="2621280"/>
            </a:xfrm>
            <a:custGeom>
              <a:avLst/>
              <a:gdLst/>
              <a:ahLst/>
              <a:cxnLst/>
              <a:rect l="l" t="t" r="r" b="b"/>
              <a:pathLst>
                <a:path w="728979" h="2621279">
                  <a:moveTo>
                    <a:pt x="0" y="4523"/>
                  </a:moveTo>
                  <a:lnTo>
                    <a:pt x="0" y="0"/>
                  </a:lnTo>
                </a:path>
                <a:path w="728979" h="2621279">
                  <a:moveTo>
                    <a:pt x="728437" y="2620697"/>
                  </a:moveTo>
                  <a:lnTo>
                    <a:pt x="728437" y="2550928"/>
                  </a:lnTo>
                </a:path>
              </a:pathLst>
            </a:custGeom>
            <a:ln w="9853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3400118" y="2925741"/>
              <a:ext cx="0" cy="2477135"/>
            </a:xfrm>
            <a:custGeom>
              <a:avLst/>
              <a:gdLst/>
              <a:ahLst/>
              <a:cxnLst/>
              <a:rect l="l" t="t" r="r" b="b"/>
              <a:pathLst>
                <a:path w="0" h="2477135">
                  <a:moveTo>
                    <a:pt x="0" y="0"/>
                  </a:moveTo>
                  <a:lnTo>
                    <a:pt x="0" y="2476626"/>
                  </a:lnTo>
                </a:path>
              </a:pathLst>
            </a:custGeom>
            <a:ln w="9240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3400118" y="2886322"/>
              <a:ext cx="728980" cy="2621280"/>
            </a:xfrm>
            <a:custGeom>
              <a:avLst/>
              <a:gdLst/>
              <a:ahLst/>
              <a:cxnLst/>
              <a:rect l="l" t="t" r="r" b="b"/>
              <a:pathLst>
                <a:path w="728979" h="2621279">
                  <a:moveTo>
                    <a:pt x="0" y="4523"/>
                  </a:moveTo>
                  <a:lnTo>
                    <a:pt x="0" y="0"/>
                  </a:lnTo>
                </a:path>
                <a:path w="728979" h="2621279">
                  <a:moveTo>
                    <a:pt x="728627" y="2620697"/>
                  </a:moveTo>
                  <a:lnTo>
                    <a:pt x="728627" y="2550928"/>
                  </a:lnTo>
                </a:path>
              </a:pathLst>
            </a:custGeom>
            <a:ln w="9853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128746" y="2925741"/>
              <a:ext cx="0" cy="2477135"/>
            </a:xfrm>
            <a:custGeom>
              <a:avLst/>
              <a:gdLst/>
              <a:ahLst/>
              <a:cxnLst/>
              <a:rect l="l" t="t" r="r" b="b"/>
              <a:pathLst>
                <a:path w="0" h="2477135">
                  <a:moveTo>
                    <a:pt x="0" y="0"/>
                  </a:moveTo>
                  <a:lnTo>
                    <a:pt x="0" y="2476626"/>
                  </a:lnTo>
                </a:path>
              </a:pathLst>
            </a:custGeom>
            <a:ln w="9240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128746" y="2886322"/>
              <a:ext cx="728980" cy="2621280"/>
            </a:xfrm>
            <a:custGeom>
              <a:avLst/>
              <a:gdLst/>
              <a:ahLst/>
              <a:cxnLst/>
              <a:rect l="l" t="t" r="r" b="b"/>
              <a:pathLst>
                <a:path w="728979" h="2621279">
                  <a:moveTo>
                    <a:pt x="0" y="4523"/>
                  </a:moveTo>
                  <a:lnTo>
                    <a:pt x="0" y="0"/>
                  </a:lnTo>
                </a:path>
                <a:path w="728979" h="2621279">
                  <a:moveTo>
                    <a:pt x="728437" y="2620697"/>
                  </a:moveTo>
                  <a:lnTo>
                    <a:pt x="728437" y="2550928"/>
                  </a:lnTo>
                </a:path>
              </a:pathLst>
            </a:custGeom>
            <a:ln w="9853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4857182" y="2925741"/>
              <a:ext cx="0" cy="2477135"/>
            </a:xfrm>
            <a:custGeom>
              <a:avLst/>
              <a:gdLst/>
              <a:ahLst/>
              <a:cxnLst/>
              <a:rect l="l" t="t" r="r" b="b"/>
              <a:pathLst>
                <a:path w="0" h="2477135">
                  <a:moveTo>
                    <a:pt x="0" y="0"/>
                  </a:moveTo>
                  <a:lnTo>
                    <a:pt x="0" y="2476626"/>
                  </a:lnTo>
                </a:path>
              </a:pathLst>
            </a:custGeom>
            <a:ln w="9240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4857182" y="2886322"/>
              <a:ext cx="728980" cy="2621280"/>
            </a:xfrm>
            <a:custGeom>
              <a:avLst/>
              <a:gdLst/>
              <a:ahLst/>
              <a:cxnLst/>
              <a:rect l="l" t="t" r="r" b="b"/>
              <a:pathLst>
                <a:path w="728979" h="2621279">
                  <a:moveTo>
                    <a:pt x="0" y="4523"/>
                  </a:moveTo>
                  <a:lnTo>
                    <a:pt x="0" y="0"/>
                  </a:lnTo>
                </a:path>
                <a:path w="728979" h="2621279">
                  <a:moveTo>
                    <a:pt x="728627" y="2620697"/>
                  </a:moveTo>
                  <a:lnTo>
                    <a:pt x="728627" y="2550928"/>
                  </a:lnTo>
                </a:path>
              </a:pathLst>
            </a:custGeom>
            <a:ln w="9853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5585810" y="2925741"/>
              <a:ext cx="0" cy="2477135"/>
            </a:xfrm>
            <a:custGeom>
              <a:avLst/>
              <a:gdLst/>
              <a:ahLst/>
              <a:cxnLst/>
              <a:rect l="l" t="t" r="r" b="b"/>
              <a:pathLst>
                <a:path w="0" h="2477135">
                  <a:moveTo>
                    <a:pt x="0" y="0"/>
                  </a:moveTo>
                  <a:lnTo>
                    <a:pt x="0" y="2476626"/>
                  </a:lnTo>
                </a:path>
              </a:pathLst>
            </a:custGeom>
            <a:ln w="9240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5585810" y="2886322"/>
              <a:ext cx="0" cy="5080"/>
            </a:xfrm>
            <a:custGeom>
              <a:avLst/>
              <a:gdLst/>
              <a:ahLst/>
              <a:cxnLst/>
              <a:rect l="l" t="t" r="r" b="b"/>
              <a:pathLst>
                <a:path w="0" h="5080">
                  <a:moveTo>
                    <a:pt x="0" y="4523"/>
                  </a:moveTo>
                  <a:lnTo>
                    <a:pt x="0" y="0"/>
                  </a:lnTo>
                </a:path>
              </a:pathLst>
            </a:custGeom>
            <a:ln w="9240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936113" y="5437256"/>
              <a:ext cx="13970" cy="69850"/>
            </a:xfrm>
            <a:custGeom>
              <a:avLst/>
              <a:gdLst/>
              <a:ahLst/>
              <a:cxnLst/>
              <a:rect l="l" t="t" r="r" b="b"/>
              <a:pathLst>
                <a:path w="13969" h="69850">
                  <a:moveTo>
                    <a:pt x="13860" y="0"/>
                  </a:moveTo>
                  <a:lnTo>
                    <a:pt x="0" y="0"/>
                  </a:lnTo>
                  <a:lnTo>
                    <a:pt x="0" y="69764"/>
                  </a:lnTo>
                  <a:lnTo>
                    <a:pt x="13860" y="69764"/>
                  </a:lnTo>
                  <a:lnTo>
                    <a:pt x="13860" y="0"/>
                  </a:lnTo>
                  <a:close/>
                </a:path>
              </a:pathLst>
            </a:custGeom>
            <a:solidFill>
              <a:srgbClr val="008000">
                <a:alpha val="79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1943043" y="2925767"/>
              <a:ext cx="0" cy="2477135"/>
            </a:xfrm>
            <a:custGeom>
              <a:avLst/>
              <a:gdLst/>
              <a:ahLst/>
              <a:cxnLst/>
              <a:rect l="l" t="t" r="r" b="b"/>
              <a:pathLst>
                <a:path w="0" h="2477135">
                  <a:moveTo>
                    <a:pt x="0" y="0"/>
                  </a:moveTo>
                  <a:lnTo>
                    <a:pt x="0" y="2476600"/>
                  </a:lnTo>
                </a:path>
              </a:pathLst>
            </a:custGeom>
            <a:ln w="13860">
              <a:solidFill>
                <a:srgbClr val="008000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1892846" y="2886316"/>
              <a:ext cx="3435350" cy="2570480"/>
            </a:xfrm>
            <a:custGeom>
              <a:avLst/>
              <a:gdLst/>
              <a:ahLst/>
              <a:cxnLst/>
              <a:rect l="l" t="t" r="r" b="b"/>
              <a:pathLst>
                <a:path w="3435350" h="2570479">
                  <a:moveTo>
                    <a:pt x="57124" y="0"/>
                  </a:moveTo>
                  <a:lnTo>
                    <a:pt x="43256" y="0"/>
                  </a:lnTo>
                  <a:lnTo>
                    <a:pt x="43256" y="4533"/>
                  </a:lnTo>
                  <a:lnTo>
                    <a:pt x="57124" y="4533"/>
                  </a:lnTo>
                  <a:lnTo>
                    <a:pt x="57124" y="0"/>
                  </a:lnTo>
                  <a:close/>
                </a:path>
                <a:path w="3435350" h="2570479">
                  <a:moveTo>
                    <a:pt x="144907" y="54190"/>
                  </a:moveTo>
                  <a:lnTo>
                    <a:pt x="141770" y="50634"/>
                  </a:lnTo>
                  <a:lnTo>
                    <a:pt x="134162" y="50634"/>
                  </a:lnTo>
                  <a:lnTo>
                    <a:pt x="131025" y="54190"/>
                  </a:lnTo>
                  <a:lnTo>
                    <a:pt x="131025" y="68859"/>
                  </a:lnTo>
                  <a:lnTo>
                    <a:pt x="13779" y="68859"/>
                  </a:lnTo>
                  <a:lnTo>
                    <a:pt x="13779" y="54190"/>
                  </a:lnTo>
                  <a:lnTo>
                    <a:pt x="10744" y="50634"/>
                  </a:lnTo>
                  <a:lnTo>
                    <a:pt x="3035" y="50634"/>
                  </a:lnTo>
                  <a:lnTo>
                    <a:pt x="0" y="54190"/>
                  </a:lnTo>
                  <a:lnTo>
                    <a:pt x="0" y="94894"/>
                  </a:lnTo>
                  <a:lnTo>
                    <a:pt x="0" y="99199"/>
                  </a:lnTo>
                  <a:lnTo>
                    <a:pt x="3035" y="102654"/>
                  </a:lnTo>
                  <a:lnTo>
                    <a:pt x="10744" y="102654"/>
                  </a:lnTo>
                  <a:lnTo>
                    <a:pt x="13779" y="99199"/>
                  </a:lnTo>
                  <a:lnTo>
                    <a:pt x="13779" y="84556"/>
                  </a:lnTo>
                  <a:lnTo>
                    <a:pt x="131025" y="84556"/>
                  </a:lnTo>
                  <a:lnTo>
                    <a:pt x="131025" y="94894"/>
                  </a:lnTo>
                  <a:lnTo>
                    <a:pt x="131025" y="99199"/>
                  </a:lnTo>
                  <a:lnTo>
                    <a:pt x="134162" y="102654"/>
                  </a:lnTo>
                  <a:lnTo>
                    <a:pt x="141770" y="102654"/>
                  </a:lnTo>
                  <a:lnTo>
                    <a:pt x="144907" y="99199"/>
                  </a:lnTo>
                  <a:lnTo>
                    <a:pt x="144907" y="54190"/>
                  </a:lnTo>
                  <a:close/>
                </a:path>
                <a:path w="3435350" h="2570479">
                  <a:moveTo>
                    <a:pt x="415036" y="2521534"/>
                  </a:moveTo>
                  <a:lnTo>
                    <a:pt x="411899" y="2518029"/>
                  </a:lnTo>
                  <a:lnTo>
                    <a:pt x="404291" y="2518029"/>
                  </a:lnTo>
                  <a:lnTo>
                    <a:pt x="401154" y="2521534"/>
                  </a:lnTo>
                  <a:lnTo>
                    <a:pt x="401154" y="2536190"/>
                  </a:lnTo>
                  <a:lnTo>
                    <a:pt x="222021" y="2536190"/>
                  </a:lnTo>
                  <a:lnTo>
                    <a:pt x="222021" y="2521534"/>
                  </a:lnTo>
                  <a:lnTo>
                    <a:pt x="218973" y="2518029"/>
                  </a:lnTo>
                  <a:lnTo>
                    <a:pt x="211277" y="2518029"/>
                  </a:lnTo>
                  <a:lnTo>
                    <a:pt x="208229" y="2521534"/>
                  </a:lnTo>
                  <a:lnTo>
                    <a:pt x="208229" y="2562212"/>
                  </a:lnTo>
                  <a:lnTo>
                    <a:pt x="208229" y="2566543"/>
                  </a:lnTo>
                  <a:lnTo>
                    <a:pt x="211277" y="2570061"/>
                  </a:lnTo>
                  <a:lnTo>
                    <a:pt x="218973" y="2570061"/>
                  </a:lnTo>
                  <a:lnTo>
                    <a:pt x="222021" y="2566543"/>
                  </a:lnTo>
                  <a:lnTo>
                    <a:pt x="222021" y="2551887"/>
                  </a:lnTo>
                  <a:lnTo>
                    <a:pt x="401154" y="2551887"/>
                  </a:lnTo>
                  <a:lnTo>
                    <a:pt x="401154" y="2562212"/>
                  </a:lnTo>
                  <a:lnTo>
                    <a:pt x="401154" y="2566543"/>
                  </a:lnTo>
                  <a:lnTo>
                    <a:pt x="404291" y="2570061"/>
                  </a:lnTo>
                  <a:lnTo>
                    <a:pt x="411899" y="2570061"/>
                  </a:lnTo>
                  <a:lnTo>
                    <a:pt x="415036" y="2566543"/>
                  </a:lnTo>
                  <a:lnTo>
                    <a:pt x="415036" y="2521534"/>
                  </a:lnTo>
                  <a:close/>
                </a:path>
                <a:path w="3435350" h="2570479">
                  <a:moveTo>
                    <a:pt x="621372" y="876592"/>
                  </a:moveTo>
                  <a:lnTo>
                    <a:pt x="618236" y="873137"/>
                  </a:lnTo>
                  <a:lnTo>
                    <a:pt x="610527" y="873137"/>
                  </a:lnTo>
                  <a:lnTo>
                    <a:pt x="607491" y="876592"/>
                  </a:lnTo>
                  <a:lnTo>
                    <a:pt x="607491" y="891260"/>
                  </a:lnTo>
                  <a:lnTo>
                    <a:pt x="412470" y="891260"/>
                  </a:lnTo>
                  <a:lnTo>
                    <a:pt x="412470" y="876592"/>
                  </a:lnTo>
                  <a:lnTo>
                    <a:pt x="409333" y="873137"/>
                  </a:lnTo>
                  <a:lnTo>
                    <a:pt x="401726" y="873137"/>
                  </a:lnTo>
                  <a:lnTo>
                    <a:pt x="398589" y="876592"/>
                  </a:lnTo>
                  <a:lnTo>
                    <a:pt x="398589" y="917295"/>
                  </a:lnTo>
                  <a:lnTo>
                    <a:pt x="398589" y="921600"/>
                  </a:lnTo>
                  <a:lnTo>
                    <a:pt x="401726" y="925156"/>
                  </a:lnTo>
                  <a:lnTo>
                    <a:pt x="409333" y="925156"/>
                  </a:lnTo>
                  <a:lnTo>
                    <a:pt x="412470" y="921600"/>
                  </a:lnTo>
                  <a:lnTo>
                    <a:pt x="412470" y="906957"/>
                  </a:lnTo>
                  <a:lnTo>
                    <a:pt x="607491" y="906957"/>
                  </a:lnTo>
                  <a:lnTo>
                    <a:pt x="607491" y="917295"/>
                  </a:lnTo>
                  <a:lnTo>
                    <a:pt x="607491" y="921600"/>
                  </a:lnTo>
                  <a:lnTo>
                    <a:pt x="610527" y="925156"/>
                  </a:lnTo>
                  <a:lnTo>
                    <a:pt x="618236" y="925156"/>
                  </a:lnTo>
                  <a:lnTo>
                    <a:pt x="621372" y="921600"/>
                  </a:lnTo>
                  <a:lnTo>
                    <a:pt x="621372" y="876592"/>
                  </a:lnTo>
                  <a:close/>
                </a:path>
                <a:path w="3435350" h="2570479">
                  <a:moveTo>
                    <a:pt x="3434905" y="1699094"/>
                  </a:moveTo>
                  <a:lnTo>
                    <a:pt x="3431768" y="1695538"/>
                  </a:lnTo>
                  <a:lnTo>
                    <a:pt x="3424161" y="1695538"/>
                  </a:lnTo>
                  <a:lnTo>
                    <a:pt x="3421011" y="1699094"/>
                  </a:lnTo>
                  <a:lnTo>
                    <a:pt x="3421011" y="1713763"/>
                  </a:lnTo>
                  <a:lnTo>
                    <a:pt x="2370061" y="1713763"/>
                  </a:lnTo>
                  <a:lnTo>
                    <a:pt x="2370061" y="1699094"/>
                  </a:lnTo>
                  <a:lnTo>
                    <a:pt x="2366924" y="1695538"/>
                  </a:lnTo>
                  <a:lnTo>
                    <a:pt x="2359317" y="1695538"/>
                  </a:lnTo>
                  <a:lnTo>
                    <a:pt x="2356180" y="1699094"/>
                  </a:lnTo>
                  <a:lnTo>
                    <a:pt x="2356180" y="1739811"/>
                  </a:lnTo>
                  <a:lnTo>
                    <a:pt x="2356180" y="1744116"/>
                  </a:lnTo>
                  <a:lnTo>
                    <a:pt x="2359317" y="1747558"/>
                  </a:lnTo>
                  <a:lnTo>
                    <a:pt x="2366924" y="1747558"/>
                  </a:lnTo>
                  <a:lnTo>
                    <a:pt x="2370061" y="1744116"/>
                  </a:lnTo>
                  <a:lnTo>
                    <a:pt x="2370061" y="1729473"/>
                  </a:lnTo>
                  <a:lnTo>
                    <a:pt x="3421011" y="1729473"/>
                  </a:lnTo>
                  <a:lnTo>
                    <a:pt x="3421011" y="1739811"/>
                  </a:lnTo>
                  <a:lnTo>
                    <a:pt x="3421011" y="1744116"/>
                  </a:lnTo>
                  <a:lnTo>
                    <a:pt x="3424161" y="1747558"/>
                  </a:lnTo>
                  <a:lnTo>
                    <a:pt x="3431768" y="1747558"/>
                  </a:lnTo>
                  <a:lnTo>
                    <a:pt x="3434905" y="1744116"/>
                  </a:lnTo>
                  <a:lnTo>
                    <a:pt x="3434905" y="1699094"/>
                  </a:lnTo>
                  <a:close/>
                </a:path>
              </a:pathLst>
            </a:custGeom>
            <a:solidFill>
              <a:srgbClr val="008000">
                <a:alpha val="79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9" name="object 2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46533" y="5364812"/>
              <a:ext cx="115716" cy="131082"/>
            </a:xfrm>
            <a:prstGeom prst="rect">
              <a:avLst/>
            </a:prstGeom>
          </p:spPr>
        </p:pic>
        <p:pic>
          <p:nvPicPr>
            <p:cNvPr id="30" name="object 3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30341" y="4542540"/>
              <a:ext cx="115716" cy="131071"/>
            </a:xfrm>
            <a:prstGeom prst="rect">
              <a:avLst/>
            </a:prstGeom>
          </p:spPr>
        </p:pic>
        <p:sp>
          <p:nvSpPr>
            <p:cNvPr id="31" name="object 31" descr=""/>
            <p:cNvSpPr/>
            <p:nvPr/>
          </p:nvSpPr>
          <p:spPr>
            <a:xfrm>
              <a:off x="2344973" y="3720032"/>
              <a:ext cx="116205" cy="131445"/>
            </a:xfrm>
            <a:custGeom>
              <a:avLst/>
              <a:gdLst/>
              <a:ahLst/>
              <a:cxnLst/>
              <a:rect l="l" t="t" r="r" b="b"/>
              <a:pathLst>
                <a:path w="116205" h="131445">
                  <a:moveTo>
                    <a:pt x="57810" y="0"/>
                  </a:moveTo>
                  <a:lnTo>
                    <a:pt x="0" y="65589"/>
                  </a:lnTo>
                  <a:lnTo>
                    <a:pt x="57810" y="131179"/>
                  </a:lnTo>
                  <a:lnTo>
                    <a:pt x="115716" y="65589"/>
                  </a:lnTo>
                  <a:lnTo>
                    <a:pt x="57810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2349347" y="3724986"/>
              <a:ext cx="107314" cy="121285"/>
            </a:xfrm>
            <a:custGeom>
              <a:avLst/>
              <a:gdLst/>
              <a:ahLst/>
              <a:cxnLst/>
              <a:rect l="l" t="t" r="r" b="b"/>
              <a:pathLst>
                <a:path w="107314" h="121285">
                  <a:moveTo>
                    <a:pt x="53437" y="0"/>
                  </a:moveTo>
                  <a:lnTo>
                    <a:pt x="0" y="60635"/>
                  </a:lnTo>
                  <a:lnTo>
                    <a:pt x="53437" y="121270"/>
                  </a:lnTo>
                  <a:lnTo>
                    <a:pt x="106969" y="60635"/>
                  </a:lnTo>
                  <a:lnTo>
                    <a:pt x="53437" y="0"/>
                  </a:lnTo>
                </a:path>
              </a:pathLst>
            </a:custGeom>
            <a:ln w="6517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907303" y="2897631"/>
              <a:ext cx="116205" cy="131445"/>
            </a:xfrm>
            <a:custGeom>
              <a:avLst/>
              <a:gdLst/>
              <a:ahLst/>
              <a:cxnLst/>
              <a:rect l="l" t="t" r="r" b="b"/>
              <a:pathLst>
                <a:path w="116205" h="131444">
                  <a:moveTo>
                    <a:pt x="57906" y="0"/>
                  </a:moveTo>
                  <a:lnTo>
                    <a:pt x="0" y="65589"/>
                  </a:lnTo>
                  <a:lnTo>
                    <a:pt x="57906" y="131071"/>
                  </a:lnTo>
                  <a:lnTo>
                    <a:pt x="115716" y="65589"/>
                  </a:lnTo>
                  <a:lnTo>
                    <a:pt x="57906" y="0"/>
                  </a:lnTo>
                  <a:close/>
                </a:path>
              </a:pathLst>
            </a:custGeom>
            <a:solidFill>
              <a:srgbClr val="1A466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911676" y="2902585"/>
              <a:ext cx="107314" cy="121285"/>
            </a:xfrm>
            <a:custGeom>
              <a:avLst/>
              <a:gdLst/>
              <a:ahLst/>
              <a:cxnLst/>
              <a:rect l="l" t="t" r="r" b="b"/>
              <a:pathLst>
                <a:path w="107314" h="121285">
                  <a:moveTo>
                    <a:pt x="53532" y="0"/>
                  </a:moveTo>
                  <a:lnTo>
                    <a:pt x="0" y="60635"/>
                  </a:lnTo>
                  <a:lnTo>
                    <a:pt x="53532" y="121163"/>
                  </a:lnTo>
                  <a:lnTo>
                    <a:pt x="107064" y="60635"/>
                  </a:lnTo>
                  <a:lnTo>
                    <a:pt x="53532" y="0"/>
                  </a:lnTo>
                </a:path>
              </a:pathLst>
            </a:custGeom>
            <a:ln w="6518">
              <a:solidFill>
                <a:srgbClr val="1A466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1831901" y="2886323"/>
              <a:ext cx="0" cy="2621280"/>
            </a:xfrm>
            <a:custGeom>
              <a:avLst/>
              <a:gdLst/>
              <a:ahLst/>
              <a:cxnLst/>
              <a:rect l="l" t="t" r="r" b="b"/>
              <a:pathLst>
                <a:path w="0" h="2621279">
                  <a:moveTo>
                    <a:pt x="0" y="2620697"/>
                  </a:moveTo>
                  <a:lnTo>
                    <a:pt x="0" y="0"/>
                  </a:lnTo>
                </a:path>
              </a:pathLst>
            </a:custGeom>
            <a:ln w="6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6" name="object 3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77716" y="5380450"/>
              <a:ext cx="925089" cy="104954"/>
            </a:xfrm>
            <a:prstGeom prst="rect">
              <a:avLst/>
            </a:prstGeom>
          </p:spPr>
        </p:pic>
        <p:pic>
          <p:nvPicPr>
            <p:cNvPr id="37" name="object 3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27596" y="4558049"/>
              <a:ext cx="670740" cy="104900"/>
            </a:xfrm>
            <a:prstGeom prst="rect">
              <a:avLst/>
            </a:prstGeom>
          </p:spPr>
        </p:pic>
        <p:pic>
          <p:nvPicPr>
            <p:cNvPr id="38" name="object 38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222423" y="3736725"/>
              <a:ext cx="576293" cy="103715"/>
            </a:xfrm>
            <a:prstGeom prst="rect">
              <a:avLst/>
            </a:prstGeom>
          </p:spPr>
        </p:pic>
        <p:sp>
          <p:nvSpPr>
            <p:cNvPr id="39" name="object 39" descr=""/>
            <p:cNvSpPr/>
            <p:nvPr/>
          </p:nvSpPr>
          <p:spPr>
            <a:xfrm>
              <a:off x="1410813" y="2914863"/>
              <a:ext cx="392430" cy="131445"/>
            </a:xfrm>
            <a:custGeom>
              <a:avLst/>
              <a:gdLst/>
              <a:ahLst/>
              <a:cxnLst/>
              <a:rect l="l" t="t" r="r" b="b"/>
              <a:pathLst>
                <a:path w="392430" h="131444">
                  <a:moveTo>
                    <a:pt x="64790" y="0"/>
                  </a:moveTo>
                  <a:lnTo>
                    <a:pt x="0" y="0"/>
                  </a:lnTo>
                  <a:lnTo>
                    <a:pt x="0" y="101453"/>
                  </a:lnTo>
                  <a:lnTo>
                    <a:pt x="66872" y="101453"/>
                  </a:lnTo>
                  <a:lnTo>
                    <a:pt x="66872" y="89499"/>
                  </a:lnTo>
                  <a:lnTo>
                    <a:pt x="11856" y="89499"/>
                  </a:lnTo>
                  <a:lnTo>
                    <a:pt x="11856" y="54927"/>
                  </a:lnTo>
                  <a:lnTo>
                    <a:pt x="61424" y="54927"/>
                  </a:lnTo>
                  <a:lnTo>
                    <a:pt x="61424" y="42972"/>
                  </a:lnTo>
                  <a:lnTo>
                    <a:pt x="11856" y="42972"/>
                  </a:lnTo>
                  <a:lnTo>
                    <a:pt x="11856" y="11954"/>
                  </a:lnTo>
                  <a:lnTo>
                    <a:pt x="64790" y="11954"/>
                  </a:lnTo>
                  <a:lnTo>
                    <a:pt x="64790" y="0"/>
                  </a:lnTo>
                  <a:close/>
                </a:path>
                <a:path w="392430" h="131444">
                  <a:moveTo>
                    <a:pt x="82333" y="107592"/>
                  </a:moveTo>
                  <a:lnTo>
                    <a:pt x="82296" y="115778"/>
                  </a:lnTo>
                  <a:lnTo>
                    <a:pt x="84472" y="121378"/>
                  </a:lnTo>
                  <a:lnTo>
                    <a:pt x="94009" y="129348"/>
                  </a:lnTo>
                  <a:lnTo>
                    <a:pt x="100265" y="131286"/>
                  </a:lnTo>
                  <a:lnTo>
                    <a:pt x="114518" y="131286"/>
                  </a:lnTo>
                  <a:lnTo>
                    <a:pt x="120014" y="129886"/>
                  </a:lnTo>
                  <a:lnTo>
                    <a:pt x="124474" y="127086"/>
                  </a:lnTo>
                  <a:lnTo>
                    <a:pt x="128933" y="124394"/>
                  </a:lnTo>
                  <a:lnTo>
                    <a:pt x="131915" y="120947"/>
                  </a:lnTo>
                  <a:lnTo>
                    <a:pt x="103213" y="120947"/>
                  </a:lnTo>
                  <a:lnTo>
                    <a:pt x="99486" y="119870"/>
                  </a:lnTo>
                  <a:lnTo>
                    <a:pt x="96757" y="117501"/>
                  </a:lnTo>
                  <a:lnTo>
                    <a:pt x="94722" y="115778"/>
                  </a:lnTo>
                  <a:lnTo>
                    <a:pt x="93476" y="113085"/>
                  </a:lnTo>
                  <a:lnTo>
                    <a:pt x="93029" y="109315"/>
                  </a:lnTo>
                  <a:lnTo>
                    <a:pt x="82333" y="107592"/>
                  </a:lnTo>
                  <a:close/>
                </a:path>
                <a:path w="392430" h="131444">
                  <a:moveTo>
                    <a:pt x="137339" y="91868"/>
                  </a:moveTo>
                  <a:lnTo>
                    <a:pt x="126157" y="91868"/>
                  </a:lnTo>
                  <a:lnTo>
                    <a:pt x="126046" y="102961"/>
                  </a:lnTo>
                  <a:lnTo>
                    <a:pt x="125928" y="105331"/>
                  </a:lnTo>
                  <a:lnTo>
                    <a:pt x="124388" y="112008"/>
                  </a:lnTo>
                  <a:lnTo>
                    <a:pt x="122505" y="115239"/>
                  </a:lnTo>
                  <a:lnTo>
                    <a:pt x="119739" y="117501"/>
                  </a:lnTo>
                  <a:lnTo>
                    <a:pt x="116972" y="119870"/>
                  </a:lnTo>
                  <a:lnTo>
                    <a:pt x="113035" y="120947"/>
                  </a:lnTo>
                  <a:lnTo>
                    <a:pt x="131915" y="120947"/>
                  </a:lnTo>
                  <a:lnTo>
                    <a:pt x="132195" y="120624"/>
                  </a:lnTo>
                  <a:lnTo>
                    <a:pt x="134398" y="115454"/>
                  </a:lnTo>
                  <a:lnTo>
                    <a:pt x="136312" y="111039"/>
                  </a:lnTo>
                  <a:lnTo>
                    <a:pt x="137339" y="102961"/>
                  </a:lnTo>
                  <a:lnTo>
                    <a:pt x="137339" y="91868"/>
                  </a:lnTo>
                  <a:close/>
                </a:path>
                <a:path w="392430" h="131444">
                  <a:moveTo>
                    <a:pt x="115907" y="26278"/>
                  </a:moveTo>
                  <a:lnTo>
                    <a:pt x="81249" y="50834"/>
                  </a:lnTo>
                  <a:lnTo>
                    <a:pt x="80136" y="57296"/>
                  </a:lnTo>
                  <a:lnTo>
                    <a:pt x="80136" y="64297"/>
                  </a:lnTo>
                  <a:lnTo>
                    <a:pt x="80594" y="71688"/>
                  </a:lnTo>
                  <a:lnTo>
                    <a:pt x="81969" y="78513"/>
                  </a:lnTo>
                  <a:lnTo>
                    <a:pt x="84176" y="84544"/>
                  </a:lnTo>
                  <a:lnTo>
                    <a:pt x="84260" y="84773"/>
                  </a:lnTo>
                  <a:lnTo>
                    <a:pt x="87467" y="90468"/>
                  </a:lnTo>
                  <a:lnTo>
                    <a:pt x="92354" y="97792"/>
                  </a:lnTo>
                  <a:lnTo>
                    <a:pt x="99267" y="101453"/>
                  </a:lnTo>
                  <a:lnTo>
                    <a:pt x="115355" y="101453"/>
                  </a:lnTo>
                  <a:lnTo>
                    <a:pt x="121345" y="98222"/>
                  </a:lnTo>
                  <a:lnTo>
                    <a:pt x="126157" y="91868"/>
                  </a:lnTo>
                  <a:lnTo>
                    <a:pt x="137339" y="91868"/>
                  </a:lnTo>
                  <a:lnTo>
                    <a:pt x="137339" y="91114"/>
                  </a:lnTo>
                  <a:lnTo>
                    <a:pt x="104135" y="91114"/>
                  </a:lnTo>
                  <a:lnTo>
                    <a:pt x="99895" y="88960"/>
                  </a:lnTo>
                  <a:lnTo>
                    <a:pt x="91442" y="54496"/>
                  </a:lnTo>
                  <a:lnTo>
                    <a:pt x="93098" y="48034"/>
                  </a:lnTo>
                  <a:lnTo>
                    <a:pt x="93153" y="47819"/>
                  </a:lnTo>
                  <a:lnTo>
                    <a:pt x="96495" y="43403"/>
                  </a:lnTo>
                  <a:lnTo>
                    <a:pt x="99999" y="38879"/>
                  </a:lnTo>
                  <a:lnTo>
                    <a:pt x="104154" y="36618"/>
                  </a:lnTo>
                  <a:lnTo>
                    <a:pt x="127042" y="36618"/>
                  </a:lnTo>
                  <a:lnTo>
                    <a:pt x="122220" y="29725"/>
                  </a:lnTo>
                  <a:lnTo>
                    <a:pt x="115907" y="26278"/>
                  </a:lnTo>
                  <a:close/>
                </a:path>
                <a:path w="392430" h="131444">
                  <a:moveTo>
                    <a:pt x="127042" y="36618"/>
                  </a:moveTo>
                  <a:lnTo>
                    <a:pt x="114014" y="36618"/>
                  </a:lnTo>
                  <a:lnTo>
                    <a:pt x="118265" y="38879"/>
                  </a:lnTo>
                  <a:lnTo>
                    <a:pt x="121783" y="43403"/>
                  </a:lnTo>
                  <a:lnTo>
                    <a:pt x="125310" y="48034"/>
                  </a:lnTo>
                  <a:lnTo>
                    <a:pt x="126986" y="54496"/>
                  </a:lnTo>
                  <a:lnTo>
                    <a:pt x="127069" y="73236"/>
                  </a:lnTo>
                  <a:lnTo>
                    <a:pt x="125358" y="80129"/>
                  </a:lnTo>
                  <a:lnTo>
                    <a:pt x="118512" y="88960"/>
                  </a:lnTo>
                  <a:lnTo>
                    <a:pt x="114281" y="91114"/>
                  </a:lnTo>
                  <a:lnTo>
                    <a:pt x="137339" y="91114"/>
                  </a:lnTo>
                  <a:lnTo>
                    <a:pt x="137339" y="36833"/>
                  </a:lnTo>
                  <a:lnTo>
                    <a:pt x="127193" y="36833"/>
                  </a:lnTo>
                  <a:lnTo>
                    <a:pt x="127042" y="36618"/>
                  </a:lnTo>
                  <a:close/>
                </a:path>
                <a:path w="392430" h="131444">
                  <a:moveTo>
                    <a:pt x="137339" y="27894"/>
                  </a:moveTo>
                  <a:lnTo>
                    <a:pt x="127193" y="27894"/>
                  </a:lnTo>
                  <a:lnTo>
                    <a:pt x="127193" y="36833"/>
                  </a:lnTo>
                  <a:lnTo>
                    <a:pt x="137339" y="36833"/>
                  </a:lnTo>
                  <a:lnTo>
                    <a:pt x="137339" y="27894"/>
                  </a:lnTo>
                  <a:close/>
                </a:path>
                <a:path w="392430" h="131444">
                  <a:moveTo>
                    <a:pt x="165826" y="27894"/>
                  </a:moveTo>
                  <a:lnTo>
                    <a:pt x="155927" y="27894"/>
                  </a:lnTo>
                  <a:lnTo>
                    <a:pt x="155927" y="101453"/>
                  </a:lnTo>
                  <a:lnTo>
                    <a:pt x="166929" y="101453"/>
                  </a:lnTo>
                  <a:lnTo>
                    <a:pt x="166929" y="57727"/>
                  </a:lnTo>
                  <a:lnTo>
                    <a:pt x="167499" y="52880"/>
                  </a:lnTo>
                  <a:lnTo>
                    <a:pt x="168735" y="48465"/>
                  </a:lnTo>
                  <a:lnTo>
                    <a:pt x="169591" y="45557"/>
                  </a:lnTo>
                  <a:lnTo>
                    <a:pt x="170922" y="43187"/>
                  </a:lnTo>
                  <a:lnTo>
                    <a:pt x="174599" y="40064"/>
                  </a:lnTo>
                  <a:lnTo>
                    <a:pt x="174452" y="40064"/>
                  </a:lnTo>
                  <a:lnTo>
                    <a:pt x="176912" y="39095"/>
                  </a:lnTo>
                  <a:lnTo>
                    <a:pt x="165826" y="39095"/>
                  </a:lnTo>
                  <a:lnTo>
                    <a:pt x="165826" y="27894"/>
                  </a:lnTo>
                  <a:close/>
                </a:path>
                <a:path w="392430" h="131444">
                  <a:moveTo>
                    <a:pt x="183568" y="26278"/>
                  </a:moveTo>
                  <a:lnTo>
                    <a:pt x="177293" y="26278"/>
                  </a:lnTo>
                  <a:lnTo>
                    <a:pt x="174916" y="27140"/>
                  </a:lnTo>
                  <a:lnTo>
                    <a:pt x="172824" y="28756"/>
                  </a:lnTo>
                  <a:lnTo>
                    <a:pt x="170637" y="30371"/>
                  </a:lnTo>
                  <a:lnTo>
                    <a:pt x="168355" y="33817"/>
                  </a:lnTo>
                  <a:lnTo>
                    <a:pt x="165826" y="39095"/>
                  </a:lnTo>
                  <a:lnTo>
                    <a:pt x="182047" y="39095"/>
                  </a:lnTo>
                  <a:lnTo>
                    <a:pt x="184709" y="40064"/>
                  </a:lnTo>
                  <a:lnTo>
                    <a:pt x="187372" y="41895"/>
                  </a:lnTo>
                  <a:lnTo>
                    <a:pt x="191140" y="30371"/>
                  </a:lnTo>
                  <a:lnTo>
                    <a:pt x="191327" y="30371"/>
                  </a:lnTo>
                  <a:lnTo>
                    <a:pt x="187372" y="27571"/>
                  </a:lnTo>
                  <a:lnTo>
                    <a:pt x="183568" y="26278"/>
                  </a:lnTo>
                  <a:close/>
                </a:path>
                <a:path w="392430" h="131444">
                  <a:moveTo>
                    <a:pt x="234248" y="26278"/>
                  </a:moveTo>
                  <a:lnTo>
                    <a:pt x="197391" y="48828"/>
                  </a:lnTo>
                  <a:lnTo>
                    <a:pt x="195920" y="55953"/>
                  </a:lnTo>
                  <a:lnTo>
                    <a:pt x="195797" y="56547"/>
                  </a:lnTo>
                  <a:lnTo>
                    <a:pt x="195310" y="64512"/>
                  </a:lnTo>
                  <a:lnTo>
                    <a:pt x="195264" y="65266"/>
                  </a:lnTo>
                  <a:lnTo>
                    <a:pt x="195782" y="73744"/>
                  </a:lnTo>
                  <a:lnTo>
                    <a:pt x="216753" y="103069"/>
                  </a:lnTo>
                  <a:lnTo>
                    <a:pt x="233773" y="103069"/>
                  </a:lnTo>
                  <a:lnTo>
                    <a:pt x="239953" y="101023"/>
                  </a:lnTo>
                  <a:lnTo>
                    <a:pt x="244802" y="96930"/>
                  </a:lnTo>
                  <a:lnTo>
                    <a:pt x="249527" y="92837"/>
                  </a:lnTo>
                  <a:lnTo>
                    <a:pt x="220841" y="92837"/>
                  </a:lnTo>
                  <a:lnTo>
                    <a:pt x="216372" y="90683"/>
                  </a:lnTo>
                  <a:lnTo>
                    <a:pt x="212664" y="86483"/>
                  </a:lnTo>
                  <a:lnTo>
                    <a:pt x="209051" y="82175"/>
                  </a:lnTo>
                  <a:lnTo>
                    <a:pt x="207054" y="75928"/>
                  </a:lnTo>
                  <a:lnTo>
                    <a:pt x="206674" y="67851"/>
                  </a:lnTo>
                  <a:lnTo>
                    <a:pt x="255071" y="67851"/>
                  </a:lnTo>
                  <a:lnTo>
                    <a:pt x="255166" y="64512"/>
                  </a:lnTo>
                  <a:lnTo>
                    <a:pt x="254750" y="57619"/>
                  </a:lnTo>
                  <a:lnTo>
                    <a:pt x="207244" y="57619"/>
                  </a:lnTo>
                  <a:lnTo>
                    <a:pt x="207612" y="51480"/>
                  </a:lnTo>
                  <a:lnTo>
                    <a:pt x="247035" y="36510"/>
                  </a:lnTo>
                  <a:lnTo>
                    <a:pt x="246894" y="36295"/>
                  </a:lnTo>
                  <a:lnTo>
                    <a:pt x="241468" y="29725"/>
                  </a:lnTo>
                  <a:lnTo>
                    <a:pt x="241609" y="29725"/>
                  </a:lnTo>
                  <a:lnTo>
                    <a:pt x="234248" y="26278"/>
                  </a:lnTo>
                  <a:close/>
                </a:path>
                <a:path w="392430" h="131444">
                  <a:moveTo>
                    <a:pt x="243376" y="77759"/>
                  </a:moveTo>
                  <a:lnTo>
                    <a:pt x="241760" y="83037"/>
                  </a:lnTo>
                  <a:lnTo>
                    <a:pt x="239478" y="86914"/>
                  </a:lnTo>
                  <a:lnTo>
                    <a:pt x="233773" y="91653"/>
                  </a:lnTo>
                  <a:lnTo>
                    <a:pt x="230350" y="92837"/>
                  </a:lnTo>
                  <a:lnTo>
                    <a:pt x="249590" y="92837"/>
                  </a:lnTo>
                  <a:lnTo>
                    <a:pt x="252979" y="86914"/>
                  </a:lnTo>
                  <a:lnTo>
                    <a:pt x="254786" y="79375"/>
                  </a:lnTo>
                  <a:lnTo>
                    <a:pt x="243376" y="77759"/>
                  </a:lnTo>
                  <a:close/>
                </a:path>
                <a:path w="392430" h="131444">
                  <a:moveTo>
                    <a:pt x="247035" y="36510"/>
                  </a:moveTo>
                  <a:lnTo>
                    <a:pt x="231300" y="36510"/>
                  </a:lnTo>
                  <a:lnTo>
                    <a:pt x="235864" y="38879"/>
                  </a:lnTo>
                  <a:lnTo>
                    <a:pt x="241664" y="46849"/>
                  </a:lnTo>
                  <a:lnTo>
                    <a:pt x="242934" y="51265"/>
                  </a:lnTo>
                  <a:lnTo>
                    <a:pt x="242996" y="51480"/>
                  </a:lnTo>
                  <a:lnTo>
                    <a:pt x="243342" y="55953"/>
                  </a:lnTo>
                  <a:lnTo>
                    <a:pt x="243388" y="56547"/>
                  </a:lnTo>
                  <a:lnTo>
                    <a:pt x="243471" y="57619"/>
                  </a:lnTo>
                  <a:lnTo>
                    <a:pt x="254750" y="57619"/>
                  </a:lnTo>
                  <a:lnTo>
                    <a:pt x="254649" y="55953"/>
                  </a:lnTo>
                  <a:lnTo>
                    <a:pt x="253189" y="48828"/>
                  </a:lnTo>
                  <a:lnTo>
                    <a:pt x="253098" y="48384"/>
                  </a:lnTo>
                  <a:lnTo>
                    <a:pt x="250513" y="41824"/>
                  </a:lnTo>
                  <a:lnTo>
                    <a:pt x="247035" y="36510"/>
                  </a:lnTo>
                  <a:close/>
                </a:path>
                <a:path w="392430" h="131444">
                  <a:moveTo>
                    <a:pt x="277131" y="77544"/>
                  </a:moveTo>
                  <a:lnTo>
                    <a:pt x="266291" y="79482"/>
                  </a:lnTo>
                  <a:lnTo>
                    <a:pt x="267276" y="86268"/>
                  </a:lnTo>
                  <a:lnTo>
                    <a:pt x="267385" y="87021"/>
                  </a:lnTo>
                  <a:lnTo>
                    <a:pt x="267432" y="87345"/>
                  </a:lnTo>
                  <a:lnTo>
                    <a:pt x="270285" y="93160"/>
                  </a:lnTo>
                  <a:lnTo>
                    <a:pt x="274754" y="97145"/>
                  </a:lnTo>
                  <a:lnTo>
                    <a:pt x="279128" y="101130"/>
                  </a:lnTo>
                  <a:lnTo>
                    <a:pt x="285593" y="103069"/>
                  </a:lnTo>
                  <a:lnTo>
                    <a:pt x="299095" y="103069"/>
                  </a:lnTo>
                  <a:lnTo>
                    <a:pt x="303659" y="102100"/>
                  </a:lnTo>
                  <a:lnTo>
                    <a:pt x="307653" y="100053"/>
                  </a:lnTo>
                  <a:lnTo>
                    <a:pt x="311741" y="98115"/>
                  </a:lnTo>
                  <a:lnTo>
                    <a:pt x="314784" y="95207"/>
                  </a:lnTo>
                  <a:lnTo>
                    <a:pt x="316199" y="92837"/>
                  </a:lnTo>
                  <a:lnTo>
                    <a:pt x="288921" y="92837"/>
                  </a:lnTo>
                  <a:lnTo>
                    <a:pt x="285348" y="91653"/>
                  </a:lnTo>
                  <a:lnTo>
                    <a:pt x="285137" y="91653"/>
                  </a:lnTo>
                  <a:lnTo>
                    <a:pt x="279413" y="86268"/>
                  </a:lnTo>
                  <a:lnTo>
                    <a:pt x="277701" y="82498"/>
                  </a:lnTo>
                  <a:lnTo>
                    <a:pt x="277354" y="79482"/>
                  </a:lnTo>
                  <a:lnTo>
                    <a:pt x="277230" y="78405"/>
                  </a:lnTo>
                  <a:lnTo>
                    <a:pt x="277131" y="77544"/>
                  </a:lnTo>
                  <a:close/>
                </a:path>
                <a:path w="392430" h="131444">
                  <a:moveTo>
                    <a:pt x="297098" y="26278"/>
                  </a:moveTo>
                  <a:lnTo>
                    <a:pt x="288636" y="26278"/>
                  </a:lnTo>
                  <a:lnTo>
                    <a:pt x="285403" y="26709"/>
                  </a:lnTo>
                  <a:lnTo>
                    <a:pt x="282455" y="27786"/>
                  </a:lnTo>
                  <a:lnTo>
                    <a:pt x="279508" y="28756"/>
                  </a:lnTo>
                  <a:lnTo>
                    <a:pt x="268098" y="44157"/>
                  </a:lnTo>
                  <a:lnTo>
                    <a:pt x="268098" y="51050"/>
                  </a:lnTo>
                  <a:lnTo>
                    <a:pt x="268809" y="54173"/>
                  </a:lnTo>
                  <a:lnTo>
                    <a:pt x="268858" y="54388"/>
                  </a:lnTo>
                  <a:lnTo>
                    <a:pt x="270475" y="57296"/>
                  </a:lnTo>
                  <a:lnTo>
                    <a:pt x="272091" y="60312"/>
                  </a:lnTo>
                  <a:lnTo>
                    <a:pt x="272997" y="61173"/>
                  </a:lnTo>
                  <a:lnTo>
                    <a:pt x="274665" y="62681"/>
                  </a:lnTo>
                  <a:lnTo>
                    <a:pt x="280744" y="66020"/>
                  </a:lnTo>
                  <a:lnTo>
                    <a:pt x="286259" y="67958"/>
                  </a:lnTo>
                  <a:lnTo>
                    <a:pt x="300331" y="72051"/>
                  </a:lnTo>
                  <a:lnTo>
                    <a:pt x="304135" y="73451"/>
                  </a:lnTo>
                  <a:lnTo>
                    <a:pt x="305656" y="74528"/>
                  </a:lnTo>
                  <a:lnTo>
                    <a:pt x="307748" y="76144"/>
                  </a:lnTo>
                  <a:lnTo>
                    <a:pt x="308889" y="78405"/>
                  </a:lnTo>
                  <a:lnTo>
                    <a:pt x="308889" y="84329"/>
                  </a:lnTo>
                  <a:lnTo>
                    <a:pt x="307653" y="87021"/>
                  </a:lnTo>
                  <a:lnTo>
                    <a:pt x="305180" y="89391"/>
                  </a:lnTo>
                  <a:lnTo>
                    <a:pt x="302708" y="91653"/>
                  </a:lnTo>
                  <a:lnTo>
                    <a:pt x="299000" y="92837"/>
                  </a:lnTo>
                  <a:lnTo>
                    <a:pt x="316199" y="92837"/>
                  </a:lnTo>
                  <a:lnTo>
                    <a:pt x="316907" y="91653"/>
                  </a:lnTo>
                  <a:lnTo>
                    <a:pt x="319063" y="87883"/>
                  </a:lnTo>
                  <a:lnTo>
                    <a:pt x="320109" y="84329"/>
                  </a:lnTo>
                  <a:lnTo>
                    <a:pt x="320204" y="75605"/>
                  </a:lnTo>
                  <a:lnTo>
                    <a:pt x="319253" y="72051"/>
                  </a:lnTo>
                  <a:lnTo>
                    <a:pt x="288636" y="55250"/>
                  </a:lnTo>
                  <a:lnTo>
                    <a:pt x="285403" y="54173"/>
                  </a:lnTo>
                  <a:lnTo>
                    <a:pt x="282360" y="52773"/>
                  </a:lnTo>
                  <a:lnTo>
                    <a:pt x="280934" y="51696"/>
                  </a:lnTo>
                  <a:lnTo>
                    <a:pt x="280078" y="50403"/>
                  </a:lnTo>
                  <a:lnTo>
                    <a:pt x="279128" y="49111"/>
                  </a:lnTo>
                  <a:lnTo>
                    <a:pt x="278747" y="47603"/>
                  </a:lnTo>
                  <a:lnTo>
                    <a:pt x="278747" y="43510"/>
                  </a:lnTo>
                  <a:lnTo>
                    <a:pt x="279793" y="41249"/>
                  </a:lnTo>
                  <a:lnTo>
                    <a:pt x="283950" y="37587"/>
                  </a:lnTo>
                  <a:lnTo>
                    <a:pt x="283670" y="37587"/>
                  </a:lnTo>
                  <a:lnTo>
                    <a:pt x="287685" y="36510"/>
                  </a:lnTo>
                  <a:lnTo>
                    <a:pt x="314554" y="36510"/>
                  </a:lnTo>
                  <a:lnTo>
                    <a:pt x="313928" y="35541"/>
                  </a:lnTo>
                  <a:lnTo>
                    <a:pt x="312122" y="32633"/>
                  </a:lnTo>
                  <a:lnTo>
                    <a:pt x="309269" y="30371"/>
                  </a:lnTo>
                  <a:lnTo>
                    <a:pt x="305371" y="28756"/>
                  </a:lnTo>
                  <a:lnTo>
                    <a:pt x="301567" y="27140"/>
                  </a:lnTo>
                  <a:lnTo>
                    <a:pt x="297098" y="26278"/>
                  </a:lnTo>
                  <a:close/>
                </a:path>
                <a:path w="392430" h="131444">
                  <a:moveTo>
                    <a:pt x="314554" y="36510"/>
                  </a:moveTo>
                  <a:lnTo>
                    <a:pt x="297098" y="36510"/>
                  </a:lnTo>
                  <a:lnTo>
                    <a:pt x="300331" y="37587"/>
                  </a:lnTo>
                  <a:lnTo>
                    <a:pt x="302708" y="39741"/>
                  </a:lnTo>
                  <a:lnTo>
                    <a:pt x="306987" y="48572"/>
                  </a:lnTo>
                  <a:lnTo>
                    <a:pt x="317732" y="46849"/>
                  </a:lnTo>
                  <a:lnTo>
                    <a:pt x="317066" y="42110"/>
                  </a:lnTo>
                  <a:lnTo>
                    <a:pt x="315735" y="38341"/>
                  </a:lnTo>
                  <a:lnTo>
                    <a:pt x="314554" y="36510"/>
                  </a:lnTo>
                  <a:close/>
                </a:path>
                <a:path w="392430" h="131444">
                  <a:moveTo>
                    <a:pt x="370408" y="26278"/>
                  </a:moveTo>
                  <a:lnTo>
                    <a:pt x="333539" y="46930"/>
                  </a:lnTo>
                  <a:lnTo>
                    <a:pt x="331043" y="64727"/>
                  </a:lnTo>
                  <a:lnTo>
                    <a:pt x="331541" y="73128"/>
                  </a:lnTo>
                  <a:lnTo>
                    <a:pt x="352437" y="103069"/>
                  </a:lnTo>
                  <a:lnTo>
                    <a:pt x="367175" y="103069"/>
                  </a:lnTo>
                  <a:lnTo>
                    <a:pt x="372405" y="101561"/>
                  </a:lnTo>
                  <a:lnTo>
                    <a:pt x="377159" y="98653"/>
                  </a:lnTo>
                  <a:lnTo>
                    <a:pt x="381913" y="95638"/>
                  </a:lnTo>
                  <a:lnTo>
                    <a:pt x="384385" y="92837"/>
                  </a:lnTo>
                  <a:lnTo>
                    <a:pt x="355955" y="92837"/>
                  </a:lnTo>
                  <a:lnTo>
                    <a:pt x="351391" y="90576"/>
                  </a:lnTo>
                  <a:lnTo>
                    <a:pt x="347860" y="85944"/>
                  </a:lnTo>
                  <a:lnTo>
                    <a:pt x="344165" y="81206"/>
                  </a:lnTo>
                  <a:lnTo>
                    <a:pt x="342358" y="74097"/>
                  </a:lnTo>
                  <a:lnTo>
                    <a:pt x="342358" y="55250"/>
                  </a:lnTo>
                  <a:lnTo>
                    <a:pt x="344165" y="48249"/>
                  </a:lnTo>
                  <a:lnTo>
                    <a:pt x="347778" y="43618"/>
                  </a:lnTo>
                  <a:lnTo>
                    <a:pt x="351391" y="38879"/>
                  </a:lnTo>
                  <a:lnTo>
                    <a:pt x="355955" y="36618"/>
                  </a:lnTo>
                  <a:lnTo>
                    <a:pt x="383634" y="36618"/>
                  </a:lnTo>
                  <a:lnTo>
                    <a:pt x="383339" y="36187"/>
                  </a:lnTo>
                  <a:lnTo>
                    <a:pt x="377729" y="29617"/>
                  </a:lnTo>
                  <a:lnTo>
                    <a:pt x="370408" y="26278"/>
                  </a:lnTo>
                  <a:close/>
                </a:path>
                <a:path w="392430" h="131444">
                  <a:moveTo>
                    <a:pt x="383634" y="36618"/>
                  </a:moveTo>
                  <a:lnTo>
                    <a:pt x="366890" y="36618"/>
                  </a:lnTo>
                  <a:lnTo>
                    <a:pt x="371454" y="38879"/>
                  </a:lnTo>
                  <a:lnTo>
                    <a:pt x="375067" y="43618"/>
                  </a:lnTo>
                  <a:lnTo>
                    <a:pt x="378680" y="48249"/>
                  </a:lnTo>
                  <a:lnTo>
                    <a:pt x="380582" y="55250"/>
                  </a:lnTo>
                  <a:lnTo>
                    <a:pt x="380528" y="74097"/>
                  </a:lnTo>
                  <a:lnTo>
                    <a:pt x="366890" y="92837"/>
                  </a:lnTo>
                  <a:lnTo>
                    <a:pt x="384385" y="92837"/>
                  </a:lnTo>
                  <a:lnTo>
                    <a:pt x="385621" y="91437"/>
                  </a:lnTo>
                  <a:lnTo>
                    <a:pt x="388094" y="85944"/>
                  </a:lnTo>
                  <a:lnTo>
                    <a:pt x="390566" y="80559"/>
                  </a:lnTo>
                  <a:lnTo>
                    <a:pt x="391723" y="74097"/>
                  </a:lnTo>
                  <a:lnTo>
                    <a:pt x="391835" y="73471"/>
                  </a:lnTo>
                  <a:lnTo>
                    <a:pt x="391897" y="63650"/>
                  </a:lnTo>
                  <a:lnTo>
                    <a:pt x="391362" y="55391"/>
                  </a:lnTo>
                  <a:lnTo>
                    <a:pt x="389799" y="48249"/>
                  </a:lnTo>
                  <a:lnTo>
                    <a:pt x="389758" y="48061"/>
                  </a:lnTo>
                  <a:lnTo>
                    <a:pt x="387083" y="41659"/>
                  </a:lnTo>
                  <a:lnTo>
                    <a:pt x="383634" y="366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1831901" y="5507020"/>
              <a:ext cx="3822065" cy="48895"/>
            </a:xfrm>
            <a:custGeom>
              <a:avLst/>
              <a:gdLst/>
              <a:ahLst/>
              <a:cxnLst/>
              <a:rect l="l" t="t" r="r" b="b"/>
              <a:pathLst>
                <a:path w="3822065" h="48895">
                  <a:moveTo>
                    <a:pt x="0" y="0"/>
                  </a:moveTo>
                  <a:lnTo>
                    <a:pt x="3821608" y="0"/>
                  </a:lnTo>
                </a:path>
                <a:path w="3822065" h="48895">
                  <a:moveTo>
                    <a:pt x="111152" y="0"/>
                  </a:moveTo>
                  <a:lnTo>
                    <a:pt x="111152" y="48508"/>
                  </a:lnTo>
                </a:path>
                <a:path w="3822065" h="48895">
                  <a:moveTo>
                    <a:pt x="839780" y="0"/>
                  </a:moveTo>
                  <a:lnTo>
                    <a:pt x="839780" y="48508"/>
                  </a:lnTo>
                </a:path>
                <a:path w="3822065" h="48895">
                  <a:moveTo>
                    <a:pt x="1568217" y="0"/>
                  </a:moveTo>
                  <a:lnTo>
                    <a:pt x="1568217" y="48508"/>
                  </a:lnTo>
                </a:path>
                <a:path w="3822065" h="48895">
                  <a:moveTo>
                    <a:pt x="2296844" y="0"/>
                  </a:moveTo>
                  <a:lnTo>
                    <a:pt x="2296844" y="48508"/>
                  </a:lnTo>
                </a:path>
                <a:path w="3822065" h="48895">
                  <a:moveTo>
                    <a:pt x="3025281" y="0"/>
                  </a:moveTo>
                  <a:lnTo>
                    <a:pt x="3025281" y="48508"/>
                  </a:lnTo>
                </a:path>
                <a:path w="3822065" h="48895">
                  <a:moveTo>
                    <a:pt x="3753908" y="0"/>
                  </a:moveTo>
                  <a:lnTo>
                    <a:pt x="3753908" y="48508"/>
                  </a:lnTo>
                </a:path>
              </a:pathLst>
            </a:custGeom>
            <a:ln w="656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" name="object 41" descr=""/>
          <p:cNvSpPr/>
          <p:nvPr/>
        </p:nvSpPr>
        <p:spPr>
          <a:xfrm>
            <a:off x="1917096" y="5601689"/>
            <a:ext cx="48895" cy="86360"/>
          </a:xfrm>
          <a:custGeom>
            <a:avLst/>
            <a:gdLst/>
            <a:ahLst/>
            <a:cxnLst/>
            <a:rect l="l" t="t" r="r" b="b"/>
            <a:pathLst>
              <a:path w="48894" h="86360">
                <a:moveTo>
                  <a:pt x="28334" y="0"/>
                </a:moveTo>
                <a:lnTo>
                  <a:pt x="0" y="33150"/>
                </a:lnTo>
                <a:lnTo>
                  <a:pt x="0" y="43134"/>
                </a:lnTo>
                <a:lnTo>
                  <a:pt x="11505" y="83295"/>
                </a:lnTo>
                <a:lnTo>
                  <a:pt x="17115" y="86214"/>
                </a:lnTo>
                <a:lnTo>
                  <a:pt x="29761" y="86214"/>
                </a:lnTo>
                <a:lnTo>
                  <a:pt x="34325" y="84555"/>
                </a:lnTo>
                <a:lnTo>
                  <a:pt x="37843" y="81238"/>
                </a:lnTo>
                <a:lnTo>
                  <a:pt x="41456" y="77910"/>
                </a:lnTo>
                <a:lnTo>
                  <a:pt x="41578" y="77695"/>
                </a:lnTo>
                <a:lnTo>
                  <a:pt x="20157" y="77695"/>
                </a:lnTo>
                <a:lnTo>
                  <a:pt x="16639" y="75401"/>
                </a:lnTo>
                <a:lnTo>
                  <a:pt x="13692" y="70813"/>
                </a:lnTo>
                <a:lnTo>
                  <a:pt x="11820" y="66501"/>
                </a:lnTo>
                <a:lnTo>
                  <a:pt x="10482" y="60450"/>
                </a:lnTo>
                <a:lnTo>
                  <a:pt x="9839" y="54202"/>
                </a:lnTo>
                <a:lnTo>
                  <a:pt x="9719" y="53042"/>
                </a:lnTo>
                <a:lnTo>
                  <a:pt x="9680" y="52661"/>
                </a:lnTo>
                <a:lnTo>
                  <a:pt x="9413" y="43134"/>
                </a:lnTo>
                <a:lnTo>
                  <a:pt x="9676" y="34765"/>
                </a:lnTo>
                <a:lnTo>
                  <a:pt x="9760" y="33150"/>
                </a:lnTo>
                <a:lnTo>
                  <a:pt x="10594" y="25786"/>
                </a:lnTo>
                <a:lnTo>
                  <a:pt x="10613" y="25612"/>
                </a:lnTo>
                <a:lnTo>
                  <a:pt x="11999" y="19734"/>
                </a:lnTo>
                <a:lnTo>
                  <a:pt x="12100" y="19302"/>
                </a:lnTo>
                <a:lnTo>
                  <a:pt x="14167" y="14625"/>
                </a:lnTo>
                <a:lnTo>
                  <a:pt x="16619" y="10630"/>
                </a:lnTo>
                <a:lnTo>
                  <a:pt x="20062" y="8583"/>
                </a:lnTo>
                <a:lnTo>
                  <a:pt x="41179" y="8583"/>
                </a:lnTo>
                <a:lnTo>
                  <a:pt x="40410" y="7194"/>
                </a:lnTo>
                <a:lnTo>
                  <a:pt x="37843" y="4555"/>
                </a:lnTo>
                <a:lnTo>
                  <a:pt x="34895" y="2735"/>
                </a:lnTo>
                <a:lnTo>
                  <a:pt x="31853" y="915"/>
                </a:lnTo>
                <a:lnTo>
                  <a:pt x="28334" y="0"/>
                </a:lnTo>
                <a:close/>
              </a:path>
              <a:path w="48894" h="86360">
                <a:moveTo>
                  <a:pt x="41179" y="8583"/>
                </a:moveTo>
                <a:lnTo>
                  <a:pt x="28525" y="8583"/>
                </a:lnTo>
                <a:lnTo>
                  <a:pt x="32043" y="10866"/>
                </a:lnTo>
                <a:lnTo>
                  <a:pt x="34895" y="15433"/>
                </a:lnTo>
                <a:lnTo>
                  <a:pt x="36822" y="19734"/>
                </a:lnTo>
                <a:lnTo>
                  <a:pt x="38036" y="25115"/>
                </a:lnTo>
                <a:lnTo>
                  <a:pt x="38148" y="25612"/>
                </a:lnTo>
                <a:lnTo>
                  <a:pt x="38188" y="25786"/>
                </a:lnTo>
                <a:lnTo>
                  <a:pt x="38955" y="33150"/>
                </a:lnTo>
                <a:lnTo>
                  <a:pt x="39033" y="34765"/>
                </a:lnTo>
                <a:lnTo>
                  <a:pt x="39269" y="43134"/>
                </a:lnTo>
                <a:lnTo>
                  <a:pt x="38998" y="52661"/>
                </a:lnTo>
                <a:lnTo>
                  <a:pt x="28525" y="77695"/>
                </a:lnTo>
                <a:lnTo>
                  <a:pt x="41578" y="77695"/>
                </a:lnTo>
                <a:lnTo>
                  <a:pt x="44118" y="73204"/>
                </a:lnTo>
                <a:lnTo>
                  <a:pt x="47732" y="61033"/>
                </a:lnTo>
                <a:lnTo>
                  <a:pt x="48682" y="53042"/>
                </a:lnTo>
                <a:lnTo>
                  <a:pt x="48581" y="33586"/>
                </a:lnTo>
                <a:lnTo>
                  <a:pt x="48112" y="28109"/>
                </a:lnTo>
                <a:lnTo>
                  <a:pt x="45830" y="18244"/>
                </a:lnTo>
                <a:lnTo>
                  <a:pt x="44309" y="14065"/>
                </a:lnTo>
                <a:lnTo>
                  <a:pt x="42312" y="10630"/>
                </a:lnTo>
                <a:lnTo>
                  <a:pt x="41179" y="858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2" name="object 42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636025" y="5601689"/>
            <a:ext cx="72739" cy="84771"/>
          </a:xfrm>
          <a:prstGeom prst="rect">
            <a:avLst/>
          </a:prstGeom>
        </p:spPr>
      </p:pic>
      <p:pic>
        <p:nvPicPr>
          <p:cNvPr id="43" name="object 43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364462" y="5602033"/>
            <a:ext cx="73309" cy="84426"/>
          </a:xfrm>
          <a:prstGeom prst="rect">
            <a:avLst/>
          </a:prstGeom>
        </p:spPr>
      </p:pic>
      <p:pic>
        <p:nvPicPr>
          <p:cNvPr id="44" name="object 44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093089" y="5601688"/>
            <a:ext cx="73499" cy="86214"/>
          </a:xfrm>
          <a:prstGeom prst="rect">
            <a:avLst/>
          </a:prstGeom>
        </p:spPr>
      </p:pic>
      <p:pic>
        <p:nvPicPr>
          <p:cNvPr id="45" name="object 45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821621" y="5601688"/>
            <a:ext cx="73594" cy="86214"/>
          </a:xfrm>
          <a:prstGeom prst="rect">
            <a:avLst/>
          </a:prstGeom>
        </p:spPr>
      </p:pic>
      <p:sp>
        <p:nvSpPr>
          <p:cNvPr id="46" name="object 46" descr=""/>
          <p:cNvSpPr/>
          <p:nvPr/>
        </p:nvSpPr>
        <p:spPr>
          <a:xfrm>
            <a:off x="5566888" y="5601688"/>
            <a:ext cx="27940" cy="85090"/>
          </a:xfrm>
          <a:custGeom>
            <a:avLst/>
            <a:gdLst/>
            <a:ahLst/>
            <a:cxnLst/>
            <a:rect l="l" t="t" r="r" b="b"/>
            <a:pathLst>
              <a:path w="27939" h="85089">
                <a:moveTo>
                  <a:pt x="27479" y="0"/>
                </a:moveTo>
                <a:lnTo>
                  <a:pt x="21584" y="0"/>
                </a:lnTo>
                <a:lnTo>
                  <a:pt x="19967" y="3651"/>
                </a:lnTo>
                <a:lnTo>
                  <a:pt x="17305" y="7409"/>
                </a:lnTo>
                <a:lnTo>
                  <a:pt x="9603" y="15164"/>
                </a:lnTo>
                <a:lnTo>
                  <a:pt x="5134" y="18470"/>
                </a:lnTo>
                <a:lnTo>
                  <a:pt x="0" y="21195"/>
                </a:lnTo>
                <a:lnTo>
                  <a:pt x="0" y="31211"/>
                </a:lnTo>
                <a:lnTo>
                  <a:pt x="18351" y="18718"/>
                </a:lnTo>
                <a:lnTo>
                  <a:pt x="18351" y="84771"/>
                </a:lnTo>
                <a:lnTo>
                  <a:pt x="27479" y="84771"/>
                </a:lnTo>
                <a:lnTo>
                  <a:pt x="2747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7" name="object 47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153946" y="5756691"/>
            <a:ext cx="1177514" cy="133063"/>
          </a:xfrm>
          <a:prstGeom prst="rect">
            <a:avLst/>
          </a:prstGeom>
        </p:spPr>
      </p:pic>
      <p:pic>
        <p:nvPicPr>
          <p:cNvPr id="48" name="object 48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2869360" y="2705386"/>
            <a:ext cx="1743741" cy="121593"/>
          </a:xfrm>
          <a:prstGeom prst="rect">
            <a:avLst/>
          </a:prstGeom>
        </p:spPr>
      </p:pic>
      <p:grpSp>
        <p:nvGrpSpPr>
          <p:cNvPr id="49" name="object 49" descr=""/>
          <p:cNvGrpSpPr/>
          <p:nvPr/>
        </p:nvGrpSpPr>
        <p:grpSpPr>
          <a:xfrm>
            <a:off x="6518236" y="2702491"/>
            <a:ext cx="4954270" cy="2796540"/>
            <a:chOff x="6518236" y="2702491"/>
            <a:chExt cx="4954270" cy="2796540"/>
          </a:xfrm>
        </p:grpSpPr>
        <p:sp>
          <p:nvSpPr>
            <p:cNvPr id="50" name="object 50" descr=""/>
            <p:cNvSpPr/>
            <p:nvPr/>
          </p:nvSpPr>
          <p:spPr>
            <a:xfrm>
              <a:off x="7508019" y="4568928"/>
              <a:ext cx="3964304" cy="807085"/>
            </a:xfrm>
            <a:custGeom>
              <a:avLst/>
              <a:gdLst/>
              <a:ahLst/>
              <a:cxnLst/>
              <a:rect l="l" t="t" r="r" b="b"/>
              <a:pathLst>
                <a:path w="3964304" h="807085">
                  <a:moveTo>
                    <a:pt x="0" y="806831"/>
                  </a:moveTo>
                  <a:lnTo>
                    <a:pt x="3964183" y="806831"/>
                  </a:lnTo>
                </a:path>
                <a:path w="3964304" h="807085">
                  <a:moveTo>
                    <a:pt x="0" y="0"/>
                  </a:moveTo>
                  <a:lnTo>
                    <a:pt x="3964183" y="0"/>
                  </a:lnTo>
                </a:path>
              </a:pathLst>
            </a:custGeom>
            <a:ln w="10267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7508019" y="3762022"/>
              <a:ext cx="3964304" cy="0"/>
            </a:xfrm>
            <a:custGeom>
              <a:avLst/>
              <a:gdLst/>
              <a:ahLst/>
              <a:cxnLst/>
              <a:rect l="l" t="t" r="r" b="b"/>
              <a:pathLst>
                <a:path w="3964304" h="0">
                  <a:moveTo>
                    <a:pt x="0" y="0"/>
                  </a:moveTo>
                  <a:lnTo>
                    <a:pt x="3964183" y="0"/>
                  </a:lnTo>
                </a:path>
              </a:pathLst>
            </a:custGeom>
            <a:ln w="10267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7508019" y="2955223"/>
              <a:ext cx="3964304" cy="0"/>
            </a:xfrm>
            <a:custGeom>
              <a:avLst/>
              <a:gdLst/>
              <a:ahLst/>
              <a:cxnLst/>
              <a:rect l="l" t="t" r="r" b="b"/>
              <a:pathLst>
                <a:path w="3964304" h="0">
                  <a:moveTo>
                    <a:pt x="0" y="0"/>
                  </a:moveTo>
                  <a:lnTo>
                    <a:pt x="3964183" y="0"/>
                  </a:lnTo>
                </a:path>
              </a:pathLst>
            </a:custGeom>
            <a:ln w="10267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7731122" y="2918666"/>
              <a:ext cx="0" cy="2532380"/>
            </a:xfrm>
            <a:custGeom>
              <a:avLst/>
              <a:gdLst/>
              <a:ahLst/>
              <a:cxnLst/>
              <a:rect l="l" t="t" r="r" b="b"/>
              <a:pathLst>
                <a:path w="0" h="2532379">
                  <a:moveTo>
                    <a:pt x="0" y="0"/>
                  </a:moveTo>
                  <a:lnTo>
                    <a:pt x="0" y="2532310"/>
                  </a:lnTo>
                </a:path>
              </a:pathLst>
            </a:custGeom>
            <a:ln w="9585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7731122" y="2879995"/>
              <a:ext cx="1223645" cy="2571115"/>
            </a:xfrm>
            <a:custGeom>
              <a:avLst/>
              <a:gdLst/>
              <a:ahLst/>
              <a:cxnLst/>
              <a:rect l="l" t="t" r="r" b="b"/>
              <a:pathLst>
                <a:path w="1223645" h="2571115">
                  <a:moveTo>
                    <a:pt x="0" y="4437"/>
                  </a:moveTo>
                  <a:lnTo>
                    <a:pt x="0" y="0"/>
                  </a:lnTo>
                </a:path>
                <a:path w="1223645" h="2571115">
                  <a:moveTo>
                    <a:pt x="1223618" y="2570980"/>
                  </a:moveTo>
                  <a:lnTo>
                    <a:pt x="1223618" y="2502536"/>
                  </a:lnTo>
                </a:path>
              </a:pathLst>
            </a:custGeom>
            <a:ln w="9926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8954741" y="2918666"/>
              <a:ext cx="0" cy="2430145"/>
            </a:xfrm>
            <a:custGeom>
              <a:avLst/>
              <a:gdLst/>
              <a:ahLst/>
              <a:cxnLst/>
              <a:rect l="l" t="t" r="r" b="b"/>
              <a:pathLst>
                <a:path w="0" h="2430145">
                  <a:moveTo>
                    <a:pt x="0" y="0"/>
                  </a:moveTo>
                  <a:lnTo>
                    <a:pt x="0" y="2429643"/>
                  </a:lnTo>
                </a:path>
              </a:pathLst>
            </a:custGeom>
            <a:ln w="9585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8954740" y="2879995"/>
              <a:ext cx="1223645" cy="2571115"/>
            </a:xfrm>
            <a:custGeom>
              <a:avLst/>
              <a:gdLst/>
              <a:ahLst/>
              <a:cxnLst/>
              <a:rect l="l" t="t" r="r" b="b"/>
              <a:pathLst>
                <a:path w="1223645" h="2571115">
                  <a:moveTo>
                    <a:pt x="0" y="4437"/>
                  </a:moveTo>
                  <a:lnTo>
                    <a:pt x="0" y="0"/>
                  </a:lnTo>
                </a:path>
                <a:path w="1223645" h="2571115">
                  <a:moveTo>
                    <a:pt x="1223519" y="2570980"/>
                  </a:moveTo>
                  <a:lnTo>
                    <a:pt x="1223519" y="2502536"/>
                  </a:lnTo>
                </a:path>
              </a:pathLst>
            </a:custGeom>
            <a:ln w="9926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10178260" y="2918666"/>
              <a:ext cx="0" cy="2430145"/>
            </a:xfrm>
            <a:custGeom>
              <a:avLst/>
              <a:gdLst/>
              <a:ahLst/>
              <a:cxnLst/>
              <a:rect l="l" t="t" r="r" b="b"/>
              <a:pathLst>
                <a:path w="0" h="2430145">
                  <a:moveTo>
                    <a:pt x="0" y="0"/>
                  </a:moveTo>
                  <a:lnTo>
                    <a:pt x="0" y="2429643"/>
                  </a:lnTo>
                </a:path>
              </a:pathLst>
            </a:custGeom>
            <a:ln w="9585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10178260" y="2879995"/>
              <a:ext cx="1224280" cy="2571115"/>
            </a:xfrm>
            <a:custGeom>
              <a:avLst/>
              <a:gdLst/>
              <a:ahLst/>
              <a:cxnLst/>
              <a:rect l="l" t="t" r="r" b="b"/>
              <a:pathLst>
                <a:path w="1224279" h="2571115">
                  <a:moveTo>
                    <a:pt x="0" y="4437"/>
                  </a:moveTo>
                  <a:lnTo>
                    <a:pt x="0" y="0"/>
                  </a:lnTo>
                </a:path>
                <a:path w="1224279" h="2571115">
                  <a:moveTo>
                    <a:pt x="1223717" y="2570980"/>
                  </a:moveTo>
                  <a:lnTo>
                    <a:pt x="1223717" y="2502536"/>
                  </a:lnTo>
                </a:path>
              </a:pathLst>
            </a:custGeom>
            <a:ln w="9926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 descr=""/>
            <p:cNvSpPr/>
            <p:nvPr/>
          </p:nvSpPr>
          <p:spPr>
            <a:xfrm>
              <a:off x="11401977" y="2918666"/>
              <a:ext cx="0" cy="2430145"/>
            </a:xfrm>
            <a:custGeom>
              <a:avLst/>
              <a:gdLst/>
              <a:ahLst/>
              <a:cxnLst/>
              <a:rect l="l" t="t" r="r" b="b"/>
              <a:pathLst>
                <a:path w="0" h="2430145">
                  <a:moveTo>
                    <a:pt x="0" y="0"/>
                  </a:moveTo>
                  <a:lnTo>
                    <a:pt x="0" y="2429643"/>
                  </a:lnTo>
                </a:path>
              </a:pathLst>
            </a:custGeom>
            <a:ln w="9585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 descr=""/>
            <p:cNvSpPr/>
            <p:nvPr/>
          </p:nvSpPr>
          <p:spPr>
            <a:xfrm>
              <a:off x="11401976" y="2879995"/>
              <a:ext cx="0" cy="4445"/>
            </a:xfrm>
            <a:custGeom>
              <a:avLst/>
              <a:gdLst/>
              <a:ahLst/>
              <a:cxnLst/>
              <a:rect l="l" t="t" r="r" b="b"/>
              <a:pathLst>
                <a:path w="0" h="4444">
                  <a:moveTo>
                    <a:pt x="0" y="4437"/>
                  </a:moveTo>
                  <a:lnTo>
                    <a:pt x="0" y="0"/>
                  </a:lnTo>
                </a:path>
              </a:pathLst>
            </a:custGeom>
            <a:ln w="9584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 descr=""/>
            <p:cNvSpPr/>
            <p:nvPr/>
          </p:nvSpPr>
          <p:spPr>
            <a:xfrm>
              <a:off x="7723923" y="5382536"/>
              <a:ext cx="14604" cy="68580"/>
            </a:xfrm>
            <a:custGeom>
              <a:avLst/>
              <a:gdLst/>
              <a:ahLst/>
              <a:cxnLst/>
              <a:rect l="l" t="t" r="r" b="b"/>
              <a:pathLst>
                <a:path w="14604" h="68579">
                  <a:moveTo>
                    <a:pt x="14377" y="0"/>
                  </a:moveTo>
                  <a:lnTo>
                    <a:pt x="0" y="0"/>
                  </a:lnTo>
                  <a:lnTo>
                    <a:pt x="0" y="68440"/>
                  </a:lnTo>
                  <a:lnTo>
                    <a:pt x="14377" y="68440"/>
                  </a:lnTo>
                  <a:lnTo>
                    <a:pt x="14377" y="0"/>
                  </a:lnTo>
                  <a:close/>
                </a:path>
              </a:pathLst>
            </a:custGeom>
            <a:solidFill>
              <a:srgbClr val="008000">
                <a:alpha val="79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 descr=""/>
            <p:cNvSpPr/>
            <p:nvPr/>
          </p:nvSpPr>
          <p:spPr>
            <a:xfrm>
              <a:off x="7731111" y="2918691"/>
              <a:ext cx="0" cy="2430145"/>
            </a:xfrm>
            <a:custGeom>
              <a:avLst/>
              <a:gdLst/>
              <a:ahLst/>
              <a:cxnLst/>
              <a:rect l="l" t="t" r="r" b="b"/>
              <a:pathLst>
                <a:path w="0" h="2430145">
                  <a:moveTo>
                    <a:pt x="0" y="0"/>
                  </a:moveTo>
                  <a:lnTo>
                    <a:pt x="0" y="2429617"/>
                  </a:lnTo>
                </a:path>
              </a:pathLst>
            </a:custGeom>
            <a:ln w="14377">
              <a:solidFill>
                <a:srgbClr val="008000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 descr=""/>
            <p:cNvSpPr/>
            <p:nvPr/>
          </p:nvSpPr>
          <p:spPr>
            <a:xfrm>
              <a:off x="7571232" y="2879978"/>
              <a:ext cx="3446145" cy="2521585"/>
            </a:xfrm>
            <a:custGeom>
              <a:avLst/>
              <a:gdLst/>
              <a:ahLst/>
              <a:cxnLst/>
              <a:rect l="l" t="t" r="r" b="b"/>
              <a:pathLst>
                <a:path w="3446145" h="2521585">
                  <a:moveTo>
                    <a:pt x="167055" y="0"/>
                  </a:moveTo>
                  <a:lnTo>
                    <a:pt x="152679" y="0"/>
                  </a:lnTo>
                  <a:lnTo>
                    <a:pt x="152679" y="4457"/>
                  </a:lnTo>
                  <a:lnTo>
                    <a:pt x="167055" y="4457"/>
                  </a:lnTo>
                  <a:lnTo>
                    <a:pt x="167055" y="0"/>
                  </a:lnTo>
                  <a:close/>
                </a:path>
                <a:path w="3446145" h="2521585">
                  <a:moveTo>
                    <a:pt x="320649" y="53174"/>
                  </a:moveTo>
                  <a:lnTo>
                    <a:pt x="317500" y="49682"/>
                  </a:lnTo>
                  <a:lnTo>
                    <a:pt x="309511" y="49682"/>
                  </a:lnTo>
                  <a:lnTo>
                    <a:pt x="306349" y="53174"/>
                  </a:lnTo>
                  <a:lnTo>
                    <a:pt x="306349" y="67564"/>
                  </a:lnTo>
                  <a:lnTo>
                    <a:pt x="14300" y="67564"/>
                  </a:lnTo>
                  <a:lnTo>
                    <a:pt x="14300" y="53174"/>
                  </a:lnTo>
                  <a:lnTo>
                    <a:pt x="11150" y="49682"/>
                  </a:lnTo>
                  <a:lnTo>
                    <a:pt x="3162" y="49682"/>
                  </a:lnTo>
                  <a:lnTo>
                    <a:pt x="0" y="53174"/>
                  </a:lnTo>
                  <a:lnTo>
                    <a:pt x="0" y="93103"/>
                  </a:lnTo>
                  <a:lnTo>
                    <a:pt x="0" y="97332"/>
                  </a:lnTo>
                  <a:lnTo>
                    <a:pt x="3162" y="100711"/>
                  </a:lnTo>
                  <a:lnTo>
                    <a:pt x="11150" y="100711"/>
                  </a:lnTo>
                  <a:lnTo>
                    <a:pt x="14300" y="97332"/>
                  </a:lnTo>
                  <a:lnTo>
                    <a:pt x="14300" y="82969"/>
                  </a:lnTo>
                  <a:lnTo>
                    <a:pt x="306349" y="82969"/>
                  </a:lnTo>
                  <a:lnTo>
                    <a:pt x="306349" y="93103"/>
                  </a:lnTo>
                  <a:lnTo>
                    <a:pt x="306349" y="97332"/>
                  </a:lnTo>
                  <a:lnTo>
                    <a:pt x="309511" y="100711"/>
                  </a:lnTo>
                  <a:lnTo>
                    <a:pt x="317500" y="100711"/>
                  </a:lnTo>
                  <a:lnTo>
                    <a:pt x="320649" y="97332"/>
                  </a:lnTo>
                  <a:lnTo>
                    <a:pt x="320649" y="53174"/>
                  </a:lnTo>
                  <a:close/>
                </a:path>
                <a:path w="3446145" h="2521585">
                  <a:moveTo>
                    <a:pt x="670496" y="2473718"/>
                  </a:moveTo>
                  <a:lnTo>
                    <a:pt x="667245" y="2470264"/>
                  </a:lnTo>
                  <a:lnTo>
                    <a:pt x="659358" y="2470264"/>
                  </a:lnTo>
                  <a:lnTo>
                    <a:pt x="656094" y="2473718"/>
                  </a:lnTo>
                  <a:lnTo>
                    <a:pt x="656094" y="2488082"/>
                  </a:lnTo>
                  <a:lnTo>
                    <a:pt x="160769" y="2488082"/>
                  </a:lnTo>
                  <a:lnTo>
                    <a:pt x="160769" y="2473718"/>
                  </a:lnTo>
                  <a:lnTo>
                    <a:pt x="157518" y="2470264"/>
                  </a:lnTo>
                  <a:lnTo>
                    <a:pt x="149631" y="2470264"/>
                  </a:lnTo>
                  <a:lnTo>
                    <a:pt x="146367" y="2473718"/>
                  </a:lnTo>
                  <a:lnTo>
                    <a:pt x="146367" y="2513609"/>
                  </a:lnTo>
                  <a:lnTo>
                    <a:pt x="146367" y="2517864"/>
                  </a:lnTo>
                  <a:lnTo>
                    <a:pt x="149631" y="2521318"/>
                  </a:lnTo>
                  <a:lnTo>
                    <a:pt x="157518" y="2521318"/>
                  </a:lnTo>
                  <a:lnTo>
                    <a:pt x="160769" y="2517864"/>
                  </a:lnTo>
                  <a:lnTo>
                    <a:pt x="160769" y="2503487"/>
                  </a:lnTo>
                  <a:lnTo>
                    <a:pt x="656094" y="2503487"/>
                  </a:lnTo>
                  <a:lnTo>
                    <a:pt x="656094" y="2513609"/>
                  </a:lnTo>
                  <a:lnTo>
                    <a:pt x="656094" y="2517864"/>
                  </a:lnTo>
                  <a:lnTo>
                    <a:pt x="659358" y="2521318"/>
                  </a:lnTo>
                  <a:lnTo>
                    <a:pt x="667245" y="2521318"/>
                  </a:lnTo>
                  <a:lnTo>
                    <a:pt x="670496" y="2517864"/>
                  </a:lnTo>
                  <a:lnTo>
                    <a:pt x="670496" y="2473718"/>
                  </a:lnTo>
                  <a:close/>
                </a:path>
                <a:path w="3446145" h="2521585">
                  <a:moveTo>
                    <a:pt x="818438" y="859967"/>
                  </a:moveTo>
                  <a:lnTo>
                    <a:pt x="815187" y="856589"/>
                  </a:lnTo>
                  <a:lnTo>
                    <a:pt x="807199" y="856589"/>
                  </a:lnTo>
                  <a:lnTo>
                    <a:pt x="804049" y="859967"/>
                  </a:lnTo>
                  <a:lnTo>
                    <a:pt x="804049" y="874356"/>
                  </a:lnTo>
                  <a:lnTo>
                    <a:pt x="441667" y="874356"/>
                  </a:lnTo>
                  <a:lnTo>
                    <a:pt x="441667" y="859967"/>
                  </a:lnTo>
                  <a:lnTo>
                    <a:pt x="438416" y="856589"/>
                  </a:lnTo>
                  <a:lnTo>
                    <a:pt x="430530" y="856589"/>
                  </a:lnTo>
                  <a:lnTo>
                    <a:pt x="427278" y="859967"/>
                  </a:lnTo>
                  <a:lnTo>
                    <a:pt x="427278" y="899909"/>
                  </a:lnTo>
                  <a:lnTo>
                    <a:pt x="427278" y="904138"/>
                  </a:lnTo>
                  <a:lnTo>
                    <a:pt x="430530" y="907618"/>
                  </a:lnTo>
                  <a:lnTo>
                    <a:pt x="438416" y="907618"/>
                  </a:lnTo>
                  <a:lnTo>
                    <a:pt x="441667" y="904138"/>
                  </a:lnTo>
                  <a:lnTo>
                    <a:pt x="441667" y="889762"/>
                  </a:lnTo>
                  <a:lnTo>
                    <a:pt x="804049" y="889762"/>
                  </a:lnTo>
                  <a:lnTo>
                    <a:pt x="804049" y="899909"/>
                  </a:lnTo>
                  <a:lnTo>
                    <a:pt x="804049" y="904138"/>
                  </a:lnTo>
                  <a:lnTo>
                    <a:pt x="807199" y="907618"/>
                  </a:lnTo>
                  <a:lnTo>
                    <a:pt x="815187" y="907618"/>
                  </a:lnTo>
                  <a:lnTo>
                    <a:pt x="818438" y="904138"/>
                  </a:lnTo>
                  <a:lnTo>
                    <a:pt x="818438" y="859967"/>
                  </a:lnTo>
                  <a:close/>
                </a:path>
                <a:path w="3446145" h="2521585">
                  <a:moveTo>
                    <a:pt x="3445586" y="1666875"/>
                  </a:moveTo>
                  <a:lnTo>
                    <a:pt x="3442335" y="1663382"/>
                  </a:lnTo>
                  <a:lnTo>
                    <a:pt x="3434435" y="1663382"/>
                  </a:lnTo>
                  <a:lnTo>
                    <a:pt x="3431184" y="1666875"/>
                  </a:lnTo>
                  <a:lnTo>
                    <a:pt x="3431184" y="1681264"/>
                  </a:lnTo>
                  <a:lnTo>
                    <a:pt x="619506" y="1681264"/>
                  </a:lnTo>
                  <a:lnTo>
                    <a:pt x="619506" y="1666875"/>
                  </a:lnTo>
                  <a:lnTo>
                    <a:pt x="616343" y="1663382"/>
                  </a:lnTo>
                  <a:lnTo>
                    <a:pt x="608355" y="1663382"/>
                  </a:lnTo>
                  <a:lnTo>
                    <a:pt x="605205" y="1666875"/>
                  </a:lnTo>
                  <a:lnTo>
                    <a:pt x="605205" y="1706816"/>
                  </a:lnTo>
                  <a:lnTo>
                    <a:pt x="605205" y="1711032"/>
                  </a:lnTo>
                  <a:lnTo>
                    <a:pt x="608355" y="1714423"/>
                  </a:lnTo>
                  <a:lnTo>
                    <a:pt x="616343" y="1714423"/>
                  </a:lnTo>
                  <a:lnTo>
                    <a:pt x="619506" y="1711032"/>
                  </a:lnTo>
                  <a:lnTo>
                    <a:pt x="619506" y="1696669"/>
                  </a:lnTo>
                  <a:lnTo>
                    <a:pt x="3431184" y="1696669"/>
                  </a:lnTo>
                  <a:lnTo>
                    <a:pt x="3431184" y="1706816"/>
                  </a:lnTo>
                  <a:lnTo>
                    <a:pt x="3431184" y="1711032"/>
                  </a:lnTo>
                  <a:lnTo>
                    <a:pt x="3434435" y="1714423"/>
                  </a:lnTo>
                  <a:lnTo>
                    <a:pt x="3442335" y="1714423"/>
                  </a:lnTo>
                  <a:lnTo>
                    <a:pt x="3445586" y="1711032"/>
                  </a:lnTo>
                  <a:lnTo>
                    <a:pt x="3445586" y="1666875"/>
                  </a:lnTo>
                  <a:close/>
                </a:path>
              </a:pathLst>
            </a:custGeom>
            <a:solidFill>
              <a:srgbClr val="008000">
                <a:alpha val="79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4" name="object 64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7919607" y="5311466"/>
              <a:ext cx="120034" cy="128595"/>
            </a:xfrm>
            <a:prstGeom prst="rect">
              <a:avLst/>
            </a:prstGeom>
          </p:spPr>
        </p:pic>
        <p:pic>
          <p:nvPicPr>
            <p:cNvPr id="65" name="object 65" descr="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9536467" y="4504794"/>
              <a:ext cx="120132" cy="128584"/>
            </a:xfrm>
            <a:prstGeom prst="rect">
              <a:avLst/>
            </a:prstGeom>
          </p:spPr>
        </p:pic>
        <p:pic>
          <p:nvPicPr>
            <p:cNvPr id="66" name="object 66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133932" y="3697889"/>
              <a:ext cx="120034" cy="128690"/>
            </a:xfrm>
            <a:prstGeom prst="rect">
              <a:avLst/>
            </a:prstGeom>
          </p:spPr>
        </p:pic>
        <p:pic>
          <p:nvPicPr>
            <p:cNvPr id="67" name="object 67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7671450" y="2891089"/>
              <a:ext cx="120034" cy="128584"/>
            </a:xfrm>
            <a:prstGeom prst="rect">
              <a:avLst/>
            </a:prstGeom>
          </p:spPr>
        </p:pic>
        <p:sp>
          <p:nvSpPr>
            <p:cNvPr id="68" name="object 68" descr=""/>
            <p:cNvSpPr/>
            <p:nvPr/>
          </p:nvSpPr>
          <p:spPr>
            <a:xfrm>
              <a:off x="7508019" y="2879995"/>
              <a:ext cx="0" cy="2571115"/>
            </a:xfrm>
            <a:custGeom>
              <a:avLst/>
              <a:gdLst/>
              <a:ahLst/>
              <a:cxnLst/>
              <a:rect l="l" t="t" r="r" b="b"/>
              <a:pathLst>
                <a:path w="0" h="2571115">
                  <a:moveTo>
                    <a:pt x="0" y="2570981"/>
                  </a:moveTo>
                  <a:lnTo>
                    <a:pt x="0" y="0"/>
                  </a:lnTo>
                </a:path>
              </a:pathLst>
            </a:custGeom>
            <a:ln w="638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9" name="object 69" descr="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518236" y="5326808"/>
              <a:ext cx="959602" cy="102963"/>
            </a:xfrm>
            <a:prstGeom prst="rect">
              <a:avLst/>
            </a:prstGeom>
          </p:spPr>
        </p:pic>
        <p:pic>
          <p:nvPicPr>
            <p:cNvPr id="70" name="object 70" descr="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6777438" y="4520008"/>
              <a:ext cx="695763" cy="102910"/>
            </a:xfrm>
            <a:prstGeom prst="rect">
              <a:avLst/>
            </a:prstGeom>
          </p:spPr>
        </p:pic>
        <p:pic>
          <p:nvPicPr>
            <p:cNvPr id="71" name="object 71" descr="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6875803" y="3714265"/>
              <a:ext cx="597793" cy="101748"/>
            </a:xfrm>
            <a:prstGeom prst="rect">
              <a:avLst/>
            </a:prstGeom>
          </p:spPr>
        </p:pic>
        <p:sp>
          <p:nvSpPr>
            <p:cNvPr id="72" name="object 72" descr=""/>
            <p:cNvSpPr/>
            <p:nvPr/>
          </p:nvSpPr>
          <p:spPr>
            <a:xfrm>
              <a:off x="7071221" y="2907994"/>
              <a:ext cx="407034" cy="128905"/>
            </a:xfrm>
            <a:custGeom>
              <a:avLst/>
              <a:gdLst/>
              <a:ahLst/>
              <a:cxnLst/>
              <a:rect l="l" t="t" r="r" b="b"/>
              <a:pathLst>
                <a:path w="407034" h="128905">
                  <a:moveTo>
                    <a:pt x="67207" y="0"/>
                  </a:moveTo>
                  <a:lnTo>
                    <a:pt x="0" y="0"/>
                  </a:lnTo>
                  <a:lnTo>
                    <a:pt x="0" y="99529"/>
                  </a:lnTo>
                  <a:lnTo>
                    <a:pt x="69367" y="99529"/>
                  </a:lnTo>
                  <a:lnTo>
                    <a:pt x="69367" y="87801"/>
                  </a:lnTo>
                  <a:lnTo>
                    <a:pt x="12299" y="87801"/>
                  </a:lnTo>
                  <a:lnTo>
                    <a:pt x="12299" y="53885"/>
                  </a:lnTo>
                  <a:lnTo>
                    <a:pt x="63715" y="53885"/>
                  </a:lnTo>
                  <a:lnTo>
                    <a:pt x="63715" y="42157"/>
                  </a:lnTo>
                  <a:lnTo>
                    <a:pt x="12299" y="42157"/>
                  </a:lnTo>
                  <a:lnTo>
                    <a:pt x="12299" y="11727"/>
                  </a:lnTo>
                  <a:lnTo>
                    <a:pt x="67207" y="11727"/>
                  </a:lnTo>
                  <a:lnTo>
                    <a:pt x="67207" y="0"/>
                  </a:lnTo>
                  <a:close/>
                </a:path>
                <a:path w="407034" h="128905">
                  <a:moveTo>
                    <a:pt x="85404" y="105551"/>
                  </a:moveTo>
                  <a:lnTo>
                    <a:pt x="85331" y="108932"/>
                  </a:lnTo>
                  <a:lnTo>
                    <a:pt x="85237" y="113264"/>
                  </a:lnTo>
                  <a:lnTo>
                    <a:pt x="87623" y="119075"/>
                  </a:lnTo>
                  <a:lnTo>
                    <a:pt x="97516" y="126894"/>
                  </a:lnTo>
                  <a:lnTo>
                    <a:pt x="104006" y="128796"/>
                  </a:lnTo>
                  <a:lnTo>
                    <a:pt x="118791" y="128796"/>
                  </a:lnTo>
                  <a:lnTo>
                    <a:pt x="124492" y="127422"/>
                  </a:lnTo>
                  <a:lnTo>
                    <a:pt x="129118" y="124675"/>
                  </a:lnTo>
                  <a:lnTo>
                    <a:pt x="133743" y="122034"/>
                  </a:lnTo>
                  <a:lnTo>
                    <a:pt x="136836" y="118653"/>
                  </a:lnTo>
                  <a:lnTo>
                    <a:pt x="107064" y="118653"/>
                  </a:lnTo>
                  <a:lnTo>
                    <a:pt x="103197" y="117596"/>
                  </a:lnTo>
                  <a:lnTo>
                    <a:pt x="100367" y="115272"/>
                  </a:lnTo>
                  <a:lnTo>
                    <a:pt x="98256" y="113581"/>
                  </a:lnTo>
                  <a:lnTo>
                    <a:pt x="96964" y="110940"/>
                  </a:lnTo>
                  <a:lnTo>
                    <a:pt x="96500" y="107242"/>
                  </a:lnTo>
                  <a:lnTo>
                    <a:pt x="85404" y="105551"/>
                  </a:lnTo>
                  <a:close/>
                </a:path>
                <a:path w="407034" h="128905">
                  <a:moveTo>
                    <a:pt x="142462" y="90125"/>
                  </a:moveTo>
                  <a:lnTo>
                    <a:pt x="130863" y="90125"/>
                  </a:lnTo>
                  <a:lnTo>
                    <a:pt x="130748" y="101008"/>
                  </a:lnTo>
                  <a:lnTo>
                    <a:pt x="130627" y="103332"/>
                  </a:lnTo>
                  <a:lnTo>
                    <a:pt x="129029" y="109883"/>
                  </a:lnTo>
                  <a:lnTo>
                    <a:pt x="127076" y="113053"/>
                  </a:lnTo>
                  <a:lnTo>
                    <a:pt x="124206" y="115272"/>
                  </a:lnTo>
                  <a:lnTo>
                    <a:pt x="121336" y="117596"/>
                  </a:lnTo>
                  <a:lnTo>
                    <a:pt x="117252" y="118653"/>
                  </a:lnTo>
                  <a:lnTo>
                    <a:pt x="136836" y="118653"/>
                  </a:lnTo>
                  <a:lnTo>
                    <a:pt x="137126" y="118336"/>
                  </a:lnTo>
                  <a:lnTo>
                    <a:pt x="139412" y="113264"/>
                  </a:lnTo>
                  <a:lnTo>
                    <a:pt x="141397" y="108932"/>
                  </a:lnTo>
                  <a:lnTo>
                    <a:pt x="142462" y="101008"/>
                  </a:lnTo>
                  <a:lnTo>
                    <a:pt x="142462" y="90125"/>
                  </a:lnTo>
                  <a:close/>
                </a:path>
                <a:path w="407034" h="128905">
                  <a:moveTo>
                    <a:pt x="120231" y="25780"/>
                  </a:moveTo>
                  <a:lnTo>
                    <a:pt x="86608" y="43953"/>
                  </a:lnTo>
                  <a:lnTo>
                    <a:pt x="83126" y="56209"/>
                  </a:lnTo>
                  <a:lnTo>
                    <a:pt x="83126" y="63077"/>
                  </a:lnTo>
                  <a:lnTo>
                    <a:pt x="83601" y="70328"/>
                  </a:lnTo>
                  <a:lnTo>
                    <a:pt x="85027" y="77024"/>
                  </a:lnTo>
                  <a:lnTo>
                    <a:pt x="87316" y="82941"/>
                  </a:lnTo>
                  <a:lnTo>
                    <a:pt x="87403" y="83165"/>
                  </a:lnTo>
                  <a:lnTo>
                    <a:pt x="90730" y="88752"/>
                  </a:lnTo>
                  <a:lnTo>
                    <a:pt x="95800" y="95936"/>
                  </a:lnTo>
                  <a:lnTo>
                    <a:pt x="102970" y="99529"/>
                  </a:lnTo>
                  <a:lnTo>
                    <a:pt x="119659" y="99529"/>
                  </a:lnTo>
                  <a:lnTo>
                    <a:pt x="125873" y="96359"/>
                  </a:lnTo>
                  <a:lnTo>
                    <a:pt x="130863" y="90125"/>
                  </a:lnTo>
                  <a:lnTo>
                    <a:pt x="142462" y="90125"/>
                  </a:lnTo>
                  <a:lnTo>
                    <a:pt x="142462" y="89386"/>
                  </a:lnTo>
                  <a:lnTo>
                    <a:pt x="108020" y="89386"/>
                  </a:lnTo>
                  <a:lnTo>
                    <a:pt x="103621" y="87272"/>
                  </a:lnTo>
                  <a:lnTo>
                    <a:pt x="94853" y="53462"/>
                  </a:lnTo>
                  <a:lnTo>
                    <a:pt x="96571" y="47123"/>
                  </a:lnTo>
                  <a:lnTo>
                    <a:pt x="131782" y="35923"/>
                  </a:lnTo>
                  <a:lnTo>
                    <a:pt x="126780" y="29161"/>
                  </a:lnTo>
                  <a:lnTo>
                    <a:pt x="120231" y="25780"/>
                  </a:lnTo>
                  <a:close/>
                </a:path>
                <a:path w="407034" h="128905">
                  <a:moveTo>
                    <a:pt x="131782" y="35923"/>
                  </a:moveTo>
                  <a:lnTo>
                    <a:pt x="118268" y="35923"/>
                  </a:lnTo>
                  <a:lnTo>
                    <a:pt x="122677" y="38142"/>
                  </a:lnTo>
                  <a:lnTo>
                    <a:pt x="126326" y="42579"/>
                  </a:lnTo>
                  <a:lnTo>
                    <a:pt x="129986" y="47123"/>
                  </a:lnTo>
                  <a:lnTo>
                    <a:pt x="131723" y="53462"/>
                  </a:lnTo>
                  <a:lnTo>
                    <a:pt x="131810" y="71846"/>
                  </a:lnTo>
                  <a:lnTo>
                    <a:pt x="130035" y="78609"/>
                  </a:lnTo>
                  <a:lnTo>
                    <a:pt x="122933" y="87272"/>
                  </a:lnTo>
                  <a:lnTo>
                    <a:pt x="118544" y="89386"/>
                  </a:lnTo>
                  <a:lnTo>
                    <a:pt x="142462" y="89386"/>
                  </a:lnTo>
                  <a:lnTo>
                    <a:pt x="142462" y="36134"/>
                  </a:lnTo>
                  <a:lnTo>
                    <a:pt x="131938" y="36134"/>
                  </a:lnTo>
                  <a:lnTo>
                    <a:pt x="131782" y="35923"/>
                  </a:lnTo>
                  <a:close/>
                </a:path>
                <a:path w="407034" h="128905">
                  <a:moveTo>
                    <a:pt x="142462" y="27365"/>
                  </a:moveTo>
                  <a:lnTo>
                    <a:pt x="131938" y="27365"/>
                  </a:lnTo>
                  <a:lnTo>
                    <a:pt x="131938" y="36134"/>
                  </a:lnTo>
                  <a:lnTo>
                    <a:pt x="142462" y="36134"/>
                  </a:lnTo>
                  <a:lnTo>
                    <a:pt x="142462" y="27365"/>
                  </a:lnTo>
                  <a:close/>
                </a:path>
                <a:path w="407034" h="128905">
                  <a:moveTo>
                    <a:pt x="172012" y="27365"/>
                  </a:moveTo>
                  <a:lnTo>
                    <a:pt x="161745" y="27365"/>
                  </a:lnTo>
                  <a:lnTo>
                    <a:pt x="161745" y="99529"/>
                  </a:lnTo>
                  <a:lnTo>
                    <a:pt x="173156" y="99529"/>
                  </a:lnTo>
                  <a:lnTo>
                    <a:pt x="173156" y="56632"/>
                  </a:lnTo>
                  <a:lnTo>
                    <a:pt x="173748" y="51877"/>
                  </a:lnTo>
                  <a:lnTo>
                    <a:pt x="175030" y="47545"/>
                  </a:lnTo>
                  <a:lnTo>
                    <a:pt x="175918" y="44693"/>
                  </a:lnTo>
                  <a:lnTo>
                    <a:pt x="177299" y="42368"/>
                  </a:lnTo>
                  <a:lnTo>
                    <a:pt x="181113" y="39304"/>
                  </a:lnTo>
                  <a:lnTo>
                    <a:pt x="180961" y="39304"/>
                  </a:lnTo>
                  <a:lnTo>
                    <a:pt x="183513" y="38353"/>
                  </a:lnTo>
                  <a:lnTo>
                    <a:pt x="172012" y="38353"/>
                  </a:lnTo>
                  <a:lnTo>
                    <a:pt x="172012" y="27365"/>
                  </a:lnTo>
                  <a:close/>
                </a:path>
                <a:path w="407034" h="128905">
                  <a:moveTo>
                    <a:pt x="190417" y="25780"/>
                  </a:moveTo>
                  <a:lnTo>
                    <a:pt x="183907" y="25780"/>
                  </a:lnTo>
                  <a:lnTo>
                    <a:pt x="181441" y="26625"/>
                  </a:lnTo>
                  <a:lnTo>
                    <a:pt x="179271" y="28210"/>
                  </a:lnTo>
                  <a:lnTo>
                    <a:pt x="177003" y="29795"/>
                  </a:lnTo>
                  <a:lnTo>
                    <a:pt x="174636" y="33176"/>
                  </a:lnTo>
                  <a:lnTo>
                    <a:pt x="172012" y="38353"/>
                  </a:lnTo>
                  <a:lnTo>
                    <a:pt x="188839" y="38353"/>
                  </a:lnTo>
                  <a:lnTo>
                    <a:pt x="191600" y="39304"/>
                  </a:lnTo>
                  <a:lnTo>
                    <a:pt x="194362" y="41100"/>
                  </a:lnTo>
                  <a:lnTo>
                    <a:pt x="198271" y="29795"/>
                  </a:lnTo>
                  <a:lnTo>
                    <a:pt x="198465" y="29795"/>
                  </a:lnTo>
                  <a:lnTo>
                    <a:pt x="194362" y="27048"/>
                  </a:lnTo>
                  <a:lnTo>
                    <a:pt x="190417" y="25780"/>
                  </a:lnTo>
                  <a:close/>
                </a:path>
                <a:path w="407034" h="128905">
                  <a:moveTo>
                    <a:pt x="242987" y="25780"/>
                  </a:moveTo>
                  <a:lnTo>
                    <a:pt x="207714" y="41031"/>
                  </a:lnTo>
                  <a:lnTo>
                    <a:pt x="202548" y="64028"/>
                  </a:lnTo>
                  <a:lnTo>
                    <a:pt x="203086" y="72345"/>
                  </a:lnTo>
                  <a:lnTo>
                    <a:pt x="234702" y="101114"/>
                  </a:lnTo>
                  <a:lnTo>
                    <a:pt x="242494" y="101114"/>
                  </a:lnTo>
                  <a:lnTo>
                    <a:pt x="248905" y="99106"/>
                  </a:lnTo>
                  <a:lnTo>
                    <a:pt x="253935" y="95091"/>
                  </a:lnTo>
                  <a:lnTo>
                    <a:pt x="258837" y="91076"/>
                  </a:lnTo>
                  <a:lnTo>
                    <a:pt x="229080" y="91076"/>
                  </a:lnTo>
                  <a:lnTo>
                    <a:pt x="224445" y="88963"/>
                  </a:lnTo>
                  <a:lnTo>
                    <a:pt x="220598" y="84842"/>
                  </a:lnTo>
                  <a:lnTo>
                    <a:pt x="216850" y="80616"/>
                  </a:lnTo>
                  <a:lnTo>
                    <a:pt x="214779" y="74488"/>
                  </a:lnTo>
                  <a:lnTo>
                    <a:pt x="214384" y="66564"/>
                  </a:lnTo>
                  <a:lnTo>
                    <a:pt x="264587" y="66564"/>
                  </a:lnTo>
                  <a:lnTo>
                    <a:pt x="264686" y="63288"/>
                  </a:lnTo>
                  <a:lnTo>
                    <a:pt x="264254" y="56526"/>
                  </a:lnTo>
                  <a:lnTo>
                    <a:pt x="214976" y="56526"/>
                  </a:lnTo>
                  <a:lnTo>
                    <a:pt x="215357" y="50504"/>
                  </a:lnTo>
                  <a:lnTo>
                    <a:pt x="256251" y="35817"/>
                  </a:lnTo>
                  <a:lnTo>
                    <a:pt x="256105" y="35606"/>
                  </a:lnTo>
                  <a:lnTo>
                    <a:pt x="250477" y="29161"/>
                  </a:lnTo>
                  <a:lnTo>
                    <a:pt x="250623" y="29161"/>
                  </a:lnTo>
                  <a:lnTo>
                    <a:pt x="242987" y="25780"/>
                  </a:lnTo>
                  <a:close/>
                </a:path>
                <a:path w="407034" h="128905">
                  <a:moveTo>
                    <a:pt x="252456" y="76284"/>
                  </a:moveTo>
                  <a:lnTo>
                    <a:pt x="250779" y="81461"/>
                  </a:lnTo>
                  <a:lnTo>
                    <a:pt x="248412" y="85265"/>
                  </a:lnTo>
                  <a:lnTo>
                    <a:pt x="242494" y="89914"/>
                  </a:lnTo>
                  <a:lnTo>
                    <a:pt x="238943" y="91076"/>
                  </a:lnTo>
                  <a:lnTo>
                    <a:pt x="258902" y="91076"/>
                  </a:lnTo>
                  <a:lnTo>
                    <a:pt x="262418" y="85265"/>
                  </a:lnTo>
                  <a:lnTo>
                    <a:pt x="264292" y="77869"/>
                  </a:lnTo>
                  <a:lnTo>
                    <a:pt x="252456" y="76284"/>
                  </a:lnTo>
                  <a:close/>
                </a:path>
                <a:path w="407034" h="128905">
                  <a:moveTo>
                    <a:pt x="256251" y="35817"/>
                  </a:moveTo>
                  <a:lnTo>
                    <a:pt x="239930" y="35817"/>
                  </a:lnTo>
                  <a:lnTo>
                    <a:pt x="244664" y="38142"/>
                  </a:lnTo>
                  <a:lnTo>
                    <a:pt x="250680" y="45960"/>
                  </a:lnTo>
                  <a:lnTo>
                    <a:pt x="252554" y="56526"/>
                  </a:lnTo>
                  <a:lnTo>
                    <a:pt x="264254" y="56526"/>
                  </a:lnTo>
                  <a:lnTo>
                    <a:pt x="264150" y="54892"/>
                  </a:lnTo>
                  <a:lnTo>
                    <a:pt x="262635" y="47902"/>
                  </a:lnTo>
                  <a:lnTo>
                    <a:pt x="262541" y="47466"/>
                  </a:lnTo>
                  <a:lnTo>
                    <a:pt x="259859" y="41031"/>
                  </a:lnTo>
                  <a:lnTo>
                    <a:pt x="256251" y="35817"/>
                  </a:lnTo>
                  <a:close/>
                </a:path>
                <a:path w="407034" h="128905">
                  <a:moveTo>
                    <a:pt x="287470" y="76073"/>
                  </a:moveTo>
                  <a:lnTo>
                    <a:pt x="276226" y="77975"/>
                  </a:lnTo>
                  <a:lnTo>
                    <a:pt x="277247" y="84631"/>
                  </a:lnTo>
                  <a:lnTo>
                    <a:pt x="277361" y="85371"/>
                  </a:lnTo>
                  <a:lnTo>
                    <a:pt x="277410" y="85688"/>
                  </a:lnTo>
                  <a:lnTo>
                    <a:pt x="280368" y="91393"/>
                  </a:lnTo>
                  <a:lnTo>
                    <a:pt x="285004" y="95302"/>
                  </a:lnTo>
                  <a:lnTo>
                    <a:pt x="289541" y="99212"/>
                  </a:lnTo>
                  <a:lnTo>
                    <a:pt x="296248" y="101114"/>
                  </a:lnTo>
                  <a:lnTo>
                    <a:pt x="310254" y="101114"/>
                  </a:lnTo>
                  <a:lnTo>
                    <a:pt x="314988" y="100163"/>
                  </a:lnTo>
                  <a:lnTo>
                    <a:pt x="319130" y="98155"/>
                  </a:lnTo>
                  <a:lnTo>
                    <a:pt x="323372" y="96253"/>
                  </a:lnTo>
                  <a:lnTo>
                    <a:pt x="326528" y="93401"/>
                  </a:lnTo>
                  <a:lnTo>
                    <a:pt x="327996" y="91076"/>
                  </a:lnTo>
                  <a:lnTo>
                    <a:pt x="299700" y="91076"/>
                  </a:lnTo>
                  <a:lnTo>
                    <a:pt x="295993" y="89914"/>
                  </a:lnTo>
                  <a:lnTo>
                    <a:pt x="295775" y="89914"/>
                  </a:lnTo>
                  <a:lnTo>
                    <a:pt x="289837" y="84631"/>
                  </a:lnTo>
                  <a:lnTo>
                    <a:pt x="288062" y="80933"/>
                  </a:lnTo>
                  <a:lnTo>
                    <a:pt x="287573" y="76918"/>
                  </a:lnTo>
                  <a:lnTo>
                    <a:pt x="287470" y="76073"/>
                  </a:lnTo>
                  <a:close/>
                </a:path>
                <a:path w="407034" h="128905">
                  <a:moveTo>
                    <a:pt x="308182" y="25780"/>
                  </a:moveTo>
                  <a:lnTo>
                    <a:pt x="299404" y="25780"/>
                  </a:lnTo>
                  <a:lnTo>
                    <a:pt x="296051" y="26203"/>
                  </a:lnTo>
                  <a:lnTo>
                    <a:pt x="292993" y="27259"/>
                  </a:lnTo>
                  <a:lnTo>
                    <a:pt x="289936" y="28210"/>
                  </a:lnTo>
                  <a:lnTo>
                    <a:pt x="278100" y="43319"/>
                  </a:lnTo>
                  <a:lnTo>
                    <a:pt x="278100" y="50081"/>
                  </a:lnTo>
                  <a:lnTo>
                    <a:pt x="278838" y="53145"/>
                  </a:lnTo>
                  <a:lnTo>
                    <a:pt x="278889" y="53356"/>
                  </a:lnTo>
                  <a:lnTo>
                    <a:pt x="280566" y="56209"/>
                  </a:lnTo>
                  <a:lnTo>
                    <a:pt x="282242" y="59168"/>
                  </a:lnTo>
                  <a:lnTo>
                    <a:pt x="311536" y="70684"/>
                  </a:lnTo>
                  <a:lnTo>
                    <a:pt x="315481" y="72058"/>
                  </a:lnTo>
                  <a:lnTo>
                    <a:pt x="317059" y="73114"/>
                  </a:lnTo>
                  <a:lnTo>
                    <a:pt x="319229" y="74699"/>
                  </a:lnTo>
                  <a:lnTo>
                    <a:pt x="320413" y="76918"/>
                  </a:lnTo>
                  <a:lnTo>
                    <a:pt x="320413" y="82729"/>
                  </a:lnTo>
                  <a:lnTo>
                    <a:pt x="319130" y="85371"/>
                  </a:lnTo>
                  <a:lnTo>
                    <a:pt x="316566" y="87695"/>
                  </a:lnTo>
                  <a:lnTo>
                    <a:pt x="314002" y="89914"/>
                  </a:lnTo>
                  <a:lnTo>
                    <a:pt x="310155" y="91076"/>
                  </a:lnTo>
                  <a:lnTo>
                    <a:pt x="327996" y="91076"/>
                  </a:lnTo>
                  <a:lnTo>
                    <a:pt x="328730" y="89914"/>
                  </a:lnTo>
                  <a:lnTo>
                    <a:pt x="330966" y="86216"/>
                  </a:lnTo>
                  <a:lnTo>
                    <a:pt x="332051" y="82729"/>
                  </a:lnTo>
                  <a:lnTo>
                    <a:pt x="332150" y="74171"/>
                  </a:lnTo>
                  <a:lnTo>
                    <a:pt x="331163" y="70684"/>
                  </a:lnTo>
                  <a:lnTo>
                    <a:pt x="299404" y="54202"/>
                  </a:lnTo>
                  <a:lnTo>
                    <a:pt x="296051" y="53145"/>
                  </a:lnTo>
                  <a:lnTo>
                    <a:pt x="292895" y="51772"/>
                  </a:lnTo>
                  <a:lnTo>
                    <a:pt x="291415" y="50715"/>
                  </a:lnTo>
                  <a:lnTo>
                    <a:pt x="290527" y="49447"/>
                  </a:lnTo>
                  <a:lnTo>
                    <a:pt x="289541" y="48179"/>
                  </a:lnTo>
                  <a:lnTo>
                    <a:pt x="289147" y="46700"/>
                  </a:lnTo>
                  <a:lnTo>
                    <a:pt x="289147" y="42685"/>
                  </a:lnTo>
                  <a:lnTo>
                    <a:pt x="290232" y="40466"/>
                  </a:lnTo>
                  <a:lnTo>
                    <a:pt x="294543" y="36874"/>
                  </a:lnTo>
                  <a:lnTo>
                    <a:pt x="294254" y="36874"/>
                  </a:lnTo>
                  <a:lnTo>
                    <a:pt x="298418" y="35817"/>
                  </a:lnTo>
                  <a:lnTo>
                    <a:pt x="326289" y="35817"/>
                  </a:lnTo>
                  <a:lnTo>
                    <a:pt x="325640" y="34866"/>
                  </a:lnTo>
                  <a:lnTo>
                    <a:pt x="323766" y="32014"/>
                  </a:lnTo>
                  <a:lnTo>
                    <a:pt x="320807" y="29795"/>
                  </a:lnTo>
                  <a:lnTo>
                    <a:pt x="312818" y="26625"/>
                  </a:lnTo>
                  <a:lnTo>
                    <a:pt x="308182" y="25780"/>
                  </a:lnTo>
                  <a:close/>
                </a:path>
                <a:path w="407034" h="128905">
                  <a:moveTo>
                    <a:pt x="326289" y="35817"/>
                  </a:moveTo>
                  <a:lnTo>
                    <a:pt x="308182" y="35817"/>
                  </a:lnTo>
                  <a:lnTo>
                    <a:pt x="311536" y="36874"/>
                  </a:lnTo>
                  <a:lnTo>
                    <a:pt x="314002" y="38987"/>
                  </a:lnTo>
                  <a:lnTo>
                    <a:pt x="316467" y="40995"/>
                  </a:lnTo>
                  <a:lnTo>
                    <a:pt x="317947" y="43953"/>
                  </a:lnTo>
                  <a:lnTo>
                    <a:pt x="318215" y="45960"/>
                  </a:lnTo>
                  <a:lnTo>
                    <a:pt x="318313" y="46700"/>
                  </a:lnTo>
                  <a:lnTo>
                    <a:pt x="318440" y="47651"/>
                  </a:lnTo>
                  <a:lnTo>
                    <a:pt x="329585" y="45960"/>
                  </a:lnTo>
                  <a:lnTo>
                    <a:pt x="328895" y="41312"/>
                  </a:lnTo>
                  <a:lnTo>
                    <a:pt x="327514" y="37613"/>
                  </a:lnTo>
                  <a:lnTo>
                    <a:pt x="326289" y="35817"/>
                  </a:lnTo>
                  <a:close/>
                </a:path>
                <a:path w="407034" h="128905">
                  <a:moveTo>
                    <a:pt x="384227" y="25780"/>
                  </a:moveTo>
                  <a:lnTo>
                    <a:pt x="345983" y="46040"/>
                  </a:lnTo>
                  <a:lnTo>
                    <a:pt x="343467" y="62443"/>
                  </a:lnTo>
                  <a:lnTo>
                    <a:pt x="343394" y="63500"/>
                  </a:lnTo>
                  <a:lnTo>
                    <a:pt x="365586" y="101114"/>
                  </a:lnTo>
                  <a:lnTo>
                    <a:pt x="380874" y="101114"/>
                  </a:lnTo>
                  <a:lnTo>
                    <a:pt x="386298" y="99634"/>
                  </a:lnTo>
                  <a:lnTo>
                    <a:pt x="391230" y="96782"/>
                  </a:lnTo>
                  <a:lnTo>
                    <a:pt x="396161" y="93823"/>
                  </a:lnTo>
                  <a:lnTo>
                    <a:pt x="398726" y="91076"/>
                  </a:lnTo>
                  <a:lnTo>
                    <a:pt x="369235" y="91076"/>
                  </a:lnTo>
                  <a:lnTo>
                    <a:pt x="364501" y="88857"/>
                  </a:lnTo>
                  <a:lnTo>
                    <a:pt x="360838" y="84314"/>
                  </a:lnTo>
                  <a:lnTo>
                    <a:pt x="357005" y="79665"/>
                  </a:lnTo>
                  <a:lnTo>
                    <a:pt x="355131" y="72692"/>
                  </a:lnTo>
                  <a:lnTo>
                    <a:pt x="355131" y="54202"/>
                  </a:lnTo>
                  <a:lnTo>
                    <a:pt x="357005" y="47334"/>
                  </a:lnTo>
                  <a:lnTo>
                    <a:pt x="360753" y="42791"/>
                  </a:lnTo>
                  <a:lnTo>
                    <a:pt x="364501" y="38142"/>
                  </a:lnTo>
                  <a:lnTo>
                    <a:pt x="369235" y="35923"/>
                  </a:lnTo>
                  <a:lnTo>
                    <a:pt x="397947" y="35923"/>
                  </a:lnTo>
                  <a:lnTo>
                    <a:pt x="397641" y="35500"/>
                  </a:lnTo>
                  <a:lnTo>
                    <a:pt x="391822" y="29055"/>
                  </a:lnTo>
                  <a:lnTo>
                    <a:pt x="384227" y="25780"/>
                  </a:lnTo>
                  <a:close/>
                </a:path>
                <a:path w="407034" h="128905">
                  <a:moveTo>
                    <a:pt x="397947" y="35923"/>
                  </a:moveTo>
                  <a:lnTo>
                    <a:pt x="380578" y="35923"/>
                  </a:lnTo>
                  <a:lnTo>
                    <a:pt x="385312" y="38142"/>
                  </a:lnTo>
                  <a:lnTo>
                    <a:pt x="389060" y="42791"/>
                  </a:lnTo>
                  <a:lnTo>
                    <a:pt x="392808" y="47334"/>
                  </a:lnTo>
                  <a:lnTo>
                    <a:pt x="394781" y="54202"/>
                  </a:lnTo>
                  <a:lnTo>
                    <a:pt x="394725" y="72692"/>
                  </a:lnTo>
                  <a:lnTo>
                    <a:pt x="393046" y="79031"/>
                  </a:lnTo>
                  <a:lnTo>
                    <a:pt x="392819" y="79665"/>
                  </a:lnTo>
                  <a:lnTo>
                    <a:pt x="385225" y="88857"/>
                  </a:lnTo>
                  <a:lnTo>
                    <a:pt x="385097" y="88857"/>
                  </a:lnTo>
                  <a:lnTo>
                    <a:pt x="380578" y="91076"/>
                  </a:lnTo>
                  <a:lnTo>
                    <a:pt x="398726" y="91076"/>
                  </a:lnTo>
                  <a:lnTo>
                    <a:pt x="400008" y="89703"/>
                  </a:lnTo>
                  <a:lnTo>
                    <a:pt x="402572" y="84314"/>
                  </a:lnTo>
                  <a:lnTo>
                    <a:pt x="405137" y="79031"/>
                  </a:lnTo>
                  <a:lnTo>
                    <a:pt x="406338" y="72692"/>
                  </a:lnTo>
                  <a:lnTo>
                    <a:pt x="406454" y="72078"/>
                  </a:lnTo>
                  <a:lnTo>
                    <a:pt x="406518" y="62443"/>
                  </a:lnTo>
                  <a:lnTo>
                    <a:pt x="405963" y="54340"/>
                  </a:lnTo>
                  <a:lnTo>
                    <a:pt x="404341" y="47334"/>
                  </a:lnTo>
                  <a:lnTo>
                    <a:pt x="404298" y="47149"/>
                  </a:lnTo>
                  <a:lnTo>
                    <a:pt x="401524" y="40869"/>
                  </a:lnTo>
                  <a:lnTo>
                    <a:pt x="397947" y="3592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 descr=""/>
            <p:cNvSpPr/>
            <p:nvPr/>
          </p:nvSpPr>
          <p:spPr>
            <a:xfrm>
              <a:off x="7508019" y="5450976"/>
              <a:ext cx="3964304" cy="47625"/>
            </a:xfrm>
            <a:custGeom>
              <a:avLst/>
              <a:gdLst/>
              <a:ahLst/>
              <a:cxnLst/>
              <a:rect l="l" t="t" r="r" b="b"/>
              <a:pathLst>
                <a:path w="3964304" h="47625">
                  <a:moveTo>
                    <a:pt x="0" y="0"/>
                  </a:moveTo>
                  <a:lnTo>
                    <a:pt x="3964183" y="0"/>
                  </a:lnTo>
                </a:path>
                <a:path w="3964304" h="47625">
                  <a:moveTo>
                    <a:pt x="223103" y="0"/>
                  </a:moveTo>
                  <a:lnTo>
                    <a:pt x="223103" y="47588"/>
                  </a:lnTo>
                </a:path>
                <a:path w="3964304" h="47625">
                  <a:moveTo>
                    <a:pt x="1446721" y="0"/>
                  </a:moveTo>
                  <a:lnTo>
                    <a:pt x="1446721" y="47588"/>
                  </a:lnTo>
                </a:path>
                <a:path w="3964304" h="47625">
                  <a:moveTo>
                    <a:pt x="2670241" y="0"/>
                  </a:moveTo>
                  <a:lnTo>
                    <a:pt x="2670241" y="47588"/>
                  </a:lnTo>
                </a:path>
                <a:path w="3964304" h="47625">
                  <a:moveTo>
                    <a:pt x="3893957" y="0"/>
                  </a:moveTo>
                  <a:lnTo>
                    <a:pt x="3893957" y="47588"/>
                  </a:lnTo>
                </a:path>
              </a:pathLst>
            </a:custGeom>
            <a:ln w="66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74" name="object 74" descr="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8261068" y="2702491"/>
              <a:ext cx="2465976" cy="151406"/>
            </a:xfrm>
            <a:prstGeom prst="rect">
              <a:avLst/>
            </a:prstGeom>
          </p:spPr>
        </p:pic>
      </p:grpSp>
      <p:sp>
        <p:nvSpPr>
          <p:cNvPr id="75" name="object 75" descr=""/>
          <p:cNvSpPr/>
          <p:nvPr/>
        </p:nvSpPr>
        <p:spPr>
          <a:xfrm>
            <a:off x="7704295" y="5543849"/>
            <a:ext cx="50800" cy="85090"/>
          </a:xfrm>
          <a:custGeom>
            <a:avLst/>
            <a:gdLst/>
            <a:ahLst/>
            <a:cxnLst/>
            <a:rect l="l" t="t" r="r" b="b"/>
            <a:pathLst>
              <a:path w="50800" h="85089">
                <a:moveTo>
                  <a:pt x="29293" y="0"/>
                </a:moveTo>
                <a:lnTo>
                  <a:pt x="0" y="32521"/>
                </a:lnTo>
                <a:lnTo>
                  <a:pt x="0" y="42315"/>
                </a:lnTo>
                <a:lnTo>
                  <a:pt x="400" y="51662"/>
                </a:lnTo>
                <a:lnTo>
                  <a:pt x="465" y="53174"/>
                </a:lnTo>
                <a:lnTo>
                  <a:pt x="17753" y="84578"/>
                </a:lnTo>
                <a:lnTo>
                  <a:pt x="30871" y="84578"/>
                </a:lnTo>
                <a:lnTo>
                  <a:pt x="35507" y="82951"/>
                </a:lnTo>
                <a:lnTo>
                  <a:pt x="39255" y="79697"/>
                </a:lnTo>
                <a:lnTo>
                  <a:pt x="42904" y="76432"/>
                </a:lnTo>
                <a:lnTo>
                  <a:pt x="43035" y="76221"/>
                </a:lnTo>
                <a:lnTo>
                  <a:pt x="20811" y="76221"/>
                </a:lnTo>
                <a:lnTo>
                  <a:pt x="17161" y="73970"/>
                </a:lnTo>
                <a:lnTo>
                  <a:pt x="9764" y="42315"/>
                </a:lnTo>
                <a:lnTo>
                  <a:pt x="10024" y="34106"/>
                </a:lnTo>
                <a:lnTo>
                  <a:pt x="10107" y="32521"/>
                </a:lnTo>
                <a:lnTo>
                  <a:pt x="10940" y="25297"/>
                </a:lnTo>
                <a:lnTo>
                  <a:pt x="10960" y="25126"/>
                </a:lnTo>
                <a:lnTo>
                  <a:pt x="42617" y="8420"/>
                </a:lnTo>
                <a:lnTo>
                  <a:pt x="41819" y="7057"/>
                </a:lnTo>
                <a:lnTo>
                  <a:pt x="39255" y="4469"/>
                </a:lnTo>
                <a:lnTo>
                  <a:pt x="32942" y="898"/>
                </a:lnTo>
                <a:lnTo>
                  <a:pt x="29293" y="0"/>
                </a:lnTo>
                <a:close/>
              </a:path>
              <a:path w="50800" h="85089">
                <a:moveTo>
                  <a:pt x="42617" y="8420"/>
                </a:moveTo>
                <a:lnTo>
                  <a:pt x="29490" y="8420"/>
                </a:lnTo>
                <a:lnTo>
                  <a:pt x="33238" y="10660"/>
                </a:lnTo>
                <a:lnTo>
                  <a:pt x="36197" y="15140"/>
                </a:lnTo>
                <a:lnTo>
                  <a:pt x="38139" y="19360"/>
                </a:lnTo>
                <a:lnTo>
                  <a:pt x="39372" y="24639"/>
                </a:lnTo>
                <a:lnTo>
                  <a:pt x="39486" y="25126"/>
                </a:lnTo>
                <a:lnTo>
                  <a:pt x="39526" y="25297"/>
                </a:lnTo>
                <a:lnTo>
                  <a:pt x="40312" y="32521"/>
                </a:lnTo>
                <a:lnTo>
                  <a:pt x="40392" y="34106"/>
                </a:lnTo>
                <a:lnTo>
                  <a:pt x="40636" y="42315"/>
                </a:lnTo>
                <a:lnTo>
                  <a:pt x="40356" y="51662"/>
                </a:lnTo>
                <a:lnTo>
                  <a:pt x="29490" y="76221"/>
                </a:lnTo>
                <a:lnTo>
                  <a:pt x="43035" y="76221"/>
                </a:lnTo>
                <a:lnTo>
                  <a:pt x="45764" y="71815"/>
                </a:lnTo>
                <a:lnTo>
                  <a:pt x="47540" y="65845"/>
                </a:lnTo>
                <a:lnTo>
                  <a:pt x="49414" y="59876"/>
                </a:lnTo>
                <a:lnTo>
                  <a:pt x="50400" y="52036"/>
                </a:lnTo>
                <a:lnTo>
                  <a:pt x="50295" y="32949"/>
                </a:lnTo>
                <a:lnTo>
                  <a:pt x="49808" y="27576"/>
                </a:lnTo>
                <a:lnTo>
                  <a:pt x="47441" y="17898"/>
                </a:lnTo>
                <a:lnTo>
                  <a:pt x="45863" y="13798"/>
                </a:lnTo>
                <a:lnTo>
                  <a:pt x="43792" y="10428"/>
                </a:lnTo>
                <a:lnTo>
                  <a:pt x="42617" y="84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76" name="object 76" descr="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8917754" y="5545318"/>
            <a:ext cx="76833" cy="83110"/>
          </a:xfrm>
          <a:prstGeom prst="rect">
            <a:avLst/>
          </a:prstGeom>
        </p:spPr>
      </p:pic>
      <p:sp>
        <p:nvSpPr>
          <p:cNvPr id="77" name="object 77" descr=""/>
          <p:cNvSpPr/>
          <p:nvPr/>
        </p:nvSpPr>
        <p:spPr>
          <a:xfrm>
            <a:off x="10158632" y="5543849"/>
            <a:ext cx="28575" cy="83185"/>
          </a:xfrm>
          <a:custGeom>
            <a:avLst/>
            <a:gdLst/>
            <a:ahLst/>
            <a:cxnLst/>
            <a:rect l="l" t="t" r="r" b="b"/>
            <a:pathLst>
              <a:path w="28575" h="83185">
                <a:moveTo>
                  <a:pt x="28504" y="0"/>
                </a:moveTo>
                <a:lnTo>
                  <a:pt x="22389" y="0"/>
                </a:lnTo>
                <a:lnTo>
                  <a:pt x="20712" y="3581"/>
                </a:lnTo>
                <a:lnTo>
                  <a:pt x="17950" y="7269"/>
                </a:lnTo>
                <a:lnTo>
                  <a:pt x="9961" y="14876"/>
                </a:lnTo>
                <a:lnTo>
                  <a:pt x="5326" y="18120"/>
                </a:lnTo>
                <a:lnTo>
                  <a:pt x="0" y="20793"/>
                </a:lnTo>
                <a:lnTo>
                  <a:pt x="0" y="30619"/>
                </a:lnTo>
                <a:lnTo>
                  <a:pt x="19035" y="18363"/>
                </a:lnTo>
                <a:lnTo>
                  <a:pt x="19035" y="83162"/>
                </a:lnTo>
                <a:lnTo>
                  <a:pt x="28504" y="83162"/>
                </a:lnTo>
                <a:lnTo>
                  <a:pt x="2850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78" name="object 78" descr="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11336190" y="5543849"/>
            <a:ext cx="136801" cy="84578"/>
          </a:xfrm>
          <a:prstGeom prst="rect">
            <a:avLst/>
          </a:prstGeom>
        </p:spPr>
      </p:pic>
      <p:pic>
        <p:nvPicPr>
          <p:cNvPr id="79" name="object 79" descr="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8879386" y="5695911"/>
            <a:ext cx="1221444" cy="130539"/>
          </a:xfrm>
          <a:prstGeom prst="rect">
            <a:avLst/>
          </a:prstGeom>
        </p:spPr>
      </p:pic>
      <p:sp>
        <p:nvSpPr>
          <p:cNvPr id="80" name="object 80" descr=""/>
          <p:cNvSpPr txBox="1"/>
          <p:nvPr/>
        </p:nvSpPr>
        <p:spPr>
          <a:xfrm>
            <a:off x="2222754" y="3389502"/>
            <a:ext cx="34226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20">
                <a:latin typeface="Calibri"/>
                <a:cs typeface="Calibri"/>
              </a:rPr>
              <a:t>0.13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1" name="object 81" descr=""/>
          <p:cNvSpPr txBox="1"/>
          <p:nvPr/>
        </p:nvSpPr>
        <p:spPr>
          <a:xfrm>
            <a:off x="4600447" y="4233417"/>
            <a:ext cx="34226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Calibri"/>
                <a:cs typeface="Calibri"/>
              </a:rPr>
              <a:t>0.78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2" name="object 82" descr=""/>
          <p:cNvSpPr txBox="1"/>
          <p:nvPr/>
        </p:nvSpPr>
        <p:spPr>
          <a:xfrm>
            <a:off x="2067305" y="5116448"/>
            <a:ext cx="34226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Calibri"/>
                <a:cs typeface="Calibri"/>
              </a:rPr>
              <a:t>0.07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3" name="object 83" descr=""/>
          <p:cNvSpPr txBox="1"/>
          <p:nvPr/>
        </p:nvSpPr>
        <p:spPr>
          <a:xfrm>
            <a:off x="7979156" y="3389502"/>
            <a:ext cx="34226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20">
                <a:latin typeface="Calibri"/>
                <a:cs typeface="Calibri"/>
              </a:rPr>
              <a:t>0.18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4" name="object 84" descr=""/>
          <p:cNvSpPr txBox="1"/>
          <p:nvPr/>
        </p:nvSpPr>
        <p:spPr>
          <a:xfrm>
            <a:off x="9381490" y="4167377"/>
            <a:ext cx="34226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Calibri"/>
                <a:cs typeface="Calibri"/>
              </a:rPr>
              <a:t>0.76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5" name="object 85" descr=""/>
          <p:cNvSpPr txBox="1"/>
          <p:nvPr/>
        </p:nvSpPr>
        <p:spPr>
          <a:xfrm>
            <a:off x="7831581" y="5007355"/>
            <a:ext cx="34226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Calibri"/>
                <a:cs typeface="Calibri"/>
              </a:rPr>
              <a:t>0.10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6" name="object 86" descr=""/>
          <p:cNvSpPr txBox="1"/>
          <p:nvPr/>
        </p:nvSpPr>
        <p:spPr>
          <a:xfrm>
            <a:off x="944372" y="5901639"/>
            <a:ext cx="72326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Calibri"/>
                <a:cs typeface="Calibri"/>
              </a:rPr>
              <a:t>N=11,438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7" name="object 87" descr=""/>
          <p:cNvSpPr txBox="1"/>
          <p:nvPr/>
        </p:nvSpPr>
        <p:spPr>
          <a:xfrm>
            <a:off x="6673342" y="5848603"/>
            <a:ext cx="63373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Calibri"/>
                <a:cs typeface="Calibri"/>
              </a:rPr>
              <a:t>N=6,410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8" name="object 88" descr=""/>
          <p:cNvSpPr txBox="1"/>
          <p:nvPr/>
        </p:nvSpPr>
        <p:spPr>
          <a:xfrm>
            <a:off x="558190" y="6281115"/>
            <a:ext cx="10939145" cy="452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Calibri"/>
                <a:cs typeface="Calibri"/>
              </a:rPr>
              <a:t>*Carreras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rentable: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Medicina, Agronegocios,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Ingeniería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de </a:t>
            </a:r>
            <a:r>
              <a:rPr dirty="0" sz="1400" spc="-10">
                <a:latin typeface="Calibri"/>
                <a:cs typeface="Calibri"/>
              </a:rPr>
              <a:t>Telecomunicaciones,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Investigación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Operativa,</a:t>
            </a:r>
            <a:r>
              <a:rPr dirty="0" sz="1400" spc="3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Geología,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Ingeniería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de Sistemas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y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Cómputo, </a:t>
            </a:r>
            <a:r>
              <a:rPr dirty="0" sz="1400">
                <a:latin typeface="Calibri"/>
                <a:cs typeface="Calibri"/>
              </a:rPr>
              <a:t>Ingeniería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Industrial,</a:t>
            </a:r>
            <a:r>
              <a:rPr dirty="0" sz="1400" spc="2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Estadística,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Ingeniería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Minera,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Metalurgia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y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Petróleo.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4656" y="173189"/>
            <a:ext cx="2061210" cy="45406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846848" y="1393952"/>
            <a:ext cx="6082665" cy="0"/>
          </a:xfrm>
          <a:custGeom>
            <a:avLst/>
            <a:gdLst/>
            <a:ahLst/>
            <a:cxnLst/>
            <a:rect l="l" t="t" r="r" b="b"/>
            <a:pathLst>
              <a:path w="6082665" h="0">
                <a:moveTo>
                  <a:pt x="0" y="0"/>
                </a:moveTo>
                <a:lnTo>
                  <a:pt x="3763759" y="0"/>
                </a:lnTo>
              </a:path>
              <a:path w="6082665" h="0">
                <a:moveTo>
                  <a:pt x="0" y="0"/>
                </a:moveTo>
                <a:lnTo>
                  <a:pt x="6082271" y="0"/>
                </a:lnTo>
              </a:path>
            </a:pathLst>
          </a:custGeom>
          <a:ln w="19050">
            <a:solidFill>
              <a:srgbClr val="E2041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63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60"/>
              <a:t>3.2.</a:t>
            </a:r>
            <a:r>
              <a:rPr dirty="0" sz="2400" spc="-254"/>
              <a:t> </a:t>
            </a:r>
            <a:r>
              <a:rPr dirty="0" sz="2400" spc="-95"/>
              <a:t>Resultados</a:t>
            </a:r>
            <a:r>
              <a:rPr dirty="0" sz="2400" spc="-290"/>
              <a:t> </a:t>
            </a:r>
            <a:r>
              <a:rPr dirty="0" sz="2400" spc="-55"/>
              <a:t>de</a:t>
            </a:r>
            <a:r>
              <a:rPr dirty="0" sz="2400" spc="-260"/>
              <a:t> </a:t>
            </a:r>
            <a:r>
              <a:rPr dirty="0" sz="2400" spc="-45"/>
              <a:t>la</a:t>
            </a:r>
            <a:r>
              <a:rPr dirty="0" sz="2400" spc="-265"/>
              <a:t> </a:t>
            </a:r>
            <a:r>
              <a:rPr dirty="0" sz="2400" spc="-60"/>
              <a:t>evaluación:</a:t>
            </a:r>
            <a:r>
              <a:rPr dirty="0" sz="2400" spc="-265"/>
              <a:t> </a:t>
            </a:r>
            <a:r>
              <a:rPr dirty="0" sz="2400" spc="-45"/>
              <a:t>Salario</a:t>
            </a:r>
            <a:endParaRPr sz="2400"/>
          </a:p>
        </p:txBody>
      </p:sp>
      <p:grpSp>
        <p:nvGrpSpPr>
          <p:cNvPr id="5" name="object 5" descr=""/>
          <p:cNvGrpSpPr/>
          <p:nvPr/>
        </p:nvGrpSpPr>
        <p:grpSpPr>
          <a:xfrm>
            <a:off x="1169390" y="1664398"/>
            <a:ext cx="9909175" cy="768350"/>
            <a:chOff x="1169390" y="1664398"/>
            <a:chExt cx="9909175" cy="768350"/>
          </a:xfrm>
        </p:grpSpPr>
        <p:sp>
          <p:nvSpPr>
            <p:cNvPr id="6" name="object 6" descr=""/>
            <p:cNvSpPr/>
            <p:nvPr/>
          </p:nvSpPr>
          <p:spPr>
            <a:xfrm>
              <a:off x="1183678" y="1678685"/>
              <a:ext cx="9880600" cy="739775"/>
            </a:xfrm>
            <a:custGeom>
              <a:avLst/>
              <a:gdLst/>
              <a:ahLst/>
              <a:cxnLst/>
              <a:rect l="l" t="t" r="r" b="b"/>
              <a:pathLst>
                <a:path w="9880600" h="739775">
                  <a:moveTo>
                    <a:pt x="9843731" y="0"/>
                  </a:moveTo>
                  <a:lnTo>
                    <a:pt x="36766" y="0"/>
                  </a:lnTo>
                  <a:lnTo>
                    <a:pt x="22454" y="2897"/>
                  </a:lnTo>
                  <a:lnTo>
                    <a:pt x="10768" y="10795"/>
                  </a:lnTo>
                  <a:lnTo>
                    <a:pt x="2889" y="22502"/>
                  </a:lnTo>
                  <a:lnTo>
                    <a:pt x="0" y="36829"/>
                  </a:lnTo>
                  <a:lnTo>
                    <a:pt x="0" y="702563"/>
                  </a:lnTo>
                  <a:lnTo>
                    <a:pt x="2889" y="716891"/>
                  </a:lnTo>
                  <a:lnTo>
                    <a:pt x="10768" y="728599"/>
                  </a:lnTo>
                  <a:lnTo>
                    <a:pt x="22454" y="736496"/>
                  </a:lnTo>
                  <a:lnTo>
                    <a:pt x="36766" y="739393"/>
                  </a:lnTo>
                  <a:lnTo>
                    <a:pt x="9843731" y="739393"/>
                  </a:lnTo>
                  <a:lnTo>
                    <a:pt x="9858059" y="736496"/>
                  </a:lnTo>
                  <a:lnTo>
                    <a:pt x="9869766" y="728599"/>
                  </a:lnTo>
                  <a:lnTo>
                    <a:pt x="9877664" y="716891"/>
                  </a:lnTo>
                  <a:lnTo>
                    <a:pt x="9880561" y="702563"/>
                  </a:lnTo>
                  <a:lnTo>
                    <a:pt x="9880561" y="36829"/>
                  </a:lnTo>
                  <a:lnTo>
                    <a:pt x="9877664" y="22502"/>
                  </a:lnTo>
                  <a:lnTo>
                    <a:pt x="9869766" y="10794"/>
                  </a:lnTo>
                  <a:lnTo>
                    <a:pt x="9858059" y="2897"/>
                  </a:lnTo>
                  <a:lnTo>
                    <a:pt x="9843731" y="0"/>
                  </a:lnTo>
                  <a:close/>
                </a:path>
              </a:pathLst>
            </a:custGeom>
            <a:solidFill>
              <a:srgbClr val="FFEAE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183678" y="1678685"/>
              <a:ext cx="9880600" cy="739775"/>
            </a:xfrm>
            <a:custGeom>
              <a:avLst/>
              <a:gdLst/>
              <a:ahLst/>
              <a:cxnLst/>
              <a:rect l="l" t="t" r="r" b="b"/>
              <a:pathLst>
                <a:path w="9880600" h="739775">
                  <a:moveTo>
                    <a:pt x="0" y="36829"/>
                  </a:moveTo>
                  <a:lnTo>
                    <a:pt x="2889" y="22502"/>
                  </a:lnTo>
                  <a:lnTo>
                    <a:pt x="10768" y="10795"/>
                  </a:lnTo>
                  <a:lnTo>
                    <a:pt x="22454" y="2897"/>
                  </a:lnTo>
                  <a:lnTo>
                    <a:pt x="36766" y="0"/>
                  </a:lnTo>
                  <a:lnTo>
                    <a:pt x="9843731" y="0"/>
                  </a:lnTo>
                  <a:lnTo>
                    <a:pt x="9858059" y="2897"/>
                  </a:lnTo>
                  <a:lnTo>
                    <a:pt x="9869766" y="10794"/>
                  </a:lnTo>
                  <a:lnTo>
                    <a:pt x="9877664" y="22502"/>
                  </a:lnTo>
                  <a:lnTo>
                    <a:pt x="9880561" y="36829"/>
                  </a:lnTo>
                  <a:lnTo>
                    <a:pt x="9880561" y="702563"/>
                  </a:lnTo>
                  <a:lnTo>
                    <a:pt x="9877664" y="716891"/>
                  </a:lnTo>
                  <a:lnTo>
                    <a:pt x="9869766" y="728599"/>
                  </a:lnTo>
                  <a:lnTo>
                    <a:pt x="9858059" y="736496"/>
                  </a:lnTo>
                  <a:lnTo>
                    <a:pt x="9843731" y="739393"/>
                  </a:lnTo>
                  <a:lnTo>
                    <a:pt x="36766" y="739393"/>
                  </a:lnTo>
                  <a:lnTo>
                    <a:pt x="22454" y="736496"/>
                  </a:lnTo>
                  <a:lnTo>
                    <a:pt x="10768" y="728599"/>
                  </a:lnTo>
                  <a:lnTo>
                    <a:pt x="2889" y="716891"/>
                  </a:lnTo>
                  <a:lnTo>
                    <a:pt x="0" y="702563"/>
                  </a:lnTo>
                  <a:lnTo>
                    <a:pt x="0" y="36829"/>
                  </a:lnTo>
                  <a:close/>
                </a:path>
              </a:pathLst>
            </a:custGeom>
            <a:ln w="28575">
              <a:solidFill>
                <a:srgbClr val="FF969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1329944" y="1700911"/>
            <a:ext cx="9588500" cy="6661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400" spc="-30">
                <a:latin typeface="Lucida Sans Unicode"/>
                <a:cs typeface="Lucida Sans Unicode"/>
              </a:rPr>
              <a:t>Existen</a:t>
            </a:r>
            <a:r>
              <a:rPr dirty="0" sz="1400" spc="-45">
                <a:latin typeface="Lucida Sans Unicode"/>
                <a:cs typeface="Lucida Sans Unicode"/>
              </a:rPr>
              <a:t> </a:t>
            </a:r>
            <a:r>
              <a:rPr dirty="0" sz="1400" spc="-35">
                <a:latin typeface="Arial Black"/>
                <a:cs typeface="Arial Black"/>
              </a:rPr>
              <a:t>impactos</a:t>
            </a:r>
            <a:r>
              <a:rPr dirty="0" sz="1400" spc="-170">
                <a:latin typeface="Arial Black"/>
                <a:cs typeface="Arial Black"/>
              </a:rPr>
              <a:t> </a:t>
            </a:r>
            <a:r>
              <a:rPr dirty="0" sz="1400" spc="-50">
                <a:latin typeface="Arial Black"/>
                <a:cs typeface="Arial Black"/>
              </a:rPr>
              <a:t>positivos</a:t>
            </a:r>
            <a:r>
              <a:rPr dirty="0" sz="1400" spc="-170">
                <a:latin typeface="Arial Black"/>
                <a:cs typeface="Arial Black"/>
              </a:rPr>
              <a:t> </a:t>
            </a:r>
            <a:r>
              <a:rPr dirty="0" sz="1400">
                <a:latin typeface="Arial Black"/>
                <a:cs typeface="Arial Black"/>
              </a:rPr>
              <a:t>y</a:t>
            </a:r>
            <a:r>
              <a:rPr dirty="0" sz="1400" spc="-120">
                <a:latin typeface="Arial Black"/>
                <a:cs typeface="Arial Black"/>
              </a:rPr>
              <a:t> </a:t>
            </a:r>
            <a:r>
              <a:rPr dirty="0" sz="1400" spc="-50">
                <a:latin typeface="Arial Black"/>
                <a:cs typeface="Arial Black"/>
              </a:rPr>
              <a:t>significativos</a:t>
            </a:r>
            <a:r>
              <a:rPr dirty="0" sz="1400" spc="-165">
                <a:latin typeface="Arial Black"/>
                <a:cs typeface="Arial Black"/>
              </a:rPr>
              <a:t> </a:t>
            </a:r>
            <a:r>
              <a:rPr dirty="0" sz="1400" spc="55">
                <a:latin typeface="Lucida Sans Unicode"/>
                <a:cs typeface="Lucida Sans Unicode"/>
              </a:rPr>
              <a:t>en</a:t>
            </a:r>
            <a:r>
              <a:rPr dirty="0" sz="1400" spc="-30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el</a:t>
            </a:r>
            <a:r>
              <a:rPr dirty="0" sz="1400" spc="-10">
                <a:latin typeface="Lucida Sans Unicode"/>
                <a:cs typeface="Lucida Sans Unicode"/>
              </a:rPr>
              <a:t> </a:t>
            </a:r>
            <a:r>
              <a:rPr dirty="0" u="sng" sz="1400" spc="-4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salario</a:t>
            </a:r>
            <a:r>
              <a:rPr dirty="0" sz="1400" spc="-75">
                <a:latin typeface="Arial Black"/>
                <a:cs typeface="Arial Black"/>
              </a:rPr>
              <a:t> </a:t>
            </a:r>
            <a:r>
              <a:rPr dirty="0" sz="1400" spc="90">
                <a:latin typeface="Lucida Sans Unicode"/>
                <a:cs typeface="Lucida Sans Unicode"/>
              </a:rPr>
              <a:t>para</a:t>
            </a:r>
            <a:r>
              <a:rPr dirty="0" sz="1400">
                <a:latin typeface="Lucida Sans Unicode"/>
                <a:cs typeface="Lucida Sans Unicode"/>
              </a:rPr>
              <a:t> el</a:t>
            </a:r>
            <a:r>
              <a:rPr dirty="0" sz="1400" spc="-25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grupo</a:t>
            </a:r>
            <a:r>
              <a:rPr dirty="0" sz="1400" spc="5">
                <a:latin typeface="Lucida Sans Unicode"/>
                <a:cs typeface="Lucida Sans Unicode"/>
              </a:rPr>
              <a:t> </a:t>
            </a:r>
            <a:r>
              <a:rPr dirty="0" sz="1400" spc="-35">
                <a:latin typeface="Arial Black"/>
                <a:cs typeface="Arial Black"/>
              </a:rPr>
              <a:t>que</a:t>
            </a:r>
            <a:r>
              <a:rPr dirty="0" sz="1400" spc="-135">
                <a:latin typeface="Arial Black"/>
                <a:cs typeface="Arial Black"/>
              </a:rPr>
              <a:t> </a:t>
            </a:r>
            <a:r>
              <a:rPr dirty="0" sz="1400" spc="-45">
                <a:latin typeface="Arial Black"/>
                <a:cs typeface="Arial Black"/>
              </a:rPr>
              <a:t>finalizó</a:t>
            </a:r>
            <a:r>
              <a:rPr dirty="0" sz="1400" spc="-170">
                <a:latin typeface="Arial Black"/>
                <a:cs typeface="Arial Black"/>
              </a:rPr>
              <a:t> </a:t>
            </a:r>
            <a:r>
              <a:rPr dirty="0" sz="1400" spc="-70">
                <a:latin typeface="Arial Black"/>
                <a:cs typeface="Arial Black"/>
              </a:rPr>
              <a:t>el</a:t>
            </a:r>
            <a:r>
              <a:rPr dirty="0" sz="1400" spc="-130">
                <a:latin typeface="Arial Black"/>
                <a:cs typeface="Arial Black"/>
              </a:rPr>
              <a:t> </a:t>
            </a:r>
            <a:r>
              <a:rPr dirty="0" sz="1400" spc="-85">
                <a:latin typeface="Arial Black"/>
                <a:cs typeface="Arial Black"/>
              </a:rPr>
              <a:t>COAR.</a:t>
            </a:r>
            <a:r>
              <a:rPr dirty="0" sz="1400" spc="-120">
                <a:latin typeface="Arial Black"/>
                <a:cs typeface="Arial Black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No</a:t>
            </a:r>
            <a:r>
              <a:rPr dirty="0" sz="1400" spc="-5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obstante,</a:t>
            </a:r>
            <a:r>
              <a:rPr dirty="0" sz="1400" spc="-45">
                <a:latin typeface="Lucida Sans Unicode"/>
                <a:cs typeface="Lucida Sans Unicode"/>
              </a:rPr>
              <a:t> </a:t>
            </a:r>
            <a:r>
              <a:rPr dirty="0" sz="1400" spc="30">
                <a:latin typeface="Lucida Sans Unicode"/>
                <a:cs typeface="Lucida Sans Unicode"/>
              </a:rPr>
              <a:t>en </a:t>
            </a:r>
            <a:r>
              <a:rPr dirty="0" sz="1400">
                <a:latin typeface="Lucida Sans Unicode"/>
                <a:cs typeface="Lucida Sans Unicode"/>
              </a:rPr>
              <a:t>el</a:t>
            </a:r>
            <a:r>
              <a:rPr dirty="0" sz="1400" spc="-45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salario</a:t>
            </a:r>
            <a:r>
              <a:rPr dirty="0" sz="1400" spc="-25">
                <a:latin typeface="Lucida Sans Unicode"/>
                <a:cs typeface="Lucida Sans Unicode"/>
              </a:rPr>
              <a:t> </a:t>
            </a:r>
            <a:r>
              <a:rPr dirty="0" sz="1400" spc="55">
                <a:latin typeface="Lucida Sans Unicode"/>
                <a:cs typeface="Lucida Sans Unicode"/>
              </a:rPr>
              <a:t>mensual</a:t>
            </a:r>
            <a:r>
              <a:rPr dirty="0" sz="1400" spc="-50">
                <a:latin typeface="Lucida Sans Unicode"/>
                <a:cs typeface="Lucida Sans Unicode"/>
              </a:rPr>
              <a:t> </a:t>
            </a:r>
            <a:r>
              <a:rPr dirty="0" sz="1400" spc="90">
                <a:latin typeface="Lucida Sans Unicode"/>
                <a:cs typeface="Lucida Sans Unicode"/>
              </a:rPr>
              <a:t>para</a:t>
            </a:r>
            <a:r>
              <a:rPr dirty="0" sz="1400" spc="-15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los</a:t>
            </a:r>
            <a:r>
              <a:rPr dirty="0" sz="1400" spc="-35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PUA</a:t>
            </a:r>
            <a:r>
              <a:rPr dirty="0" sz="1400" spc="-20">
                <a:latin typeface="Lucida Sans Unicode"/>
                <a:cs typeface="Lucida Sans Unicode"/>
              </a:rPr>
              <a:t> </a:t>
            </a:r>
            <a:r>
              <a:rPr dirty="0" sz="1400" spc="-145">
                <a:latin typeface="Lucida Sans Unicode"/>
                <a:cs typeface="Lucida Sans Unicode"/>
              </a:rPr>
              <a:t>2016</a:t>
            </a:r>
            <a:r>
              <a:rPr dirty="0" sz="1400" spc="-40">
                <a:latin typeface="Lucida Sans Unicode"/>
                <a:cs typeface="Lucida Sans Unicode"/>
              </a:rPr>
              <a:t> </a:t>
            </a:r>
            <a:r>
              <a:rPr dirty="0" sz="1400" spc="50">
                <a:latin typeface="Lucida Sans Unicode"/>
                <a:cs typeface="Lucida Sans Unicode"/>
              </a:rPr>
              <a:t>se</a:t>
            </a:r>
            <a:r>
              <a:rPr dirty="0" sz="1400" spc="-50">
                <a:latin typeface="Lucida Sans Unicode"/>
                <a:cs typeface="Lucida Sans Unicode"/>
              </a:rPr>
              <a:t> </a:t>
            </a:r>
            <a:r>
              <a:rPr dirty="0" sz="1400" spc="50">
                <a:latin typeface="Lucida Sans Unicode"/>
                <a:cs typeface="Lucida Sans Unicode"/>
              </a:rPr>
              <a:t>encuentra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un</a:t>
            </a:r>
            <a:r>
              <a:rPr dirty="0" sz="1400" spc="-25">
                <a:latin typeface="Lucida Sans Unicode"/>
                <a:cs typeface="Lucida Sans Unicode"/>
              </a:rPr>
              <a:t> </a:t>
            </a:r>
            <a:r>
              <a:rPr dirty="0" sz="1400" spc="60">
                <a:latin typeface="Lucida Sans Unicode"/>
                <a:cs typeface="Lucida Sans Unicode"/>
              </a:rPr>
              <a:t>impacto</a:t>
            </a:r>
            <a:r>
              <a:rPr dirty="0" sz="1400" spc="-35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negativo;</a:t>
            </a:r>
            <a:r>
              <a:rPr dirty="0" sz="1400" spc="-45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esto</a:t>
            </a:r>
            <a:r>
              <a:rPr dirty="0" sz="1400" spc="-35">
                <a:latin typeface="Lucida Sans Unicode"/>
                <a:cs typeface="Lucida Sans Unicode"/>
              </a:rPr>
              <a:t> </a:t>
            </a:r>
            <a:r>
              <a:rPr dirty="0" sz="1400" spc="50">
                <a:latin typeface="Lucida Sans Unicode"/>
                <a:cs typeface="Lucida Sans Unicode"/>
              </a:rPr>
              <a:t>se</a:t>
            </a:r>
            <a:r>
              <a:rPr dirty="0" sz="1400" spc="-50">
                <a:latin typeface="Lucida Sans Unicode"/>
                <a:cs typeface="Lucida Sans Unicode"/>
              </a:rPr>
              <a:t> </a:t>
            </a:r>
            <a:r>
              <a:rPr dirty="0" sz="1400" spc="65">
                <a:latin typeface="Lucida Sans Unicode"/>
                <a:cs typeface="Lucida Sans Unicode"/>
              </a:rPr>
              <a:t>puede</a:t>
            </a:r>
            <a:r>
              <a:rPr dirty="0" sz="1400" spc="-45">
                <a:latin typeface="Lucida Sans Unicode"/>
                <a:cs typeface="Lucida Sans Unicode"/>
              </a:rPr>
              <a:t> </a:t>
            </a:r>
            <a:r>
              <a:rPr dirty="0" sz="1400" spc="55">
                <a:latin typeface="Lucida Sans Unicode"/>
                <a:cs typeface="Lucida Sans Unicode"/>
              </a:rPr>
              <a:t>deber</a:t>
            </a:r>
            <a:r>
              <a:rPr dirty="0" sz="1400" spc="-50">
                <a:latin typeface="Lucida Sans Unicode"/>
                <a:cs typeface="Lucida Sans Unicode"/>
              </a:rPr>
              <a:t> </a:t>
            </a:r>
            <a:r>
              <a:rPr dirty="0" sz="1400" spc="170">
                <a:latin typeface="Lucida Sans Unicode"/>
                <a:cs typeface="Lucida Sans Unicode"/>
              </a:rPr>
              <a:t>a</a:t>
            </a:r>
            <a:r>
              <a:rPr dirty="0" sz="1400" spc="-25">
                <a:latin typeface="Lucida Sans Unicode"/>
                <a:cs typeface="Lucida Sans Unicode"/>
              </a:rPr>
              <a:t> </a:t>
            </a:r>
            <a:r>
              <a:rPr dirty="0" sz="1400" spc="55">
                <a:latin typeface="Lucida Sans Unicode"/>
                <a:cs typeface="Lucida Sans Unicode"/>
              </a:rPr>
              <a:t>que</a:t>
            </a:r>
            <a:r>
              <a:rPr dirty="0" sz="1400" spc="-40">
                <a:latin typeface="Lucida Sans Unicode"/>
                <a:cs typeface="Lucida Sans Unicode"/>
              </a:rPr>
              <a:t> </a:t>
            </a:r>
            <a:r>
              <a:rPr dirty="0" sz="1400" spc="65">
                <a:latin typeface="Lucida Sans Unicode"/>
                <a:cs typeface="Lucida Sans Unicode"/>
              </a:rPr>
              <a:t>aún</a:t>
            </a:r>
            <a:r>
              <a:rPr dirty="0" sz="1400" spc="-10">
                <a:latin typeface="Lucida Sans Unicode"/>
                <a:cs typeface="Lucida Sans Unicode"/>
              </a:rPr>
              <a:t> </a:t>
            </a:r>
            <a:r>
              <a:rPr dirty="0" sz="1400" spc="-25">
                <a:latin typeface="Lucida Sans Unicode"/>
                <a:cs typeface="Lucida Sans Unicode"/>
              </a:rPr>
              <a:t>no </a:t>
            </a:r>
            <a:r>
              <a:rPr dirty="0" sz="1400" spc="50">
                <a:latin typeface="Lucida Sans Unicode"/>
                <a:cs typeface="Lucida Sans Unicode"/>
              </a:rPr>
              <a:t>se</a:t>
            </a:r>
            <a:r>
              <a:rPr dirty="0" sz="1400" spc="-65">
                <a:latin typeface="Lucida Sans Unicode"/>
                <a:cs typeface="Lucida Sans Unicode"/>
              </a:rPr>
              <a:t> </a:t>
            </a:r>
            <a:r>
              <a:rPr dirty="0" sz="1400" spc="45">
                <a:latin typeface="Lucida Sans Unicode"/>
                <a:cs typeface="Lucida Sans Unicode"/>
              </a:rPr>
              <a:t>encuentran</a:t>
            </a:r>
            <a:r>
              <a:rPr dirty="0" sz="1400" spc="-85">
                <a:latin typeface="Lucida Sans Unicode"/>
                <a:cs typeface="Lucida Sans Unicode"/>
              </a:rPr>
              <a:t> </a:t>
            </a:r>
            <a:r>
              <a:rPr dirty="0" sz="1400" spc="55">
                <a:latin typeface="Lucida Sans Unicode"/>
                <a:cs typeface="Lucida Sans Unicode"/>
              </a:rPr>
              <a:t>en</a:t>
            </a:r>
            <a:r>
              <a:rPr dirty="0" sz="1400" spc="-65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el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80">
                <a:latin typeface="Lucida Sans Unicode"/>
                <a:cs typeface="Lucida Sans Unicode"/>
              </a:rPr>
              <a:t>mercado</a:t>
            </a:r>
            <a:r>
              <a:rPr dirty="0" sz="1400" spc="-75">
                <a:latin typeface="Lucida Sans Unicode"/>
                <a:cs typeface="Lucida Sans Unicode"/>
              </a:rPr>
              <a:t> </a:t>
            </a:r>
            <a:r>
              <a:rPr dirty="0" sz="1400" spc="-10">
                <a:latin typeface="Lucida Sans Unicode"/>
                <a:cs typeface="Lucida Sans Unicode"/>
              </a:rPr>
              <a:t>laboral.</a:t>
            </a:r>
            <a:endParaRPr sz="1400">
              <a:latin typeface="Lucida Sans Unicode"/>
              <a:cs typeface="Lucida Sans Unicode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6903442" y="2877785"/>
            <a:ext cx="4875530" cy="2957195"/>
            <a:chOff x="6903442" y="2877785"/>
            <a:chExt cx="4875530" cy="2957195"/>
          </a:xfrm>
        </p:grpSpPr>
        <p:sp>
          <p:nvSpPr>
            <p:cNvPr id="10" name="object 10" descr=""/>
            <p:cNvSpPr/>
            <p:nvPr/>
          </p:nvSpPr>
          <p:spPr>
            <a:xfrm>
              <a:off x="7213038" y="3133295"/>
              <a:ext cx="4560570" cy="2447290"/>
            </a:xfrm>
            <a:custGeom>
              <a:avLst/>
              <a:gdLst/>
              <a:ahLst/>
              <a:cxnLst/>
              <a:rect l="l" t="t" r="r" b="b"/>
              <a:pathLst>
                <a:path w="4560570" h="2447290">
                  <a:moveTo>
                    <a:pt x="0" y="2447134"/>
                  </a:moveTo>
                  <a:lnTo>
                    <a:pt x="4560416" y="2447134"/>
                  </a:lnTo>
                </a:path>
                <a:path w="4560570" h="2447290">
                  <a:moveTo>
                    <a:pt x="0" y="1223604"/>
                  </a:moveTo>
                  <a:lnTo>
                    <a:pt x="4560416" y="1223604"/>
                  </a:lnTo>
                </a:path>
                <a:path w="4560570" h="2447290">
                  <a:moveTo>
                    <a:pt x="0" y="0"/>
                  </a:moveTo>
                  <a:lnTo>
                    <a:pt x="4560415" y="0"/>
                  </a:lnTo>
                </a:path>
              </a:pathLst>
            </a:custGeom>
            <a:ln w="10380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7281881" y="3096336"/>
              <a:ext cx="0" cy="2560320"/>
            </a:xfrm>
            <a:custGeom>
              <a:avLst/>
              <a:gdLst/>
              <a:ahLst/>
              <a:cxnLst/>
              <a:rect l="l" t="t" r="r" b="b"/>
              <a:pathLst>
                <a:path w="0" h="2560320">
                  <a:moveTo>
                    <a:pt x="0" y="0"/>
                  </a:moveTo>
                  <a:lnTo>
                    <a:pt x="0" y="2560138"/>
                  </a:lnTo>
                </a:path>
              </a:pathLst>
            </a:custGeom>
            <a:ln w="9374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7281881" y="3057240"/>
              <a:ext cx="1106170" cy="2599690"/>
            </a:xfrm>
            <a:custGeom>
              <a:avLst/>
              <a:gdLst/>
              <a:ahLst/>
              <a:cxnLst/>
              <a:rect l="l" t="t" r="r" b="b"/>
              <a:pathLst>
                <a:path w="1106170" h="2599690">
                  <a:moveTo>
                    <a:pt x="0" y="4486"/>
                  </a:moveTo>
                  <a:lnTo>
                    <a:pt x="0" y="0"/>
                  </a:lnTo>
                </a:path>
                <a:path w="1106170" h="2599690">
                  <a:moveTo>
                    <a:pt x="1105656" y="2599233"/>
                  </a:moveTo>
                  <a:lnTo>
                    <a:pt x="1105656" y="2530036"/>
                  </a:lnTo>
                </a:path>
              </a:pathLst>
            </a:custGeom>
            <a:ln w="9877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8387537" y="3096336"/>
              <a:ext cx="0" cy="2456815"/>
            </a:xfrm>
            <a:custGeom>
              <a:avLst/>
              <a:gdLst/>
              <a:ahLst/>
              <a:cxnLst/>
              <a:rect l="l" t="t" r="r" b="b"/>
              <a:pathLst>
                <a:path w="0" h="2456815">
                  <a:moveTo>
                    <a:pt x="0" y="0"/>
                  </a:moveTo>
                  <a:lnTo>
                    <a:pt x="0" y="2456342"/>
                  </a:lnTo>
                </a:path>
              </a:pathLst>
            </a:custGeom>
            <a:ln w="9374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8387537" y="3057240"/>
              <a:ext cx="1106170" cy="2599690"/>
            </a:xfrm>
            <a:custGeom>
              <a:avLst/>
              <a:gdLst/>
              <a:ahLst/>
              <a:cxnLst/>
              <a:rect l="l" t="t" r="r" b="b"/>
              <a:pathLst>
                <a:path w="1106170" h="2599690">
                  <a:moveTo>
                    <a:pt x="0" y="4486"/>
                  </a:moveTo>
                  <a:lnTo>
                    <a:pt x="0" y="0"/>
                  </a:lnTo>
                </a:path>
                <a:path w="1106170" h="2599690">
                  <a:moveTo>
                    <a:pt x="1105810" y="2599233"/>
                  </a:moveTo>
                  <a:lnTo>
                    <a:pt x="1105810" y="2530036"/>
                  </a:lnTo>
                </a:path>
              </a:pathLst>
            </a:custGeom>
            <a:ln w="9877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9493347" y="3096336"/>
              <a:ext cx="0" cy="2456815"/>
            </a:xfrm>
            <a:custGeom>
              <a:avLst/>
              <a:gdLst/>
              <a:ahLst/>
              <a:cxnLst/>
              <a:rect l="l" t="t" r="r" b="b"/>
              <a:pathLst>
                <a:path w="0" h="2456815">
                  <a:moveTo>
                    <a:pt x="0" y="0"/>
                  </a:moveTo>
                  <a:lnTo>
                    <a:pt x="0" y="2456342"/>
                  </a:lnTo>
                </a:path>
              </a:pathLst>
            </a:custGeom>
            <a:ln w="9374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9493347" y="3057240"/>
              <a:ext cx="1106170" cy="2599690"/>
            </a:xfrm>
            <a:custGeom>
              <a:avLst/>
              <a:gdLst/>
              <a:ahLst/>
              <a:cxnLst/>
              <a:rect l="l" t="t" r="r" b="b"/>
              <a:pathLst>
                <a:path w="1106170" h="2599690">
                  <a:moveTo>
                    <a:pt x="0" y="4486"/>
                  </a:moveTo>
                  <a:lnTo>
                    <a:pt x="0" y="0"/>
                  </a:lnTo>
                </a:path>
                <a:path w="1106170" h="2599690">
                  <a:moveTo>
                    <a:pt x="1105617" y="2599233"/>
                  </a:moveTo>
                  <a:lnTo>
                    <a:pt x="1105617" y="2530036"/>
                  </a:lnTo>
                </a:path>
              </a:pathLst>
            </a:custGeom>
            <a:ln w="9877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0598965" y="3096336"/>
              <a:ext cx="0" cy="2456815"/>
            </a:xfrm>
            <a:custGeom>
              <a:avLst/>
              <a:gdLst/>
              <a:ahLst/>
              <a:cxnLst/>
              <a:rect l="l" t="t" r="r" b="b"/>
              <a:pathLst>
                <a:path w="0" h="2456815">
                  <a:moveTo>
                    <a:pt x="0" y="0"/>
                  </a:moveTo>
                  <a:lnTo>
                    <a:pt x="0" y="2456342"/>
                  </a:lnTo>
                </a:path>
              </a:pathLst>
            </a:custGeom>
            <a:ln w="9374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0598964" y="3057240"/>
              <a:ext cx="1106170" cy="2599690"/>
            </a:xfrm>
            <a:custGeom>
              <a:avLst/>
              <a:gdLst/>
              <a:ahLst/>
              <a:cxnLst/>
              <a:rect l="l" t="t" r="r" b="b"/>
              <a:pathLst>
                <a:path w="1106170" h="2599690">
                  <a:moveTo>
                    <a:pt x="0" y="4486"/>
                  </a:moveTo>
                  <a:lnTo>
                    <a:pt x="0" y="0"/>
                  </a:lnTo>
                </a:path>
                <a:path w="1106170" h="2599690">
                  <a:moveTo>
                    <a:pt x="1105810" y="2599233"/>
                  </a:moveTo>
                  <a:lnTo>
                    <a:pt x="1105810" y="2530036"/>
                  </a:lnTo>
                </a:path>
              </a:pathLst>
            </a:custGeom>
            <a:ln w="9877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1704775" y="3096336"/>
              <a:ext cx="0" cy="2456815"/>
            </a:xfrm>
            <a:custGeom>
              <a:avLst/>
              <a:gdLst/>
              <a:ahLst/>
              <a:cxnLst/>
              <a:rect l="l" t="t" r="r" b="b"/>
              <a:pathLst>
                <a:path w="0" h="2456815">
                  <a:moveTo>
                    <a:pt x="0" y="0"/>
                  </a:moveTo>
                  <a:lnTo>
                    <a:pt x="0" y="2456342"/>
                  </a:lnTo>
                </a:path>
              </a:pathLst>
            </a:custGeom>
            <a:ln w="9374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1704775" y="3057240"/>
              <a:ext cx="0" cy="5080"/>
            </a:xfrm>
            <a:custGeom>
              <a:avLst/>
              <a:gdLst/>
              <a:ahLst/>
              <a:cxnLst/>
              <a:rect l="l" t="t" r="r" b="b"/>
              <a:pathLst>
                <a:path w="0" h="5080">
                  <a:moveTo>
                    <a:pt x="0" y="4486"/>
                  </a:moveTo>
                  <a:lnTo>
                    <a:pt x="0" y="0"/>
                  </a:lnTo>
                </a:path>
              </a:pathLst>
            </a:custGeom>
            <a:ln w="9373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8380496" y="5587281"/>
              <a:ext cx="14604" cy="69215"/>
            </a:xfrm>
            <a:custGeom>
              <a:avLst/>
              <a:gdLst/>
              <a:ahLst/>
              <a:cxnLst/>
              <a:rect l="l" t="t" r="r" b="b"/>
              <a:pathLst>
                <a:path w="14604" h="69214">
                  <a:moveTo>
                    <a:pt x="14060" y="0"/>
                  </a:moveTo>
                  <a:lnTo>
                    <a:pt x="0" y="0"/>
                  </a:lnTo>
                  <a:lnTo>
                    <a:pt x="0" y="69192"/>
                  </a:lnTo>
                  <a:lnTo>
                    <a:pt x="14060" y="69192"/>
                  </a:lnTo>
                  <a:lnTo>
                    <a:pt x="14060" y="0"/>
                  </a:lnTo>
                  <a:close/>
                </a:path>
              </a:pathLst>
            </a:custGeom>
            <a:solidFill>
              <a:srgbClr val="008000">
                <a:alpha val="79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8387526" y="3096361"/>
              <a:ext cx="0" cy="2456815"/>
            </a:xfrm>
            <a:custGeom>
              <a:avLst/>
              <a:gdLst/>
              <a:ahLst/>
              <a:cxnLst/>
              <a:rect l="l" t="t" r="r" b="b"/>
              <a:pathLst>
                <a:path w="0" h="2456815">
                  <a:moveTo>
                    <a:pt x="0" y="0"/>
                  </a:moveTo>
                  <a:lnTo>
                    <a:pt x="0" y="2456316"/>
                  </a:lnTo>
                </a:path>
              </a:pathLst>
            </a:custGeom>
            <a:ln w="14061">
              <a:solidFill>
                <a:srgbClr val="008000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7833563" y="3057232"/>
              <a:ext cx="3486150" cy="2549525"/>
            </a:xfrm>
            <a:custGeom>
              <a:avLst/>
              <a:gdLst/>
              <a:ahLst/>
              <a:cxnLst/>
              <a:rect l="l" t="t" r="r" b="b"/>
              <a:pathLst>
                <a:path w="3486150" h="2549525">
                  <a:moveTo>
                    <a:pt x="560984" y="0"/>
                  </a:moveTo>
                  <a:lnTo>
                    <a:pt x="546925" y="0"/>
                  </a:lnTo>
                  <a:lnTo>
                    <a:pt x="546925" y="4495"/>
                  </a:lnTo>
                  <a:lnTo>
                    <a:pt x="560984" y="4495"/>
                  </a:lnTo>
                  <a:lnTo>
                    <a:pt x="560984" y="0"/>
                  </a:lnTo>
                  <a:close/>
                </a:path>
                <a:path w="3486150" h="2549525">
                  <a:moveTo>
                    <a:pt x="1003757" y="53746"/>
                  </a:moveTo>
                  <a:lnTo>
                    <a:pt x="1000671" y="50215"/>
                  </a:lnTo>
                  <a:lnTo>
                    <a:pt x="992860" y="50215"/>
                  </a:lnTo>
                  <a:lnTo>
                    <a:pt x="989774" y="53746"/>
                  </a:lnTo>
                  <a:lnTo>
                    <a:pt x="989774" y="68300"/>
                  </a:lnTo>
                  <a:lnTo>
                    <a:pt x="13982" y="68300"/>
                  </a:lnTo>
                  <a:lnTo>
                    <a:pt x="13982" y="53746"/>
                  </a:lnTo>
                  <a:lnTo>
                    <a:pt x="10896" y="50215"/>
                  </a:lnTo>
                  <a:lnTo>
                    <a:pt x="3086" y="50215"/>
                  </a:lnTo>
                  <a:lnTo>
                    <a:pt x="0" y="53746"/>
                  </a:lnTo>
                  <a:lnTo>
                    <a:pt x="0" y="94119"/>
                  </a:lnTo>
                  <a:lnTo>
                    <a:pt x="0" y="98399"/>
                  </a:lnTo>
                  <a:lnTo>
                    <a:pt x="3086" y="101815"/>
                  </a:lnTo>
                  <a:lnTo>
                    <a:pt x="10896" y="101815"/>
                  </a:lnTo>
                  <a:lnTo>
                    <a:pt x="13982" y="98399"/>
                  </a:lnTo>
                  <a:lnTo>
                    <a:pt x="13982" y="83870"/>
                  </a:lnTo>
                  <a:lnTo>
                    <a:pt x="989774" y="83870"/>
                  </a:lnTo>
                  <a:lnTo>
                    <a:pt x="989774" y="94119"/>
                  </a:lnTo>
                  <a:lnTo>
                    <a:pt x="989774" y="98399"/>
                  </a:lnTo>
                  <a:lnTo>
                    <a:pt x="992860" y="101815"/>
                  </a:lnTo>
                  <a:lnTo>
                    <a:pt x="1000671" y="101815"/>
                  </a:lnTo>
                  <a:lnTo>
                    <a:pt x="1003757" y="98399"/>
                  </a:lnTo>
                  <a:lnTo>
                    <a:pt x="1003757" y="53746"/>
                  </a:lnTo>
                  <a:close/>
                </a:path>
                <a:path w="3486150" h="2549525">
                  <a:moveTo>
                    <a:pt x="1873631" y="2500884"/>
                  </a:moveTo>
                  <a:lnTo>
                    <a:pt x="1870544" y="2497404"/>
                  </a:lnTo>
                  <a:lnTo>
                    <a:pt x="1862734" y="2497404"/>
                  </a:lnTo>
                  <a:lnTo>
                    <a:pt x="1859546" y="2500884"/>
                  </a:lnTo>
                  <a:lnTo>
                    <a:pt x="1859546" y="2515425"/>
                  </a:lnTo>
                  <a:lnTo>
                    <a:pt x="925525" y="2515425"/>
                  </a:lnTo>
                  <a:lnTo>
                    <a:pt x="925525" y="2500884"/>
                  </a:lnTo>
                  <a:lnTo>
                    <a:pt x="922350" y="2497404"/>
                  </a:lnTo>
                  <a:lnTo>
                    <a:pt x="914628" y="2497404"/>
                  </a:lnTo>
                  <a:lnTo>
                    <a:pt x="911440" y="2500884"/>
                  </a:lnTo>
                  <a:lnTo>
                    <a:pt x="911440" y="2541219"/>
                  </a:lnTo>
                  <a:lnTo>
                    <a:pt x="911440" y="2545524"/>
                  </a:lnTo>
                  <a:lnTo>
                    <a:pt x="914628" y="2549017"/>
                  </a:lnTo>
                  <a:lnTo>
                    <a:pt x="922350" y="2549017"/>
                  </a:lnTo>
                  <a:lnTo>
                    <a:pt x="925525" y="2545524"/>
                  </a:lnTo>
                  <a:lnTo>
                    <a:pt x="925525" y="2530995"/>
                  </a:lnTo>
                  <a:lnTo>
                    <a:pt x="1859546" y="2530995"/>
                  </a:lnTo>
                  <a:lnTo>
                    <a:pt x="1859546" y="2541219"/>
                  </a:lnTo>
                  <a:lnTo>
                    <a:pt x="1859546" y="2545524"/>
                  </a:lnTo>
                  <a:lnTo>
                    <a:pt x="1862734" y="2549017"/>
                  </a:lnTo>
                  <a:lnTo>
                    <a:pt x="1870544" y="2549017"/>
                  </a:lnTo>
                  <a:lnTo>
                    <a:pt x="1873631" y="2545524"/>
                  </a:lnTo>
                  <a:lnTo>
                    <a:pt x="1873631" y="2500884"/>
                  </a:lnTo>
                  <a:close/>
                </a:path>
                <a:path w="3486150" h="2549525">
                  <a:moveTo>
                    <a:pt x="3486048" y="1277454"/>
                  </a:moveTo>
                  <a:lnTo>
                    <a:pt x="3482962" y="1273924"/>
                  </a:lnTo>
                  <a:lnTo>
                    <a:pt x="3475139" y="1273924"/>
                  </a:lnTo>
                  <a:lnTo>
                    <a:pt x="3471964" y="1277454"/>
                  </a:lnTo>
                  <a:lnTo>
                    <a:pt x="3471964" y="1291894"/>
                  </a:lnTo>
                  <a:lnTo>
                    <a:pt x="216941" y="1291894"/>
                  </a:lnTo>
                  <a:lnTo>
                    <a:pt x="216941" y="1277454"/>
                  </a:lnTo>
                  <a:lnTo>
                    <a:pt x="213855" y="1273924"/>
                  </a:lnTo>
                  <a:lnTo>
                    <a:pt x="206044" y="1273924"/>
                  </a:lnTo>
                  <a:lnTo>
                    <a:pt x="202857" y="1277454"/>
                  </a:lnTo>
                  <a:lnTo>
                    <a:pt x="202857" y="1317726"/>
                  </a:lnTo>
                  <a:lnTo>
                    <a:pt x="202857" y="1321993"/>
                  </a:lnTo>
                  <a:lnTo>
                    <a:pt x="206044" y="1325524"/>
                  </a:lnTo>
                  <a:lnTo>
                    <a:pt x="213855" y="1325524"/>
                  </a:lnTo>
                  <a:lnTo>
                    <a:pt x="216941" y="1321993"/>
                  </a:lnTo>
                  <a:lnTo>
                    <a:pt x="216941" y="1307477"/>
                  </a:lnTo>
                  <a:lnTo>
                    <a:pt x="3471964" y="1307477"/>
                  </a:lnTo>
                  <a:lnTo>
                    <a:pt x="3471964" y="1317726"/>
                  </a:lnTo>
                  <a:lnTo>
                    <a:pt x="3471964" y="1321993"/>
                  </a:lnTo>
                  <a:lnTo>
                    <a:pt x="3475139" y="1325524"/>
                  </a:lnTo>
                  <a:lnTo>
                    <a:pt x="3482962" y="1325524"/>
                  </a:lnTo>
                  <a:lnTo>
                    <a:pt x="3486048" y="1321993"/>
                  </a:lnTo>
                  <a:lnTo>
                    <a:pt x="3486048" y="1277454"/>
                  </a:lnTo>
                  <a:close/>
                </a:path>
              </a:pathLst>
            </a:custGeom>
            <a:solidFill>
              <a:srgbClr val="008000">
                <a:alpha val="79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4" name="object 2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167411" y="5515431"/>
              <a:ext cx="117391" cy="130008"/>
            </a:xfrm>
            <a:prstGeom prst="rect">
              <a:avLst/>
            </a:prstGeom>
          </p:spPr>
        </p:pic>
        <p:pic>
          <p:nvPicPr>
            <p:cNvPr id="25" name="object 2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619227" y="4291954"/>
              <a:ext cx="117391" cy="129997"/>
            </a:xfrm>
            <a:prstGeom prst="rect">
              <a:avLst/>
            </a:prstGeom>
          </p:spPr>
        </p:pic>
        <p:pic>
          <p:nvPicPr>
            <p:cNvPr id="26" name="object 2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276705" y="3068456"/>
              <a:ext cx="117487" cy="129997"/>
            </a:xfrm>
            <a:prstGeom prst="rect">
              <a:avLst/>
            </a:prstGeom>
          </p:spPr>
        </p:pic>
        <p:sp>
          <p:nvSpPr>
            <p:cNvPr id="27" name="object 27" descr=""/>
            <p:cNvSpPr/>
            <p:nvPr/>
          </p:nvSpPr>
          <p:spPr>
            <a:xfrm>
              <a:off x="7213038" y="3057240"/>
              <a:ext cx="0" cy="2599690"/>
            </a:xfrm>
            <a:custGeom>
              <a:avLst/>
              <a:gdLst/>
              <a:ahLst/>
              <a:cxnLst/>
              <a:rect l="l" t="t" r="r" b="b"/>
              <a:pathLst>
                <a:path w="0" h="2599690">
                  <a:moveTo>
                    <a:pt x="0" y="2599233"/>
                  </a:moveTo>
                  <a:lnTo>
                    <a:pt x="0" y="0"/>
                  </a:lnTo>
                </a:path>
              </a:pathLst>
            </a:custGeom>
            <a:ln w="62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6903441" y="3085121"/>
              <a:ext cx="280035" cy="2550160"/>
            </a:xfrm>
            <a:custGeom>
              <a:avLst/>
              <a:gdLst/>
              <a:ahLst/>
              <a:cxnLst/>
              <a:rect l="l" t="t" r="r" b="b"/>
              <a:pathLst>
                <a:path w="280034" h="2550160">
                  <a:moveTo>
                    <a:pt x="60172" y="1312799"/>
                  </a:moveTo>
                  <a:lnTo>
                    <a:pt x="15582" y="1312799"/>
                  </a:lnTo>
                  <a:lnTo>
                    <a:pt x="16827" y="1310563"/>
                  </a:lnTo>
                  <a:lnTo>
                    <a:pt x="18389" y="1308315"/>
                  </a:lnTo>
                  <a:lnTo>
                    <a:pt x="20294" y="1306182"/>
                  </a:lnTo>
                  <a:lnTo>
                    <a:pt x="22199" y="1303934"/>
                  </a:lnTo>
                  <a:lnTo>
                    <a:pt x="26492" y="1299667"/>
                  </a:lnTo>
                  <a:lnTo>
                    <a:pt x="41211" y="1285989"/>
                  </a:lnTo>
                  <a:lnTo>
                    <a:pt x="46951" y="1280121"/>
                  </a:lnTo>
                  <a:lnTo>
                    <a:pt x="50406" y="1275740"/>
                  </a:lnTo>
                  <a:lnTo>
                    <a:pt x="53848" y="1271460"/>
                  </a:lnTo>
                  <a:lnTo>
                    <a:pt x="56311" y="1267409"/>
                  </a:lnTo>
                  <a:lnTo>
                    <a:pt x="57810" y="1263446"/>
                  </a:lnTo>
                  <a:lnTo>
                    <a:pt x="59296" y="1259611"/>
                  </a:lnTo>
                  <a:lnTo>
                    <a:pt x="59982" y="1255979"/>
                  </a:lnTo>
                  <a:lnTo>
                    <a:pt x="60045" y="1243685"/>
                  </a:lnTo>
                  <a:lnTo>
                    <a:pt x="57505" y="1237068"/>
                  </a:lnTo>
                  <a:lnTo>
                    <a:pt x="54444" y="1233868"/>
                  </a:lnTo>
                  <a:lnTo>
                    <a:pt x="52412" y="1231722"/>
                  </a:lnTo>
                  <a:lnTo>
                    <a:pt x="47332" y="1226273"/>
                  </a:lnTo>
                  <a:lnTo>
                    <a:pt x="40436" y="1223606"/>
                  </a:lnTo>
                  <a:lnTo>
                    <a:pt x="23063" y="1223606"/>
                  </a:lnTo>
                  <a:lnTo>
                    <a:pt x="15900" y="1226273"/>
                  </a:lnTo>
                  <a:lnTo>
                    <a:pt x="16065" y="1226273"/>
                  </a:lnTo>
                  <a:lnTo>
                    <a:pt x="11061" y="1231087"/>
                  </a:lnTo>
                  <a:lnTo>
                    <a:pt x="5930" y="1236103"/>
                  </a:lnTo>
                  <a:lnTo>
                    <a:pt x="2971" y="1243266"/>
                  </a:lnTo>
                  <a:lnTo>
                    <a:pt x="2197" y="1252766"/>
                  </a:lnTo>
                  <a:lnTo>
                    <a:pt x="13665" y="1254048"/>
                  </a:lnTo>
                  <a:lnTo>
                    <a:pt x="13703" y="1247749"/>
                  </a:lnTo>
                  <a:lnTo>
                    <a:pt x="15328" y="1242834"/>
                  </a:lnTo>
                  <a:lnTo>
                    <a:pt x="18567" y="1239202"/>
                  </a:lnTo>
                  <a:lnTo>
                    <a:pt x="21780" y="1235684"/>
                  </a:lnTo>
                  <a:lnTo>
                    <a:pt x="26085" y="1233868"/>
                  </a:lnTo>
                  <a:lnTo>
                    <a:pt x="36537" y="1233868"/>
                  </a:lnTo>
                  <a:lnTo>
                    <a:pt x="40919" y="1235684"/>
                  </a:lnTo>
                  <a:lnTo>
                    <a:pt x="40767" y="1235684"/>
                  </a:lnTo>
                  <a:lnTo>
                    <a:pt x="43827" y="1238885"/>
                  </a:lnTo>
                  <a:lnTo>
                    <a:pt x="46990" y="1242301"/>
                  </a:lnTo>
                  <a:lnTo>
                    <a:pt x="48577" y="1246466"/>
                  </a:lnTo>
                  <a:lnTo>
                    <a:pt x="48577" y="1255979"/>
                  </a:lnTo>
                  <a:lnTo>
                    <a:pt x="23342" y="1287487"/>
                  </a:lnTo>
                  <a:lnTo>
                    <a:pt x="16967" y="1293253"/>
                  </a:lnTo>
                  <a:lnTo>
                    <a:pt x="12103" y="1298384"/>
                  </a:lnTo>
                  <a:lnTo>
                    <a:pt x="5359" y="1307147"/>
                  </a:lnTo>
                  <a:lnTo>
                    <a:pt x="2921" y="1311630"/>
                  </a:lnTo>
                  <a:lnTo>
                    <a:pt x="431" y="1318895"/>
                  </a:lnTo>
                  <a:lnTo>
                    <a:pt x="0" y="1321777"/>
                  </a:lnTo>
                  <a:lnTo>
                    <a:pt x="76" y="1324762"/>
                  </a:lnTo>
                  <a:lnTo>
                    <a:pt x="60172" y="1324762"/>
                  </a:lnTo>
                  <a:lnTo>
                    <a:pt x="60172" y="1312799"/>
                  </a:lnTo>
                  <a:close/>
                </a:path>
                <a:path w="280034" h="2550160">
                  <a:moveTo>
                    <a:pt x="60172" y="89192"/>
                  </a:moveTo>
                  <a:lnTo>
                    <a:pt x="15582" y="89192"/>
                  </a:lnTo>
                  <a:lnTo>
                    <a:pt x="16827" y="86956"/>
                  </a:lnTo>
                  <a:lnTo>
                    <a:pt x="18389" y="84709"/>
                  </a:lnTo>
                  <a:lnTo>
                    <a:pt x="22199" y="80225"/>
                  </a:lnTo>
                  <a:lnTo>
                    <a:pt x="26492" y="76060"/>
                  </a:lnTo>
                  <a:lnTo>
                    <a:pt x="33197" y="69862"/>
                  </a:lnTo>
                  <a:lnTo>
                    <a:pt x="41211" y="62280"/>
                  </a:lnTo>
                  <a:lnTo>
                    <a:pt x="59956" y="32372"/>
                  </a:lnTo>
                  <a:lnTo>
                    <a:pt x="59918" y="19659"/>
                  </a:lnTo>
                  <a:lnTo>
                    <a:pt x="57505" y="13360"/>
                  </a:lnTo>
                  <a:lnTo>
                    <a:pt x="54559" y="10261"/>
                  </a:lnTo>
                  <a:lnTo>
                    <a:pt x="47332" y="2679"/>
                  </a:lnTo>
                  <a:lnTo>
                    <a:pt x="40436" y="0"/>
                  </a:lnTo>
                  <a:lnTo>
                    <a:pt x="23063" y="0"/>
                  </a:lnTo>
                  <a:lnTo>
                    <a:pt x="16179" y="2463"/>
                  </a:lnTo>
                  <a:lnTo>
                    <a:pt x="11061" y="7480"/>
                  </a:lnTo>
                  <a:lnTo>
                    <a:pt x="5930" y="12395"/>
                  </a:lnTo>
                  <a:lnTo>
                    <a:pt x="2971" y="19659"/>
                  </a:lnTo>
                  <a:lnTo>
                    <a:pt x="2197" y="29057"/>
                  </a:lnTo>
                  <a:lnTo>
                    <a:pt x="13665" y="30441"/>
                  </a:lnTo>
                  <a:lnTo>
                    <a:pt x="13703" y="24041"/>
                  </a:lnTo>
                  <a:lnTo>
                    <a:pt x="15328" y="19126"/>
                  </a:lnTo>
                  <a:lnTo>
                    <a:pt x="18567" y="15595"/>
                  </a:lnTo>
                  <a:lnTo>
                    <a:pt x="21780" y="11963"/>
                  </a:lnTo>
                  <a:lnTo>
                    <a:pt x="26085" y="10261"/>
                  </a:lnTo>
                  <a:lnTo>
                    <a:pt x="36537" y="10261"/>
                  </a:lnTo>
                  <a:lnTo>
                    <a:pt x="40932" y="11963"/>
                  </a:lnTo>
                  <a:lnTo>
                    <a:pt x="40767" y="11963"/>
                  </a:lnTo>
                  <a:lnTo>
                    <a:pt x="43827" y="15278"/>
                  </a:lnTo>
                  <a:lnTo>
                    <a:pt x="46990" y="18592"/>
                  </a:lnTo>
                  <a:lnTo>
                    <a:pt x="48577" y="22758"/>
                  </a:lnTo>
                  <a:lnTo>
                    <a:pt x="48577" y="32372"/>
                  </a:lnTo>
                  <a:lnTo>
                    <a:pt x="23342" y="63881"/>
                  </a:lnTo>
                  <a:lnTo>
                    <a:pt x="16967" y="69646"/>
                  </a:lnTo>
                  <a:lnTo>
                    <a:pt x="12103" y="74676"/>
                  </a:lnTo>
                  <a:lnTo>
                    <a:pt x="5359" y="83426"/>
                  </a:lnTo>
                  <a:lnTo>
                    <a:pt x="2921" y="87922"/>
                  </a:lnTo>
                  <a:lnTo>
                    <a:pt x="1384" y="92506"/>
                  </a:lnTo>
                  <a:lnTo>
                    <a:pt x="431" y="95173"/>
                  </a:lnTo>
                  <a:lnTo>
                    <a:pt x="0" y="98069"/>
                  </a:lnTo>
                  <a:lnTo>
                    <a:pt x="76" y="101053"/>
                  </a:lnTo>
                  <a:lnTo>
                    <a:pt x="60172" y="101053"/>
                  </a:lnTo>
                  <a:lnTo>
                    <a:pt x="60172" y="89192"/>
                  </a:lnTo>
                  <a:close/>
                </a:path>
                <a:path w="280034" h="2550160">
                  <a:moveTo>
                    <a:pt x="86321" y="2447544"/>
                  </a:moveTo>
                  <a:lnTo>
                    <a:pt x="14262" y="2447544"/>
                  </a:lnTo>
                  <a:lnTo>
                    <a:pt x="14262" y="2459418"/>
                  </a:lnTo>
                  <a:lnTo>
                    <a:pt x="44208" y="2459418"/>
                  </a:lnTo>
                  <a:lnTo>
                    <a:pt x="44208" y="2548204"/>
                  </a:lnTo>
                  <a:lnTo>
                    <a:pt x="56235" y="2548204"/>
                  </a:lnTo>
                  <a:lnTo>
                    <a:pt x="56235" y="2459418"/>
                  </a:lnTo>
                  <a:lnTo>
                    <a:pt x="86321" y="2459418"/>
                  </a:lnTo>
                  <a:lnTo>
                    <a:pt x="86321" y="2447544"/>
                  </a:lnTo>
                  <a:close/>
                </a:path>
                <a:path w="280034" h="2550160">
                  <a:moveTo>
                    <a:pt x="133400" y="40005"/>
                  </a:moveTo>
                  <a:lnTo>
                    <a:pt x="122047" y="7137"/>
                  </a:lnTo>
                  <a:lnTo>
                    <a:pt x="122047" y="51384"/>
                  </a:lnTo>
                  <a:lnTo>
                    <a:pt x="121805" y="59842"/>
                  </a:lnTo>
                  <a:lnTo>
                    <a:pt x="109004" y="92621"/>
                  </a:lnTo>
                  <a:lnTo>
                    <a:pt x="98755" y="92621"/>
                  </a:lnTo>
                  <a:lnTo>
                    <a:pt x="85712" y="51384"/>
                  </a:lnTo>
                  <a:lnTo>
                    <a:pt x="85979" y="42913"/>
                  </a:lnTo>
                  <a:lnTo>
                    <a:pt x="86067" y="40005"/>
                  </a:lnTo>
                  <a:lnTo>
                    <a:pt x="87134" y="30708"/>
                  </a:lnTo>
                  <a:lnTo>
                    <a:pt x="87147" y="30518"/>
                  </a:lnTo>
                  <a:lnTo>
                    <a:pt x="88836" y="23507"/>
                  </a:lnTo>
                  <a:lnTo>
                    <a:pt x="88950" y="22974"/>
                  </a:lnTo>
                  <a:lnTo>
                    <a:pt x="91478" y="17411"/>
                  </a:lnTo>
                  <a:lnTo>
                    <a:pt x="94538" y="12611"/>
                  </a:lnTo>
                  <a:lnTo>
                    <a:pt x="98628" y="10261"/>
                  </a:lnTo>
                  <a:lnTo>
                    <a:pt x="108966" y="10261"/>
                  </a:lnTo>
                  <a:lnTo>
                    <a:pt x="113309" y="12928"/>
                  </a:lnTo>
                  <a:lnTo>
                    <a:pt x="116801" y="18376"/>
                  </a:lnTo>
                  <a:lnTo>
                    <a:pt x="119100" y="23507"/>
                  </a:lnTo>
                  <a:lnTo>
                    <a:pt x="120688" y="30518"/>
                  </a:lnTo>
                  <a:lnTo>
                    <a:pt x="120738" y="30708"/>
                  </a:lnTo>
                  <a:lnTo>
                    <a:pt x="121716" y="40005"/>
                  </a:lnTo>
                  <a:lnTo>
                    <a:pt x="122047" y="51384"/>
                  </a:lnTo>
                  <a:lnTo>
                    <a:pt x="122047" y="7137"/>
                  </a:lnTo>
                  <a:lnTo>
                    <a:pt x="120396" y="5448"/>
                  </a:lnTo>
                  <a:lnTo>
                    <a:pt x="116725" y="3213"/>
                  </a:lnTo>
                  <a:lnTo>
                    <a:pt x="113030" y="1066"/>
                  </a:lnTo>
                  <a:lnTo>
                    <a:pt x="108762" y="0"/>
                  </a:lnTo>
                  <a:lnTo>
                    <a:pt x="97269" y="0"/>
                  </a:lnTo>
                  <a:lnTo>
                    <a:pt x="75069" y="35293"/>
                  </a:lnTo>
                  <a:lnTo>
                    <a:pt x="74688" y="40005"/>
                  </a:lnTo>
                  <a:lnTo>
                    <a:pt x="74561" y="41452"/>
                  </a:lnTo>
                  <a:lnTo>
                    <a:pt x="74447" y="42913"/>
                  </a:lnTo>
                  <a:lnTo>
                    <a:pt x="74244" y="51384"/>
                  </a:lnTo>
                  <a:lnTo>
                    <a:pt x="74599" y="59842"/>
                  </a:lnTo>
                  <a:lnTo>
                    <a:pt x="74726" y="62763"/>
                  </a:lnTo>
                  <a:lnTo>
                    <a:pt x="74803" y="64579"/>
                  </a:lnTo>
                  <a:lnTo>
                    <a:pt x="95110" y="102768"/>
                  </a:lnTo>
                  <a:lnTo>
                    <a:pt x="110540" y="102768"/>
                  </a:lnTo>
                  <a:lnTo>
                    <a:pt x="116039" y="100838"/>
                  </a:lnTo>
                  <a:lnTo>
                    <a:pt x="120408" y="96786"/>
                  </a:lnTo>
                  <a:lnTo>
                    <a:pt x="124764" y="92824"/>
                  </a:lnTo>
                  <a:lnTo>
                    <a:pt x="133311" y="59842"/>
                  </a:lnTo>
                  <a:lnTo>
                    <a:pt x="133400" y="40005"/>
                  </a:lnTo>
                  <a:close/>
                </a:path>
                <a:path w="280034" h="2550160">
                  <a:moveTo>
                    <a:pt x="133413" y="1263713"/>
                  </a:moveTo>
                  <a:lnTo>
                    <a:pt x="132842" y="1257147"/>
                  </a:lnTo>
                  <a:lnTo>
                    <a:pt x="130111" y="1245400"/>
                  </a:lnTo>
                  <a:lnTo>
                    <a:pt x="128231" y="1240383"/>
                  </a:lnTo>
                  <a:lnTo>
                    <a:pt x="124383" y="1233868"/>
                  </a:lnTo>
                  <a:lnTo>
                    <a:pt x="123431" y="1232255"/>
                  </a:lnTo>
                  <a:lnTo>
                    <a:pt x="122047" y="1230807"/>
                  </a:lnTo>
                  <a:lnTo>
                    <a:pt x="122047" y="1275092"/>
                  </a:lnTo>
                  <a:lnTo>
                    <a:pt x="121805" y="1283500"/>
                  </a:lnTo>
                  <a:lnTo>
                    <a:pt x="109004" y="1316215"/>
                  </a:lnTo>
                  <a:lnTo>
                    <a:pt x="98755" y="1316215"/>
                  </a:lnTo>
                  <a:lnTo>
                    <a:pt x="85712" y="1275092"/>
                  </a:lnTo>
                  <a:lnTo>
                    <a:pt x="85979" y="1266583"/>
                  </a:lnTo>
                  <a:lnTo>
                    <a:pt x="86067" y="1263713"/>
                  </a:lnTo>
                  <a:lnTo>
                    <a:pt x="87122" y="1254429"/>
                  </a:lnTo>
                  <a:lnTo>
                    <a:pt x="87147" y="1254188"/>
                  </a:lnTo>
                  <a:lnTo>
                    <a:pt x="88950" y="1246670"/>
                  </a:lnTo>
                  <a:lnTo>
                    <a:pt x="91478" y="1241132"/>
                  </a:lnTo>
                  <a:lnTo>
                    <a:pt x="94538" y="1236319"/>
                  </a:lnTo>
                  <a:lnTo>
                    <a:pt x="98640" y="1233868"/>
                  </a:lnTo>
                  <a:lnTo>
                    <a:pt x="108966" y="1233868"/>
                  </a:lnTo>
                  <a:lnTo>
                    <a:pt x="113309" y="1236637"/>
                  </a:lnTo>
                  <a:lnTo>
                    <a:pt x="116801" y="1242085"/>
                  </a:lnTo>
                  <a:lnTo>
                    <a:pt x="119100" y="1247216"/>
                  </a:lnTo>
                  <a:lnTo>
                    <a:pt x="120675" y="1254188"/>
                  </a:lnTo>
                  <a:lnTo>
                    <a:pt x="120738" y="1254429"/>
                  </a:lnTo>
                  <a:lnTo>
                    <a:pt x="121716" y="1263713"/>
                  </a:lnTo>
                  <a:lnTo>
                    <a:pt x="122047" y="1275092"/>
                  </a:lnTo>
                  <a:lnTo>
                    <a:pt x="122047" y="1230807"/>
                  </a:lnTo>
                  <a:lnTo>
                    <a:pt x="120396" y="1229055"/>
                  </a:lnTo>
                  <a:lnTo>
                    <a:pt x="116725" y="1226921"/>
                  </a:lnTo>
                  <a:lnTo>
                    <a:pt x="113030" y="1224673"/>
                  </a:lnTo>
                  <a:lnTo>
                    <a:pt x="108762" y="1223606"/>
                  </a:lnTo>
                  <a:lnTo>
                    <a:pt x="97269" y="1223606"/>
                  </a:lnTo>
                  <a:lnTo>
                    <a:pt x="91770" y="1225638"/>
                  </a:lnTo>
                  <a:lnTo>
                    <a:pt x="87414" y="1229588"/>
                  </a:lnTo>
                  <a:lnTo>
                    <a:pt x="83058" y="1233436"/>
                  </a:lnTo>
                  <a:lnTo>
                    <a:pt x="74574" y="1265059"/>
                  </a:lnTo>
                  <a:lnTo>
                    <a:pt x="74447" y="1266583"/>
                  </a:lnTo>
                  <a:lnTo>
                    <a:pt x="74244" y="1275092"/>
                  </a:lnTo>
                  <a:lnTo>
                    <a:pt x="74599" y="1283500"/>
                  </a:lnTo>
                  <a:lnTo>
                    <a:pt x="74726" y="1286459"/>
                  </a:lnTo>
                  <a:lnTo>
                    <a:pt x="74803" y="1288275"/>
                  </a:lnTo>
                  <a:lnTo>
                    <a:pt x="95110" y="1326476"/>
                  </a:lnTo>
                  <a:lnTo>
                    <a:pt x="110540" y="1326476"/>
                  </a:lnTo>
                  <a:lnTo>
                    <a:pt x="116039" y="1324444"/>
                  </a:lnTo>
                  <a:lnTo>
                    <a:pt x="124764" y="1316545"/>
                  </a:lnTo>
                  <a:lnTo>
                    <a:pt x="124955" y="1316215"/>
                  </a:lnTo>
                  <a:lnTo>
                    <a:pt x="128041" y="1310881"/>
                  </a:lnTo>
                  <a:lnTo>
                    <a:pt x="130238" y="1303718"/>
                  </a:lnTo>
                  <a:lnTo>
                    <a:pt x="131673" y="1297838"/>
                  </a:lnTo>
                  <a:lnTo>
                    <a:pt x="132702" y="1291094"/>
                  </a:lnTo>
                  <a:lnTo>
                    <a:pt x="133311" y="1283500"/>
                  </a:lnTo>
                  <a:lnTo>
                    <a:pt x="133413" y="1263713"/>
                  </a:lnTo>
                  <a:close/>
                </a:path>
                <a:path w="280034" h="2550160">
                  <a:moveTo>
                    <a:pt x="142608" y="2510713"/>
                  </a:moveTo>
                  <a:lnTo>
                    <a:pt x="142074" y="2502497"/>
                  </a:lnTo>
                  <a:lnTo>
                    <a:pt x="140512" y="2495486"/>
                  </a:lnTo>
                  <a:lnTo>
                    <a:pt x="140462" y="2495219"/>
                  </a:lnTo>
                  <a:lnTo>
                    <a:pt x="137769" y="2488882"/>
                  </a:lnTo>
                  <a:lnTo>
                    <a:pt x="134264" y="2483866"/>
                  </a:lnTo>
                  <a:lnTo>
                    <a:pt x="133997" y="2483485"/>
                  </a:lnTo>
                  <a:lnTo>
                    <a:pt x="131140" y="2480233"/>
                  </a:lnTo>
                  <a:lnTo>
                    <a:pt x="131140" y="2502497"/>
                  </a:lnTo>
                  <a:lnTo>
                    <a:pt x="131089" y="2521077"/>
                  </a:lnTo>
                  <a:lnTo>
                    <a:pt x="129451" y="2527477"/>
                  </a:lnTo>
                  <a:lnTo>
                    <a:pt x="129260" y="2528074"/>
                  </a:lnTo>
                  <a:lnTo>
                    <a:pt x="121932" y="2537371"/>
                  </a:lnTo>
                  <a:lnTo>
                    <a:pt x="117335" y="2539682"/>
                  </a:lnTo>
                  <a:lnTo>
                    <a:pt x="106222" y="2539682"/>
                  </a:lnTo>
                  <a:lnTo>
                    <a:pt x="101587" y="2537371"/>
                  </a:lnTo>
                  <a:lnTo>
                    <a:pt x="94221" y="2528074"/>
                  </a:lnTo>
                  <a:lnTo>
                    <a:pt x="92392" y="2521077"/>
                  </a:lnTo>
                  <a:lnTo>
                    <a:pt x="92392" y="2502497"/>
                  </a:lnTo>
                  <a:lnTo>
                    <a:pt x="94208" y="2495486"/>
                  </a:lnTo>
                  <a:lnTo>
                    <a:pt x="94386" y="2495219"/>
                  </a:lnTo>
                  <a:lnTo>
                    <a:pt x="101574" y="2486190"/>
                  </a:lnTo>
                  <a:lnTo>
                    <a:pt x="106222" y="2483866"/>
                  </a:lnTo>
                  <a:lnTo>
                    <a:pt x="117297" y="2483866"/>
                  </a:lnTo>
                  <a:lnTo>
                    <a:pt x="121894" y="2486190"/>
                  </a:lnTo>
                  <a:lnTo>
                    <a:pt x="129286" y="2495486"/>
                  </a:lnTo>
                  <a:lnTo>
                    <a:pt x="131140" y="2502497"/>
                  </a:lnTo>
                  <a:lnTo>
                    <a:pt x="131140" y="2480233"/>
                  </a:lnTo>
                  <a:lnTo>
                    <a:pt x="128244" y="2476919"/>
                  </a:lnTo>
                  <a:lnTo>
                    <a:pt x="120853" y="2473629"/>
                  </a:lnTo>
                  <a:lnTo>
                    <a:pt x="103644" y="2473629"/>
                  </a:lnTo>
                  <a:lnTo>
                    <a:pt x="80987" y="2510713"/>
                  </a:lnTo>
                  <a:lnTo>
                    <a:pt x="80911" y="2511742"/>
                  </a:lnTo>
                  <a:lnTo>
                    <a:pt x="102577" y="2549855"/>
                  </a:lnTo>
                  <a:lnTo>
                    <a:pt x="117538" y="2549855"/>
                  </a:lnTo>
                  <a:lnTo>
                    <a:pt x="122847" y="2548356"/>
                  </a:lnTo>
                  <a:lnTo>
                    <a:pt x="132562" y="2542413"/>
                  </a:lnTo>
                  <a:lnTo>
                    <a:pt x="134975" y="2539682"/>
                  </a:lnTo>
                  <a:lnTo>
                    <a:pt x="136258" y="2538234"/>
                  </a:lnTo>
                  <a:lnTo>
                    <a:pt x="141351" y="2527477"/>
                  </a:lnTo>
                  <a:lnTo>
                    <a:pt x="142443" y="2521077"/>
                  </a:lnTo>
                  <a:lnTo>
                    <a:pt x="142557" y="2520442"/>
                  </a:lnTo>
                  <a:lnTo>
                    <a:pt x="142608" y="2510713"/>
                  </a:lnTo>
                  <a:close/>
                </a:path>
                <a:path w="280034" h="2550160">
                  <a:moveTo>
                    <a:pt x="183794" y="2548077"/>
                  </a:moveTo>
                  <a:lnTo>
                    <a:pt x="182245" y="2537625"/>
                  </a:lnTo>
                  <a:lnTo>
                    <a:pt x="182181" y="2537142"/>
                  </a:lnTo>
                  <a:lnTo>
                    <a:pt x="180149" y="2537460"/>
                  </a:lnTo>
                  <a:lnTo>
                    <a:pt x="178511" y="2537625"/>
                  </a:lnTo>
                  <a:lnTo>
                    <a:pt x="175615" y="2537625"/>
                  </a:lnTo>
                  <a:lnTo>
                    <a:pt x="170954" y="2531059"/>
                  </a:lnTo>
                  <a:lnTo>
                    <a:pt x="170954" y="2484894"/>
                  </a:lnTo>
                  <a:lnTo>
                    <a:pt x="182181" y="2484894"/>
                  </a:lnTo>
                  <a:lnTo>
                    <a:pt x="182181" y="2475280"/>
                  </a:lnTo>
                  <a:lnTo>
                    <a:pt x="170954" y="2475280"/>
                  </a:lnTo>
                  <a:lnTo>
                    <a:pt x="170954" y="2449804"/>
                  </a:lnTo>
                  <a:lnTo>
                    <a:pt x="159854" y="2457221"/>
                  </a:lnTo>
                  <a:lnTo>
                    <a:pt x="159854" y="2475280"/>
                  </a:lnTo>
                  <a:lnTo>
                    <a:pt x="151663" y="2475280"/>
                  </a:lnTo>
                  <a:lnTo>
                    <a:pt x="151663" y="2484894"/>
                  </a:lnTo>
                  <a:lnTo>
                    <a:pt x="159854" y="2484894"/>
                  </a:lnTo>
                  <a:lnTo>
                    <a:pt x="159956" y="2535339"/>
                  </a:lnTo>
                  <a:lnTo>
                    <a:pt x="160312" y="2539136"/>
                  </a:lnTo>
                  <a:lnTo>
                    <a:pt x="162128" y="2543759"/>
                  </a:lnTo>
                  <a:lnTo>
                    <a:pt x="163703" y="2545613"/>
                  </a:lnTo>
                  <a:lnTo>
                    <a:pt x="168160" y="2548458"/>
                  </a:lnTo>
                  <a:lnTo>
                    <a:pt x="171310" y="2549156"/>
                  </a:lnTo>
                  <a:lnTo>
                    <a:pt x="177838" y="2549156"/>
                  </a:lnTo>
                  <a:lnTo>
                    <a:pt x="180644" y="2548801"/>
                  </a:lnTo>
                  <a:lnTo>
                    <a:pt x="183794" y="2548077"/>
                  </a:lnTo>
                  <a:close/>
                </a:path>
                <a:path w="280034" h="2550160">
                  <a:moveTo>
                    <a:pt x="189014" y="1223606"/>
                  </a:moveTo>
                  <a:lnTo>
                    <a:pt x="181825" y="1223606"/>
                  </a:lnTo>
                  <a:lnTo>
                    <a:pt x="179882" y="1227988"/>
                  </a:lnTo>
                  <a:lnTo>
                    <a:pt x="176568" y="1232471"/>
                  </a:lnTo>
                  <a:lnTo>
                    <a:pt x="171907" y="1237068"/>
                  </a:lnTo>
                  <a:lnTo>
                    <a:pt x="167220" y="1241767"/>
                  </a:lnTo>
                  <a:lnTo>
                    <a:pt x="161772" y="1245616"/>
                  </a:lnTo>
                  <a:lnTo>
                    <a:pt x="155536" y="1248930"/>
                  </a:lnTo>
                  <a:lnTo>
                    <a:pt x="155536" y="1260894"/>
                  </a:lnTo>
                  <a:lnTo>
                    <a:pt x="177850" y="1245933"/>
                  </a:lnTo>
                  <a:lnTo>
                    <a:pt x="177850" y="1324762"/>
                  </a:lnTo>
                  <a:lnTo>
                    <a:pt x="189014" y="1324762"/>
                  </a:lnTo>
                  <a:lnTo>
                    <a:pt x="189014" y="1245933"/>
                  </a:lnTo>
                  <a:lnTo>
                    <a:pt x="189014" y="1223606"/>
                  </a:lnTo>
                  <a:close/>
                </a:path>
                <a:path w="280034" h="2550160">
                  <a:moveTo>
                    <a:pt x="189014" y="0"/>
                  </a:moveTo>
                  <a:lnTo>
                    <a:pt x="181825" y="0"/>
                  </a:lnTo>
                  <a:lnTo>
                    <a:pt x="179882" y="4279"/>
                  </a:lnTo>
                  <a:lnTo>
                    <a:pt x="176568" y="8763"/>
                  </a:lnTo>
                  <a:lnTo>
                    <a:pt x="171907" y="13462"/>
                  </a:lnTo>
                  <a:lnTo>
                    <a:pt x="167220" y="18059"/>
                  </a:lnTo>
                  <a:lnTo>
                    <a:pt x="161772" y="22009"/>
                  </a:lnTo>
                  <a:lnTo>
                    <a:pt x="155536" y="25209"/>
                  </a:lnTo>
                  <a:lnTo>
                    <a:pt x="155536" y="37172"/>
                  </a:lnTo>
                  <a:lnTo>
                    <a:pt x="159004" y="35788"/>
                  </a:lnTo>
                  <a:lnTo>
                    <a:pt x="162928" y="33655"/>
                  </a:lnTo>
                  <a:lnTo>
                    <a:pt x="167284" y="30772"/>
                  </a:lnTo>
                  <a:lnTo>
                    <a:pt x="171640" y="27990"/>
                  </a:lnTo>
                  <a:lnTo>
                    <a:pt x="175031" y="25209"/>
                  </a:lnTo>
                  <a:lnTo>
                    <a:pt x="177850" y="22326"/>
                  </a:lnTo>
                  <a:lnTo>
                    <a:pt x="177850" y="101053"/>
                  </a:lnTo>
                  <a:lnTo>
                    <a:pt x="189014" y="101053"/>
                  </a:lnTo>
                  <a:lnTo>
                    <a:pt x="189014" y="22326"/>
                  </a:lnTo>
                  <a:lnTo>
                    <a:pt x="189014" y="0"/>
                  </a:lnTo>
                  <a:close/>
                </a:path>
                <a:path w="280034" h="2550160">
                  <a:moveTo>
                    <a:pt x="251002" y="2548204"/>
                  </a:moveTo>
                  <a:lnTo>
                    <a:pt x="249809" y="2545854"/>
                  </a:lnTo>
                  <a:lnTo>
                    <a:pt x="249707" y="2545638"/>
                  </a:lnTo>
                  <a:lnTo>
                    <a:pt x="249593" y="2545410"/>
                  </a:lnTo>
                  <a:lnTo>
                    <a:pt x="248704" y="2542641"/>
                  </a:lnTo>
                  <a:lnTo>
                    <a:pt x="248653" y="2542502"/>
                  </a:lnTo>
                  <a:lnTo>
                    <a:pt x="247700" y="2536406"/>
                  </a:lnTo>
                  <a:lnTo>
                    <a:pt x="247650" y="2534678"/>
                  </a:lnTo>
                  <a:lnTo>
                    <a:pt x="247561" y="2531935"/>
                  </a:lnTo>
                  <a:lnTo>
                    <a:pt x="247472" y="2511602"/>
                  </a:lnTo>
                  <a:lnTo>
                    <a:pt x="247370" y="2493657"/>
                  </a:lnTo>
                  <a:lnTo>
                    <a:pt x="247281" y="2491879"/>
                  </a:lnTo>
                  <a:lnTo>
                    <a:pt x="246976" y="2490114"/>
                  </a:lnTo>
                  <a:lnTo>
                    <a:pt x="246316" y="2486736"/>
                  </a:lnTo>
                  <a:lnTo>
                    <a:pt x="246253" y="2486380"/>
                  </a:lnTo>
                  <a:lnTo>
                    <a:pt x="227596" y="2473629"/>
                  </a:lnTo>
                  <a:lnTo>
                    <a:pt x="216319" y="2473629"/>
                  </a:lnTo>
                  <a:lnTo>
                    <a:pt x="192290" y="2496083"/>
                  </a:lnTo>
                  <a:lnTo>
                    <a:pt x="203200" y="2497734"/>
                  </a:lnTo>
                  <a:lnTo>
                    <a:pt x="204393" y="2492552"/>
                  </a:lnTo>
                  <a:lnTo>
                    <a:pt x="206248" y="2488958"/>
                  </a:lnTo>
                  <a:lnTo>
                    <a:pt x="211239" y="2484882"/>
                  </a:lnTo>
                  <a:lnTo>
                    <a:pt x="215125" y="2483866"/>
                  </a:lnTo>
                  <a:lnTo>
                    <a:pt x="225996" y="2483866"/>
                  </a:lnTo>
                  <a:lnTo>
                    <a:pt x="230238" y="2485263"/>
                  </a:lnTo>
                  <a:lnTo>
                    <a:pt x="235191" y="2490114"/>
                  </a:lnTo>
                  <a:lnTo>
                    <a:pt x="236245" y="2493657"/>
                  </a:lnTo>
                  <a:lnTo>
                    <a:pt x="236181" y="2501925"/>
                  </a:lnTo>
                  <a:lnTo>
                    <a:pt x="236181" y="2511602"/>
                  </a:lnTo>
                  <a:lnTo>
                    <a:pt x="223532" y="2539200"/>
                  </a:lnTo>
                  <a:lnTo>
                    <a:pt x="223380" y="2539200"/>
                  </a:lnTo>
                  <a:lnTo>
                    <a:pt x="219837" y="2540165"/>
                  </a:lnTo>
                  <a:lnTo>
                    <a:pt x="211188" y="2540165"/>
                  </a:lnTo>
                  <a:lnTo>
                    <a:pt x="208305" y="2539200"/>
                  </a:lnTo>
                  <a:lnTo>
                    <a:pt x="208038" y="2539200"/>
                  </a:lnTo>
                  <a:lnTo>
                    <a:pt x="203390" y="2534678"/>
                  </a:lnTo>
                  <a:lnTo>
                    <a:pt x="202336" y="2532113"/>
                  </a:lnTo>
                  <a:lnTo>
                    <a:pt x="202260" y="2526487"/>
                  </a:lnTo>
                  <a:lnTo>
                    <a:pt x="202780" y="2524531"/>
                  </a:lnTo>
                  <a:lnTo>
                    <a:pt x="226060" y="2514993"/>
                  </a:lnTo>
                  <a:lnTo>
                    <a:pt x="232130" y="2513444"/>
                  </a:lnTo>
                  <a:lnTo>
                    <a:pt x="236181" y="2511602"/>
                  </a:lnTo>
                  <a:lnTo>
                    <a:pt x="236181" y="2501925"/>
                  </a:lnTo>
                  <a:lnTo>
                    <a:pt x="231927" y="2503576"/>
                  </a:lnTo>
                  <a:lnTo>
                    <a:pt x="225285" y="2504986"/>
                  </a:lnTo>
                  <a:lnTo>
                    <a:pt x="191096" y="2522143"/>
                  </a:lnTo>
                  <a:lnTo>
                    <a:pt x="190360" y="2525407"/>
                  </a:lnTo>
                  <a:lnTo>
                    <a:pt x="190360" y="2535059"/>
                  </a:lnTo>
                  <a:lnTo>
                    <a:pt x="191973" y="2539200"/>
                  </a:lnTo>
                  <a:lnTo>
                    <a:pt x="192405" y="2540165"/>
                  </a:lnTo>
                  <a:lnTo>
                    <a:pt x="200075" y="2547886"/>
                  </a:lnTo>
                  <a:lnTo>
                    <a:pt x="205638" y="2549855"/>
                  </a:lnTo>
                  <a:lnTo>
                    <a:pt x="217246" y="2549855"/>
                  </a:lnTo>
                  <a:lnTo>
                    <a:pt x="237109" y="2539200"/>
                  </a:lnTo>
                  <a:lnTo>
                    <a:pt x="237426" y="2542502"/>
                  </a:lnTo>
                  <a:lnTo>
                    <a:pt x="237439" y="2542641"/>
                  </a:lnTo>
                  <a:lnTo>
                    <a:pt x="238137" y="2545410"/>
                  </a:lnTo>
                  <a:lnTo>
                    <a:pt x="238188" y="2545638"/>
                  </a:lnTo>
                  <a:lnTo>
                    <a:pt x="239344" y="2548204"/>
                  </a:lnTo>
                  <a:lnTo>
                    <a:pt x="251002" y="2548204"/>
                  </a:lnTo>
                  <a:close/>
                </a:path>
                <a:path w="280034" h="2550160">
                  <a:moveTo>
                    <a:pt x="277787" y="2447544"/>
                  </a:moveTo>
                  <a:lnTo>
                    <a:pt x="266623" y="2447544"/>
                  </a:lnTo>
                  <a:lnTo>
                    <a:pt x="266623" y="2548204"/>
                  </a:lnTo>
                  <a:lnTo>
                    <a:pt x="277787" y="2548204"/>
                  </a:lnTo>
                  <a:lnTo>
                    <a:pt x="277787" y="2447544"/>
                  </a:lnTo>
                  <a:close/>
                </a:path>
                <a:path w="280034" h="2550160">
                  <a:moveTo>
                    <a:pt x="279234" y="58750"/>
                  </a:moveTo>
                  <a:lnTo>
                    <a:pt x="276618" y="50952"/>
                  </a:lnTo>
                  <a:lnTo>
                    <a:pt x="272948" y="46685"/>
                  </a:lnTo>
                  <a:lnTo>
                    <a:pt x="267830" y="40728"/>
                  </a:lnTo>
                  <a:lnTo>
                    <a:pt x="267830" y="76377"/>
                  </a:lnTo>
                  <a:lnTo>
                    <a:pt x="266128" y="82042"/>
                  </a:lnTo>
                  <a:lnTo>
                    <a:pt x="262737" y="86309"/>
                  </a:lnTo>
                  <a:lnTo>
                    <a:pt x="259359" y="90474"/>
                  </a:lnTo>
                  <a:lnTo>
                    <a:pt x="255308" y="92621"/>
                  </a:lnTo>
                  <a:lnTo>
                    <a:pt x="247370" y="92621"/>
                  </a:lnTo>
                  <a:lnTo>
                    <a:pt x="244284" y="91541"/>
                  </a:lnTo>
                  <a:lnTo>
                    <a:pt x="238417" y="87490"/>
                  </a:lnTo>
                  <a:lnTo>
                    <a:pt x="236131" y="84607"/>
                  </a:lnTo>
                  <a:lnTo>
                    <a:pt x="234492" y="80657"/>
                  </a:lnTo>
                  <a:lnTo>
                    <a:pt x="232867" y="76809"/>
                  </a:lnTo>
                  <a:lnTo>
                    <a:pt x="232041" y="72745"/>
                  </a:lnTo>
                  <a:lnTo>
                    <a:pt x="232041" y="61963"/>
                  </a:lnTo>
                  <a:lnTo>
                    <a:pt x="245110" y="46685"/>
                  </a:lnTo>
                  <a:lnTo>
                    <a:pt x="255231" y="46685"/>
                  </a:lnTo>
                  <a:lnTo>
                    <a:pt x="267830" y="76377"/>
                  </a:lnTo>
                  <a:lnTo>
                    <a:pt x="267830" y="40728"/>
                  </a:lnTo>
                  <a:lnTo>
                    <a:pt x="266166" y="38785"/>
                  </a:lnTo>
                  <a:lnTo>
                    <a:pt x="259829" y="35788"/>
                  </a:lnTo>
                  <a:lnTo>
                    <a:pt x="248132" y="35788"/>
                  </a:lnTo>
                  <a:lnTo>
                    <a:pt x="244055" y="36855"/>
                  </a:lnTo>
                  <a:lnTo>
                    <a:pt x="240169" y="39103"/>
                  </a:lnTo>
                  <a:lnTo>
                    <a:pt x="236283" y="41236"/>
                  </a:lnTo>
                  <a:lnTo>
                    <a:pt x="233006" y="44653"/>
                  </a:lnTo>
                  <a:lnTo>
                    <a:pt x="230314" y="49136"/>
                  </a:lnTo>
                  <a:lnTo>
                    <a:pt x="230403" y="39103"/>
                  </a:lnTo>
                  <a:lnTo>
                    <a:pt x="231444" y="31305"/>
                  </a:lnTo>
                  <a:lnTo>
                    <a:pt x="235496" y="20408"/>
                  </a:lnTo>
                  <a:lnTo>
                    <a:pt x="238264" y="16243"/>
                  </a:lnTo>
                  <a:lnTo>
                    <a:pt x="241782" y="13462"/>
                  </a:lnTo>
                  <a:lnTo>
                    <a:pt x="244475" y="11214"/>
                  </a:lnTo>
                  <a:lnTo>
                    <a:pt x="247586" y="10147"/>
                  </a:lnTo>
                  <a:lnTo>
                    <a:pt x="255574" y="10147"/>
                  </a:lnTo>
                  <a:lnTo>
                    <a:pt x="266522" y="25958"/>
                  </a:lnTo>
                  <a:lnTo>
                    <a:pt x="277622" y="25006"/>
                  </a:lnTo>
                  <a:lnTo>
                    <a:pt x="258978" y="0"/>
                  </a:lnTo>
                  <a:lnTo>
                    <a:pt x="251828" y="0"/>
                  </a:lnTo>
                  <a:lnTo>
                    <a:pt x="221640" y="28740"/>
                  </a:lnTo>
                  <a:lnTo>
                    <a:pt x="219430" y="58750"/>
                  </a:lnTo>
                  <a:lnTo>
                    <a:pt x="219760" y="66090"/>
                  </a:lnTo>
                  <a:lnTo>
                    <a:pt x="238112" y="99949"/>
                  </a:lnTo>
                  <a:lnTo>
                    <a:pt x="250774" y="102768"/>
                  </a:lnTo>
                  <a:lnTo>
                    <a:pt x="256235" y="102768"/>
                  </a:lnTo>
                  <a:lnTo>
                    <a:pt x="279234" y="74676"/>
                  </a:lnTo>
                  <a:lnTo>
                    <a:pt x="279234" y="58750"/>
                  </a:lnTo>
                  <a:close/>
                </a:path>
                <a:path w="280034" h="2550160">
                  <a:moveTo>
                    <a:pt x="279984" y="1281074"/>
                  </a:moveTo>
                  <a:lnTo>
                    <a:pt x="277317" y="1273390"/>
                  </a:lnTo>
                  <a:lnTo>
                    <a:pt x="277253" y="1273175"/>
                  </a:lnTo>
                  <a:lnTo>
                    <a:pt x="273418" y="1268895"/>
                  </a:lnTo>
                  <a:lnTo>
                    <a:pt x="269303" y="1264310"/>
                  </a:lnTo>
                  <a:lnTo>
                    <a:pt x="266344" y="1260995"/>
                  </a:lnTo>
                  <a:lnTo>
                    <a:pt x="259638" y="1257998"/>
                  </a:lnTo>
                  <a:lnTo>
                    <a:pt x="245706" y="1257998"/>
                  </a:lnTo>
                  <a:lnTo>
                    <a:pt x="239991" y="1260030"/>
                  </a:lnTo>
                  <a:lnTo>
                    <a:pt x="234530" y="1264310"/>
                  </a:lnTo>
                  <a:lnTo>
                    <a:pt x="239420" y="1237284"/>
                  </a:lnTo>
                  <a:lnTo>
                    <a:pt x="275704" y="1237284"/>
                  </a:lnTo>
                  <a:lnTo>
                    <a:pt x="275704" y="1225423"/>
                  </a:lnTo>
                  <a:lnTo>
                    <a:pt x="230492" y="1225423"/>
                  </a:lnTo>
                  <a:lnTo>
                    <a:pt x="221691" y="1277124"/>
                  </a:lnTo>
                  <a:lnTo>
                    <a:pt x="232168" y="1278623"/>
                  </a:lnTo>
                  <a:lnTo>
                    <a:pt x="233819" y="1275740"/>
                  </a:lnTo>
                  <a:lnTo>
                    <a:pt x="236093" y="1273390"/>
                  </a:lnTo>
                  <a:lnTo>
                    <a:pt x="241884" y="1269758"/>
                  </a:lnTo>
                  <a:lnTo>
                    <a:pt x="245122" y="1268895"/>
                  </a:lnTo>
                  <a:lnTo>
                    <a:pt x="254508" y="1268895"/>
                  </a:lnTo>
                  <a:lnTo>
                    <a:pt x="259207" y="1270927"/>
                  </a:lnTo>
                  <a:lnTo>
                    <a:pt x="266344" y="1279042"/>
                  </a:lnTo>
                  <a:lnTo>
                    <a:pt x="268135" y="1284605"/>
                  </a:lnTo>
                  <a:lnTo>
                    <a:pt x="268135" y="1299133"/>
                  </a:lnTo>
                  <a:lnTo>
                    <a:pt x="266268" y="1305001"/>
                  </a:lnTo>
                  <a:lnTo>
                    <a:pt x="258838" y="1313980"/>
                  </a:lnTo>
                  <a:lnTo>
                    <a:pt x="254292" y="1316215"/>
                  </a:lnTo>
                  <a:lnTo>
                    <a:pt x="244449" y="1316215"/>
                  </a:lnTo>
                  <a:lnTo>
                    <a:pt x="240626" y="1314729"/>
                  </a:lnTo>
                  <a:lnTo>
                    <a:pt x="234315" y="1308315"/>
                  </a:lnTo>
                  <a:lnTo>
                    <a:pt x="232295" y="1303616"/>
                  </a:lnTo>
                  <a:lnTo>
                    <a:pt x="231432" y="1297203"/>
                  </a:lnTo>
                  <a:lnTo>
                    <a:pt x="219710" y="1298384"/>
                  </a:lnTo>
                  <a:lnTo>
                    <a:pt x="220459" y="1306817"/>
                  </a:lnTo>
                  <a:lnTo>
                    <a:pt x="223443" y="1313662"/>
                  </a:lnTo>
                  <a:lnTo>
                    <a:pt x="233895" y="1323911"/>
                  </a:lnTo>
                  <a:lnTo>
                    <a:pt x="240639" y="1326476"/>
                  </a:lnTo>
                  <a:lnTo>
                    <a:pt x="248920" y="1326476"/>
                  </a:lnTo>
                  <a:lnTo>
                    <a:pt x="256082" y="1325702"/>
                  </a:lnTo>
                  <a:lnTo>
                    <a:pt x="262445" y="1323378"/>
                  </a:lnTo>
                  <a:lnTo>
                    <a:pt x="268008" y="1319530"/>
                  </a:lnTo>
                  <a:lnTo>
                    <a:pt x="270967" y="1316215"/>
                  </a:lnTo>
                  <a:lnTo>
                    <a:pt x="272783" y="1314196"/>
                  </a:lnTo>
                  <a:lnTo>
                    <a:pt x="277583" y="1307566"/>
                  </a:lnTo>
                  <a:lnTo>
                    <a:pt x="279984" y="1299667"/>
                  </a:lnTo>
                  <a:lnTo>
                    <a:pt x="279984" y="128107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7213038" y="5656474"/>
              <a:ext cx="4560570" cy="48260"/>
            </a:xfrm>
            <a:custGeom>
              <a:avLst/>
              <a:gdLst/>
              <a:ahLst/>
              <a:cxnLst/>
              <a:rect l="l" t="t" r="r" b="b"/>
              <a:pathLst>
                <a:path w="4560570" h="48260">
                  <a:moveTo>
                    <a:pt x="0" y="0"/>
                  </a:moveTo>
                  <a:lnTo>
                    <a:pt x="4560415" y="0"/>
                  </a:lnTo>
                </a:path>
                <a:path w="4560570" h="48260">
                  <a:moveTo>
                    <a:pt x="68843" y="0"/>
                  </a:moveTo>
                  <a:lnTo>
                    <a:pt x="68843" y="48111"/>
                  </a:lnTo>
                </a:path>
                <a:path w="4560570" h="48260">
                  <a:moveTo>
                    <a:pt x="1174498" y="0"/>
                  </a:moveTo>
                  <a:lnTo>
                    <a:pt x="1174498" y="48111"/>
                  </a:lnTo>
                </a:path>
                <a:path w="4560570" h="48260">
                  <a:moveTo>
                    <a:pt x="2280309" y="0"/>
                  </a:moveTo>
                  <a:lnTo>
                    <a:pt x="2280309" y="48111"/>
                  </a:lnTo>
                </a:path>
              </a:pathLst>
            </a:custGeom>
            <a:ln w="658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9474152" y="5750367"/>
              <a:ext cx="27940" cy="84455"/>
            </a:xfrm>
            <a:custGeom>
              <a:avLst/>
              <a:gdLst/>
              <a:ahLst/>
              <a:cxnLst/>
              <a:rect l="l" t="t" r="r" b="b"/>
              <a:pathLst>
                <a:path w="27940" h="84454">
                  <a:moveTo>
                    <a:pt x="27876" y="0"/>
                  </a:moveTo>
                  <a:lnTo>
                    <a:pt x="21896" y="0"/>
                  </a:lnTo>
                  <a:lnTo>
                    <a:pt x="20256" y="3621"/>
                  </a:lnTo>
                  <a:lnTo>
                    <a:pt x="17459" y="7349"/>
                  </a:lnTo>
                  <a:lnTo>
                    <a:pt x="9742" y="15040"/>
                  </a:lnTo>
                  <a:lnTo>
                    <a:pt x="5208" y="18319"/>
                  </a:lnTo>
                  <a:lnTo>
                    <a:pt x="0" y="21021"/>
                  </a:lnTo>
                  <a:lnTo>
                    <a:pt x="0" y="30955"/>
                  </a:lnTo>
                  <a:lnTo>
                    <a:pt x="18616" y="18565"/>
                  </a:lnTo>
                  <a:lnTo>
                    <a:pt x="18616" y="84076"/>
                  </a:lnTo>
                  <a:lnTo>
                    <a:pt x="27876" y="84076"/>
                  </a:lnTo>
                  <a:lnTo>
                    <a:pt x="278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0598965" y="5656474"/>
              <a:ext cx="1106170" cy="48260"/>
            </a:xfrm>
            <a:custGeom>
              <a:avLst/>
              <a:gdLst/>
              <a:ahLst/>
              <a:cxnLst/>
              <a:rect l="l" t="t" r="r" b="b"/>
              <a:pathLst>
                <a:path w="1106170" h="48260">
                  <a:moveTo>
                    <a:pt x="0" y="0"/>
                  </a:moveTo>
                  <a:lnTo>
                    <a:pt x="0" y="48111"/>
                  </a:lnTo>
                </a:path>
                <a:path w="1106170" h="48260">
                  <a:moveTo>
                    <a:pt x="1105810" y="0"/>
                  </a:moveTo>
                  <a:lnTo>
                    <a:pt x="1105810" y="48111"/>
                  </a:lnTo>
                </a:path>
              </a:pathLst>
            </a:custGeom>
            <a:ln w="658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2" name="object 32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291270" y="2877785"/>
              <a:ext cx="2411677" cy="153070"/>
            </a:xfrm>
            <a:prstGeom prst="rect">
              <a:avLst/>
            </a:prstGeom>
          </p:spPr>
        </p:pic>
      </p:grpSp>
      <p:pic>
        <p:nvPicPr>
          <p:cNvPr id="33" name="object 33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236603" y="5750367"/>
            <a:ext cx="72209" cy="84076"/>
          </a:xfrm>
          <a:prstGeom prst="rect">
            <a:avLst/>
          </a:prstGeom>
        </p:spPr>
      </p:pic>
      <p:sp>
        <p:nvSpPr>
          <p:cNvPr id="34" name="object 34" descr=""/>
          <p:cNvSpPr/>
          <p:nvPr/>
        </p:nvSpPr>
        <p:spPr>
          <a:xfrm>
            <a:off x="8361204" y="5750367"/>
            <a:ext cx="49530" cy="85725"/>
          </a:xfrm>
          <a:custGeom>
            <a:avLst/>
            <a:gdLst/>
            <a:ahLst/>
            <a:cxnLst/>
            <a:rect l="l" t="t" r="r" b="b"/>
            <a:pathLst>
              <a:path w="49529" h="85725">
                <a:moveTo>
                  <a:pt x="28744" y="0"/>
                </a:moveTo>
                <a:lnTo>
                  <a:pt x="19195" y="0"/>
                </a:lnTo>
                <a:lnTo>
                  <a:pt x="14565" y="1634"/>
                </a:lnTo>
                <a:lnTo>
                  <a:pt x="10996" y="4913"/>
                </a:lnTo>
                <a:lnTo>
                  <a:pt x="7330" y="8192"/>
                </a:lnTo>
                <a:lnTo>
                  <a:pt x="4630" y="12839"/>
                </a:lnTo>
                <a:lnTo>
                  <a:pt x="964" y="24910"/>
                </a:lnTo>
                <a:lnTo>
                  <a:pt x="0" y="32878"/>
                </a:lnTo>
                <a:lnTo>
                  <a:pt x="0" y="42780"/>
                </a:lnTo>
                <a:lnTo>
                  <a:pt x="404" y="52230"/>
                </a:lnTo>
                <a:lnTo>
                  <a:pt x="470" y="53758"/>
                </a:lnTo>
                <a:lnTo>
                  <a:pt x="17362" y="85508"/>
                </a:lnTo>
                <a:lnTo>
                  <a:pt x="30191" y="85508"/>
                </a:lnTo>
                <a:lnTo>
                  <a:pt x="34821" y="83863"/>
                </a:lnTo>
                <a:lnTo>
                  <a:pt x="38390" y="80573"/>
                </a:lnTo>
                <a:lnTo>
                  <a:pt x="42056" y="77272"/>
                </a:lnTo>
                <a:lnTo>
                  <a:pt x="42179" y="77058"/>
                </a:lnTo>
                <a:lnTo>
                  <a:pt x="20449" y="77058"/>
                </a:lnTo>
                <a:lnTo>
                  <a:pt x="16783" y="74783"/>
                </a:lnTo>
                <a:lnTo>
                  <a:pt x="9860" y="52608"/>
                </a:lnTo>
                <a:lnTo>
                  <a:pt x="9820" y="52230"/>
                </a:lnTo>
                <a:lnTo>
                  <a:pt x="9549" y="42780"/>
                </a:lnTo>
                <a:lnTo>
                  <a:pt x="9816" y="34480"/>
                </a:lnTo>
                <a:lnTo>
                  <a:pt x="9902" y="32878"/>
                </a:lnTo>
                <a:lnTo>
                  <a:pt x="10747" y="25574"/>
                </a:lnTo>
                <a:lnTo>
                  <a:pt x="10767" y="25402"/>
                </a:lnTo>
                <a:lnTo>
                  <a:pt x="12172" y="19572"/>
                </a:lnTo>
                <a:lnTo>
                  <a:pt x="12275" y="19144"/>
                </a:lnTo>
                <a:lnTo>
                  <a:pt x="14372" y="14505"/>
                </a:lnTo>
                <a:lnTo>
                  <a:pt x="16880" y="10510"/>
                </a:lnTo>
                <a:lnTo>
                  <a:pt x="20352" y="8513"/>
                </a:lnTo>
                <a:lnTo>
                  <a:pt x="41717" y="8513"/>
                </a:lnTo>
                <a:lnTo>
                  <a:pt x="40898" y="7135"/>
                </a:lnTo>
                <a:lnTo>
                  <a:pt x="38390" y="4518"/>
                </a:lnTo>
                <a:lnTo>
                  <a:pt x="35400" y="2713"/>
                </a:lnTo>
                <a:lnTo>
                  <a:pt x="32313" y="907"/>
                </a:lnTo>
                <a:lnTo>
                  <a:pt x="28744" y="0"/>
                </a:lnTo>
                <a:close/>
              </a:path>
              <a:path w="49529" h="85725">
                <a:moveTo>
                  <a:pt x="41717" y="8513"/>
                </a:moveTo>
                <a:lnTo>
                  <a:pt x="28937" y="8513"/>
                </a:lnTo>
                <a:lnTo>
                  <a:pt x="32506" y="10777"/>
                </a:lnTo>
                <a:lnTo>
                  <a:pt x="35400" y="15307"/>
                </a:lnTo>
                <a:lnTo>
                  <a:pt x="37299" y="19572"/>
                </a:lnTo>
                <a:lnTo>
                  <a:pt x="38505" y="24910"/>
                </a:lnTo>
                <a:lnTo>
                  <a:pt x="38617" y="25402"/>
                </a:lnTo>
                <a:lnTo>
                  <a:pt x="38656" y="25574"/>
                </a:lnTo>
                <a:lnTo>
                  <a:pt x="39424" y="32878"/>
                </a:lnTo>
                <a:lnTo>
                  <a:pt x="39503" y="34480"/>
                </a:lnTo>
                <a:lnTo>
                  <a:pt x="39741" y="42780"/>
                </a:lnTo>
                <a:lnTo>
                  <a:pt x="39467" y="52230"/>
                </a:lnTo>
                <a:lnTo>
                  <a:pt x="28937" y="77058"/>
                </a:lnTo>
                <a:lnTo>
                  <a:pt x="42179" y="77058"/>
                </a:lnTo>
                <a:lnTo>
                  <a:pt x="44757" y="72604"/>
                </a:lnTo>
                <a:lnTo>
                  <a:pt x="48422" y="60533"/>
                </a:lnTo>
                <a:lnTo>
                  <a:pt x="49164" y="53758"/>
                </a:lnTo>
                <a:lnTo>
                  <a:pt x="49173" y="32878"/>
                </a:lnTo>
                <a:lnTo>
                  <a:pt x="48808" y="27879"/>
                </a:lnTo>
                <a:lnTo>
                  <a:pt x="46493" y="18095"/>
                </a:lnTo>
                <a:lnTo>
                  <a:pt x="44950" y="13950"/>
                </a:lnTo>
                <a:lnTo>
                  <a:pt x="41717" y="851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 descr=""/>
          <p:cNvSpPr/>
          <p:nvPr/>
        </p:nvSpPr>
        <p:spPr>
          <a:xfrm>
            <a:off x="10571474" y="5750367"/>
            <a:ext cx="50165" cy="84455"/>
          </a:xfrm>
          <a:custGeom>
            <a:avLst/>
            <a:gdLst/>
            <a:ahLst/>
            <a:cxnLst/>
            <a:rect l="l" t="t" r="r" b="b"/>
            <a:pathLst>
              <a:path w="50165" h="84454">
                <a:moveTo>
                  <a:pt x="33567" y="0"/>
                </a:moveTo>
                <a:lnTo>
                  <a:pt x="19098" y="0"/>
                </a:lnTo>
                <a:lnTo>
                  <a:pt x="13407" y="2061"/>
                </a:lnTo>
                <a:lnTo>
                  <a:pt x="4919" y="10329"/>
                </a:lnTo>
                <a:lnTo>
                  <a:pt x="2411" y="16332"/>
                </a:lnTo>
                <a:lnTo>
                  <a:pt x="1736" y="24215"/>
                </a:lnTo>
                <a:lnTo>
                  <a:pt x="11285" y="25305"/>
                </a:lnTo>
                <a:lnTo>
                  <a:pt x="11382" y="20049"/>
                </a:lnTo>
                <a:lnTo>
                  <a:pt x="12732" y="15937"/>
                </a:lnTo>
                <a:lnTo>
                  <a:pt x="18037" y="9998"/>
                </a:lnTo>
                <a:lnTo>
                  <a:pt x="21606" y="8513"/>
                </a:lnTo>
                <a:lnTo>
                  <a:pt x="30384" y="8513"/>
                </a:lnTo>
                <a:lnTo>
                  <a:pt x="33760" y="9912"/>
                </a:lnTo>
                <a:lnTo>
                  <a:pt x="39066" y="15510"/>
                </a:lnTo>
                <a:lnTo>
                  <a:pt x="40320" y="18949"/>
                </a:lnTo>
                <a:lnTo>
                  <a:pt x="40320" y="26907"/>
                </a:lnTo>
                <a:lnTo>
                  <a:pt x="38873" y="31030"/>
                </a:lnTo>
                <a:lnTo>
                  <a:pt x="33182" y="39747"/>
                </a:lnTo>
                <a:lnTo>
                  <a:pt x="27587" y="45654"/>
                </a:lnTo>
                <a:lnTo>
                  <a:pt x="14083" y="57916"/>
                </a:lnTo>
                <a:lnTo>
                  <a:pt x="10031" y="62146"/>
                </a:lnTo>
                <a:lnTo>
                  <a:pt x="4437" y="69453"/>
                </a:lnTo>
                <a:lnTo>
                  <a:pt x="2411" y="73170"/>
                </a:lnTo>
                <a:lnTo>
                  <a:pt x="289" y="79227"/>
                </a:lnTo>
                <a:lnTo>
                  <a:pt x="0" y="81609"/>
                </a:lnTo>
                <a:lnTo>
                  <a:pt x="0" y="84076"/>
                </a:lnTo>
                <a:lnTo>
                  <a:pt x="49965" y="84076"/>
                </a:lnTo>
                <a:lnTo>
                  <a:pt x="49965" y="74196"/>
                </a:lnTo>
                <a:lnTo>
                  <a:pt x="12925" y="74196"/>
                </a:lnTo>
                <a:lnTo>
                  <a:pt x="13986" y="72337"/>
                </a:lnTo>
                <a:lnTo>
                  <a:pt x="15240" y="70478"/>
                </a:lnTo>
                <a:lnTo>
                  <a:pt x="18423" y="66782"/>
                </a:lnTo>
                <a:lnTo>
                  <a:pt x="21992" y="63268"/>
                </a:lnTo>
                <a:lnTo>
                  <a:pt x="34243" y="51849"/>
                </a:lnTo>
                <a:lnTo>
                  <a:pt x="38969" y="46936"/>
                </a:lnTo>
                <a:lnTo>
                  <a:pt x="44757" y="39779"/>
                </a:lnTo>
                <a:lnTo>
                  <a:pt x="46782" y="36371"/>
                </a:lnTo>
                <a:lnTo>
                  <a:pt x="49290" y="29887"/>
                </a:lnTo>
                <a:lnTo>
                  <a:pt x="49869" y="26597"/>
                </a:lnTo>
                <a:lnTo>
                  <a:pt x="49869" y="16663"/>
                </a:lnTo>
                <a:lnTo>
                  <a:pt x="47747" y="11141"/>
                </a:lnTo>
                <a:lnTo>
                  <a:pt x="39355" y="2232"/>
                </a:lnTo>
                <a:lnTo>
                  <a:pt x="3356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 descr=""/>
          <p:cNvSpPr/>
          <p:nvPr/>
        </p:nvSpPr>
        <p:spPr>
          <a:xfrm>
            <a:off x="11678538" y="5750367"/>
            <a:ext cx="49530" cy="85725"/>
          </a:xfrm>
          <a:custGeom>
            <a:avLst/>
            <a:gdLst/>
            <a:ahLst/>
            <a:cxnLst/>
            <a:rect l="l" t="t" r="r" b="b"/>
            <a:pathLst>
              <a:path w="49529" h="85725">
                <a:moveTo>
                  <a:pt x="27780" y="0"/>
                </a:moveTo>
                <a:lnTo>
                  <a:pt x="17748" y="0"/>
                </a:lnTo>
                <a:lnTo>
                  <a:pt x="12732" y="1890"/>
                </a:lnTo>
                <a:lnTo>
                  <a:pt x="4630" y="9474"/>
                </a:lnTo>
                <a:lnTo>
                  <a:pt x="2025" y="14815"/>
                </a:lnTo>
                <a:lnTo>
                  <a:pt x="964" y="21705"/>
                </a:lnTo>
                <a:lnTo>
                  <a:pt x="10224" y="23532"/>
                </a:lnTo>
                <a:lnTo>
                  <a:pt x="10899" y="18511"/>
                </a:lnTo>
                <a:lnTo>
                  <a:pt x="12443" y="14740"/>
                </a:lnTo>
                <a:lnTo>
                  <a:pt x="17266" y="9709"/>
                </a:lnTo>
                <a:lnTo>
                  <a:pt x="20256" y="8449"/>
                </a:lnTo>
                <a:lnTo>
                  <a:pt x="27490" y="8449"/>
                </a:lnTo>
                <a:lnTo>
                  <a:pt x="30481" y="9688"/>
                </a:lnTo>
                <a:lnTo>
                  <a:pt x="35111" y="14644"/>
                </a:lnTo>
                <a:lnTo>
                  <a:pt x="36268" y="17763"/>
                </a:lnTo>
                <a:lnTo>
                  <a:pt x="36268" y="26298"/>
                </a:lnTo>
                <a:lnTo>
                  <a:pt x="34725" y="29813"/>
                </a:lnTo>
                <a:lnTo>
                  <a:pt x="28359" y="34384"/>
                </a:lnTo>
                <a:lnTo>
                  <a:pt x="24790" y="35527"/>
                </a:lnTo>
                <a:lnTo>
                  <a:pt x="20835" y="35527"/>
                </a:lnTo>
                <a:lnTo>
                  <a:pt x="19388" y="35410"/>
                </a:lnTo>
                <a:lnTo>
                  <a:pt x="18327" y="44436"/>
                </a:lnTo>
                <a:lnTo>
                  <a:pt x="20931" y="43678"/>
                </a:lnTo>
                <a:lnTo>
                  <a:pt x="23150" y="43293"/>
                </a:lnTo>
                <a:lnTo>
                  <a:pt x="29130" y="43293"/>
                </a:lnTo>
                <a:lnTo>
                  <a:pt x="32699" y="44831"/>
                </a:lnTo>
                <a:lnTo>
                  <a:pt x="38294" y="50963"/>
                </a:lnTo>
                <a:lnTo>
                  <a:pt x="39644" y="54851"/>
                </a:lnTo>
                <a:lnTo>
                  <a:pt x="39644" y="64528"/>
                </a:lnTo>
                <a:lnTo>
                  <a:pt x="38197" y="68673"/>
                </a:lnTo>
                <a:lnTo>
                  <a:pt x="32120" y="75381"/>
                </a:lnTo>
                <a:lnTo>
                  <a:pt x="28455" y="77058"/>
                </a:lnTo>
                <a:lnTo>
                  <a:pt x="20449" y="77058"/>
                </a:lnTo>
                <a:lnTo>
                  <a:pt x="17266" y="75766"/>
                </a:lnTo>
                <a:lnTo>
                  <a:pt x="12153" y="70628"/>
                </a:lnTo>
                <a:lnTo>
                  <a:pt x="10321" y="66430"/>
                </a:lnTo>
                <a:lnTo>
                  <a:pt x="9260" y="60608"/>
                </a:lnTo>
                <a:lnTo>
                  <a:pt x="0" y="61976"/>
                </a:lnTo>
                <a:lnTo>
                  <a:pt x="675" y="68940"/>
                </a:lnTo>
                <a:lnTo>
                  <a:pt x="3086" y="74623"/>
                </a:lnTo>
                <a:lnTo>
                  <a:pt x="11864" y="83371"/>
                </a:lnTo>
                <a:lnTo>
                  <a:pt x="17362" y="85561"/>
                </a:lnTo>
                <a:lnTo>
                  <a:pt x="31445" y="85561"/>
                </a:lnTo>
                <a:lnTo>
                  <a:pt x="37522" y="83019"/>
                </a:lnTo>
                <a:lnTo>
                  <a:pt x="47072" y="72860"/>
                </a:lnTo>
                <a:lnTo>
                  <a:pt x="49483" y="66654"/>
                </a:lnTo>
                <a:lnTo>
                  <a:pt x="49483" y="53943"/>
                </a:lnTo>
                <a:lnTo>
                  <a:pt x="48326" y="49435"/>
                </a:lnTo>
                <a:lnTo>
                  <a:pt x="43310" y="42235"/>
                </a:lnTo>
                <a:lnTo>
                  <a:pt x="39837" y="39875"/>
                </a:lnTo>
                <a:lnTo>
                  <a:pt x="35400" y="38732"/>
                </a:lnTo>
                <a:lnTo>
                  <a:pt x="38873" y="36980"/>
                </a:lnTo>
                <a:lnTo>
                  <a:pt x="41381" y="34619"/>
                </a:lnTo>
                <a:lnTo>
                  <a:pt x="44950" y="28670"/>
                </a:lnTo>
                <a:lnTo>
                  <a:pt x="45818" y="25380"/>
                </a:lnTo>
                <a:lnTo>
                  <a:pt x="45818" y="17956"/>
                </a:lnTo>
                <a:lnTo>
                  <a:pt x="44853" y="14356"/>
                </a:lnTo>
                <a:lnTo>
                  <a:pt x="41188" y="7573"/>
                </a:lnTo>
                <a:lnTo>
                  <a:pt x="38583" y="4902"/>
                </a:lnTo>
                <a:lnTo>
                  <a:pt x="31638" y="982"/>
                </a:lnTo>
                <a:lnTo>
                  <a:pt x="2778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7" name="object 37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939381" y="5904100"/>
            <a:ext cx="1102048" cy="106092"/>
          </a:xfrm>
          <a:prstGeom prst="rect">
            <a:avLst/>
          </a:prstGeom>
        </p:spPr>
      </p:pic>
      <p:grpSp>
        <p:nvGrpSpPr>
          <p:cNvPr id="38" name="object 38" descr=""/>
          <p:cNvGrpSpPr/>
          <p:nvPr/>
        </p:nvGrpSpPr>
        <p:grpSpPr>
          <a:xfrm>
            <a:off x="880769" y="3066676"/>
            <a:ext cx="5398135" cy="2656840"/>
            <a:chOff x="880769" y="3066676"/>
            <a:chExt cx="5398135" cy="2656840"/>
          </a:xfrm>
        </p:grpSpPr>
        <p:sp>
          <p:nvSpPr>
            <p:cNvPr id="39" name="object 39" descr=""/>
            <p:cNvSpPr/>
            <p:nvPr/>
          </p:nvSpPr>
          <p:spPr>
            <a:xfrm>
              <a:off x="1223592" y="3148128"/>
              <a:ext cx="5050155" cy="2447290"/>
            </a:xfrm>
            <a:custGeom>
              <a:avLst/>
              <a:gdLst/>
              <a:ahLst/>
              <a:cxnLst/>
              <a:rect l="l" t="t" r="r" b="b"/>
              <a:pathLst>
                <a:path w="5050155" h="2447290">
                  <a:moveTo>
                    <a:pt x="0" y="2447134"/>
                  </a:moveTo>
                  <a:lnTo>
                    <a:pt x="5049855" y="2447134"/>
                  </a:lnTo>
                </a:path>
                <a:path w="5050155" h="2447290">
                  <a:moveTo>
                    <a:pt x="0" y="1223604"/>
                  </a:moveTo>
                  <a:lnTo>
                    <a:pt x="5049855" y="1223604"/>
                  </a:lnTo>
                </a:path>
                <a:path w="5050155" h="2447290">
                  <a:moveTo>
                    <a:pt x="0" y="0"/>
                  </a:moveTo>
                  <a:lnTo>
                    <a:pt x="5049855" y="0"/>
                  </a:lnTo>
                </a:path>
              </a:pathLst>
            </a:custGeom>
            <a:ln w="10380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1299823" y="3111169"/>
              <a:ext cx="0" cy="2560320"/>
            </a:xfrm>
            <a:custGeom>
              <a:avLst/>
              <a:gdLst/>
              <a:ahLst/>
              <a:cxnLst/>
              <a:rect l="l" t="t" r="r" b="b"/>
              <a:pathLst>
                <a:path w="0" h="2560320">
                  <a:moveTo>
                    <a:pt x="0" y="0"/>
                  </a:moveTo>
                  <a:lnTo>
                    <a:pt x="0" y="2560138"/>
                  </a:lnTo>
                </a:path>
              </a:pathLst>
            </a:custGeom>
            <a:ln w="10379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1299823" y="3072074"/>
              <a:ext cx="1224915" cy="2599690"/>
            </a:xfrm>
            <a:custGeom>
              <a:avLst/>
              <a:gdLst/>
              <a:ahLst/>
              <a:cxnLst/>
              <a:rect l="l" t="t" r="r" b="b"/>
              <a:pathLst>
                <a:path w="1224914" h="2599690">
                  <a:moveTo>
                    <a:pt x="0" y="4486"/>
                  </a:moveTo>
                  <a:lnTo>
                    <a:pt x="0" y="0"/>
                  </a:lnTo>
                </a:path>
                <a:path w="1224914" h="2599690">
                  <a:moveTo>
                    <a:pt x="1224318" y="2599233"/>
                  </a:moveTo>
                  <a:lnTo>
                    <a:pt x="1224318" y="2530036"/>
                  </a:lnTo>
                </a:path>
              </a:pathLst>
            </a:custGeom>
            <a:ln w="10380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2524142" y="3111169"/>
              <a:ext cx="0" cy="2456815"/>
            </a:xfrm>
            <a:custGeom>
              <a:avLst/>
              <a:gdLst/>
              <a:ahLst/>
              <a:cxnLst/>
              <a:rect l="l" t="t" r="r" b="b"/>
              <a:pathLst>
                <a:path w="0" h="2456815">
                  <a:moveTo>
                    <a:pt x="0" y="0"/>
                  </a:moveTo>
                  <a:lnTo>
                    <a:pt x="0" y="2456342"/>
                  </a:lnTo>
                </a:path>
              </a:pathLst>
            </a:custGeom>
            <a:ln w="10379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2524142" y="3072074"/>
              <a:ext cx="1224915" cy="2599690"/>
            </a:xfrm>
            <a:custGeom>
              <a:avLst/>
              <a:gdLst/>
              <a:ahLst/>
              <a:cxnLst/>
              <a:rect l="l" t="t" r="r" b="b"/>
              <a:pathLst>
                <a:path w="1224914" h="2599690">
                  <a:moveTo>
                    <a:pt x="0" y="4486"/>
                  </a:moveTo>
                  <a:lnTo>
                    <a:pt x="0" y="0"/>
                  </a:lnTo>
                </a:path>
                <a:path w="1224914" h="2599690">
                  <a:moveTo>
                    <a:pt x="1224489" y="2599233"/>
                  </a:moveTo>
                  <a:lnTo>
                    <a:pt x="1224489" y="2530036"/>
                  </a:lnTo>
                </a:path>
              </a:pathLst>
            </a:custGeom>
            <a:ln w="10380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3748632" y="3111169"/>
              <a:ext cx="0" cy="2456815"/>
            </a:xfrm>
            <a:custGeom>
              <a:avLst/>
              <a:gdLst/>
              <a:ahLst/>
              <a:cxnLst/>
              <a:rect l="l" t="t" r="r" b="b"/>
              <a:pathLst>
                <a:path w="0" h="2456815">
                  <a:moveTo>
                    <a:pt x="0" y="0"/>
                  </a:moveTo>
                  <a:lnTo>
                    <a:pt x="0" y="2456342"/>
                  </a:lnTo>
                </a:path>
              </a:pathLst>
            </a:custGeom>
            <a:ln w="10379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3748632" y="3072074"/>
              <a:ext cx="1224280" cy="2599690"/>
            </a:xfrm>
            <a:custGeom>
              <a:avLst/>
              <a:gdLst/>
              <a:ahLst/>
              <a:cxnLst/>
              <a:rect l="l" t="t" r="r" b="b"/>
              <a:pathLst>
                <a:path w="1224279" h="2599690">
                  <a:moveTo>
                    <a:pt x="0" y="4486"/>
                  </a:moveTo>
                  <a:lnTo>
                    <a:pt x="0" y="0"/>
                  </a:lnTo>
                </a:path>
                <a:path w="1224279" h="2599690">
                  <a:moveTo>
                    <a:pt x="1224276" y="2599233"/>
                  </a:moveTo>
                  <a:lnTo>
                    <a:pt x="1224276" y="2530036"/>
                  </a:lnTo>
                </a:path>
              </a:pathLst>
            </a:custGeom>
            <a:ln w="10380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4972908" y="3111169"/>
              <a:ext cx="0" cy="2456815"/>
            </a:xfrm>
            <a:custGeom>
              <a:avLst/>
              <a:gdLst/>
              <a:ahLst/>
              <a:cxnLst/>
              <a:rect l="l" t="t" r="r" b="b"/>
              <a:pathLst>
                <a:path w="0" h="2456815">
                  <a:moveTo>
                    <a:pt x="0" y="0"/>
                  </a:moveTo>
                  <a:lnTo>
                    <a:pt x="0" y="2456342"/>
                  </a:lnTo>
                </a:path>
              </a:pathLst>
            </a:custGeom>
            <a:ln w="10379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4972908" y="3072074"/>
              <a:ext cx="1224915" cy="2599690"/>
            </a:xfrm>
            <a:custGeom>
              <a:avLst/>
              <a:gdLst/>
              <a:ahLst/>
              <a:cxnLst/>
              <a:rect l="l" t="t" r="r" b="b"/>
              <a:pathLst>
                <a:path w="1224914" h="2599690">
                  <a:moveTo>
                    <a:pt x="0" y="4486"/>
                  </a:moveTo>
                  <a:lnTo>
                    <a:pt x="0" y="0"/>
                  </a:lnTo>
                </a:path>
                <a:path w="1224914" h="2599690">
                  <a:moveTo>
                    <a:pt x="1224489" y="2599233"/>
                  </a:moveTo>
                  <a:lnTo>
                    <a:pt x="1224489" y="2530036"/>
                  </a:lnTo>
                </a:path>
              </a:pathLst>
            </a:custGeom>
            <a:ln w="10380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6197398" y="3111169"/>
              <a:ext cx="0" cy="2456815"/>
            </a:xfrm>
            <a:custGeom>
              <a:avLst/>
              <a:gdLst/>
              <a:ahLst/>
              <a:cxnLst/>
              <a:rect l="l" t="t" r="r" b="b"/>
              <a:pathLst>
                <a:path w="0" h="2456815">
                  <a:moveTo>
                    <a:pt x="0" y="0"/>
                  </a:moveTo>
                  <a:lnTo>
                    <a:pt x="0" y="2456342"/>
                  </a:lnTo>
                </a:path>
              </a:pathLst>
            </a:custGeom>
            <a:ln w="10379">
              <a:solidFill>
                <a:srgbClr val="EFEFE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6197398" y="3072074"/>
              <a:ext cx="0" cy="5080"/>
            </a:xfrm>
            <a:custGeom>
              <a:avLst/>
              <a:gdLst/>
              <a:ahLst/>
              <a:cxnLst/>
              <a:rect l="l" t="t" r="r" b="b"/>
              <a:pathLst>
                <a:path w="0" h="5080">
                  <a:moveTo>
                    <a:pt x="0" y="4486"/>
                  </a:moveTo>
                  <a:lnTo>
                    <a:pt x="0" y="0"/>
                  </a:lnTo>
                </a:path>
              </a:pathLst>
            </a:custGeom>
            <a:ln w="10379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3740835" y="5602115"/>
              <a:ext cx="15875" cy="69215"/>
            </a:xfrm>
            <a:custGeom>
              <a:avLst/>
              <a:gdLst/>
              <a:ahLst/>
              <a:cxnLst/>
              <a:rect l="l" t="t" r="r" b="b"/>
              <a:pathLst>
                <a:path w="15875" h="69214">
                  <a:moveTo>
                    <a:pt x="15568" y="0"/>
                  </a:moveTo>
                  <a:lnTo>
                    <a:pt x="0" y="0"/>
                  </a:lnTo>
                  <a:lnTo>
                    <a:pt x="0" y="69192"/>
                  </a:lnTo>
                  <a:lnTo>
                    <a:pt x="15568" y="69192"/>
                  </a:lnTo>
                  <a:lnTo>
                    <a:pt x="15568" y="0"/>
                  </a:lnTo>
                  <a:close/>
                </a:path>
              </a:pathLst>
            </a:custGeom>
            <a:solidFill>
              <a:srgbClr val="008000">
                <a:alpha val="79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3748619" y="3111195"/>
              <a:ext cx="0" cy="2456815"/>
            </a:xfrm>
            <a:custGeom>
              <a:avLst/>
              <a:gdLst/>
              <a:ahLst/>
              <a:cxnLst/>
              <a:rect l="l" t="t" r="r" b="b"/>
              <a:pathLst>
                <a:path w="0" h="2456815">
                  <a:moveTo>
                    <a:pt x="0" y="0"/>
                  </a:moveTo>
                  <a:lnTo>
                    <a:pt x="0" y="2456316"/>
                  </a:lnTo>
                </a:path>
              </a:pathLst>
            </a:custGeom>
            <a:ln w="15568">
              <a:solidFill>
                <a:srgbClr val="008000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1951621" y="3072066"/>
              <a:ext cx="4237990" cy="2549525"/>
            </a:xfrm>
            <a:custGeom>
              <a:avLst/>
              <a:gdLst/>
              <a:ahLst/>
              <a:cxnLst/>
              <a:rect l="l" t="t" r="r" b="b"/>
              <a:pathLst>
                <a:path w="4237990" h="2549525">
                  <a:moveTo>
                    <a:pt x="1567472" y="53746"/>
                  </a:moveTo>
                  <a:lnTo>
                    <a:pt x="1563941" y="50215"/>
                  </a:lnTo>
                  <a:lnTo>
                    <a:pt x="1555394" y="50215"/>
                  </a:lnTo>
                  <a:lnTo>
                    <a:pt x="1551876" y="53746"/>
                  </a:lnTo>
                  <a:lnTo>
                    <a:pt x="1551876" y="68300"/>
                  </a:lnTo>
                  <a:lnTo>
                    <a:pt x="15494" y="68300"/>
                  </a:lnTo>
                  <a:lnTo>
                    <a:pt x="15494" y="53746"/>
                  </a:lnTo>
                  <a:lnTo>
                    <a:pt x="12077" y="50215"/>
                  </a:lnTo>
                  <a:lnTo>
                    <a:pt x="3416" y="50215"/>
                  </a:lnTo>
                  <a:lnTo>
                    <a:pt x="0" y="53746"/>
                  </a:lnTo>
                  <a:lnTo>
                    <a:pt x="0" y="94119"/>
                  </a:lnTo>
                  <a:lnTo>
                    <a:pt x="0" y="98399"/>
                  </a:lnTo>
                  <a:lnTo>
                    <a:pt x="3416" y="101815"/>
                  </a:lnTo>
                  <a:lnTo>
                    <a:pt x="12077" y="101815"/>
                  </a:lnTo>
                  <a:lnTo>
                    <a:pt x="15494" y="98399"/>
                  </a:lnTo>
                  <a:lnTo>
                    <a:pt x="15494" y="83870"/>
                  </a:lnTo>
                  <a:lnTo>
                    <a:pt x="1551876" y="83870"/>
                  </a:lnTo>
                  <a:lnTo>
                    <a:pt x="1551876" y="94119"/>
                  </a:lnTo>
                  <a:lnTo>
                    <a:pt x="1551876" y="98399"/>
                  </a:lnTo>
                  <a:lnTo>
                    <a:pt x="1555394" y="101815"/>
                  </a:lnTo>
                  <a:lnTo>
                    <a:pt x="1563941" y="101815"/>
                  </a:lnTo>
                  <a:lnTo>
                    <a:pt x="1567472" y="98399"/>
                  </a:lnTo>
                  <a:lnTo>
                    <a:pt x="1567472" y="53746"/>
                  </a:lnTo>
                  <a:close/>
                </a:path>
                <a:path w="4237990" h="2549525">
                  <a:moveTo>
                    <a:pt x="1804771" y="0"/>
                  </a:moveTo>
                  <a:lnTo>
                    <a:pt x="1789201" y="0"/>
                  </a:lnTo>
                  <a:lnTo>
                    <a:pt x="1789201" y="4495"/>
                  </a:lnTo>
                  <a:lnTo>
                    <a:pt x="1804771" y="4495"/>
                  </a:lnTo>
                  <a:lnTo>
                    <a:pt x="1804771" y="0"/>
                  </a:lnTo>
                  <a:close/>
                </a:path>
                <a:path w="4237990" h="2549525">
                  <a:moveTo>
                    <a:pt x="2999917" y="2500884"/>
                  </a:moveTo>
                  <a:lnTo>
                    <a:pt x="2996387" y="2497404"/>
                  </a:lnTo>
                  <a:lnTo>
                    <a:pt x="2987852" y="2497404"/>
                  </a:lnTo>
                  <a:lnTo>
                    <a:pt x="2984322" y="2500884"/>
                  </a:lnTo>
                  <a:lnTo>
                    <a:pt x="2984322" y="2515425"/>
                  </a:lnTo>
                  <a:lnTo>
                    <a:pt x="2170201" y="2515425"/>
                  </a:lnTo>
                  <a:lnTo>
                    <a:pt x="2170201" y="2500884"/>
                  </a:lnTo>
                  <a:lnTo>
                    <a:pt x="2166785" y="2497404"/>
                  </a:lnTo>
                  <a:lnTo>
                    <a:pt x="2158136" y="2497404"/>
                  </a:lnTo>
                  <a:lnTo>
                    <a:pt x="2154720" y="2500884"/>
                  </a:lnTo>
                  <a:lnTo>
                    <a:pt x="2154720" y="2541219"/>
                  </a:lnTo>
                  <a:lnTo>
                    <a:pt x="2154720" y="2545524"/>
                  </a:lnTo>
                  <a:lnTo>
                    <a:pt x="2158136" y="2549017"/>
                  </a:lnTo>
                  <a:lnTo>
                    <a:pt x="2166785" y="2549017"/>
                  </a:lnTo>
                  <a:lnTo>
                    <a:pt x="2170201" y="2545524"/>
                  </a:lnTo>
                  <a:lnTo>
                    <a:pt x="2170201" y="2530995"/>
                  </a:lnTo>
                  <a:lnTo>
                    <a:pt x="2984322" y="2530995"/>
                  </a:lnTo>
                  <a:lnTo>
                    <a:pt x="2984322" y="2541219"/>
                  </a:lnTo>
                  <a:lnTo>
                    <a:pt x="2984322" y="2545524"/>
                  </a:lnTo>
                  <a:lnTo>
                    <a:pt x="2987852" y="2549017"/>
                  </a:lnTo>
                  <a:lnTo>
                    <a:pt x="2996387" y="2549017"/>
                  </a:lnTo>
                  <a:lnTo>
                    <a:pt x="2999917" y="2545524"/>
                  </a:lnTo>
                  <a:lnTo>
                    <a:pt x="2999917" y="2500884"/>
                  </a:lnTo>
                  <a:close/>
                </a:path>
                <a:path w="4237990" h="2549525">
                  <a:moveTo>
                    <a:pt x="4237545" y="1277454"/>
                  </a:moveTo>
                  <a:lnTo>
                    <a:pt x="4234015" y="1273924"/>
                  </a:lnTo>
                  <a:lnTo>
                    <a:pt x="4225480" y="1273924"/>
                  </a:lnTo>
                  <a:lnTo>
                    <a:pt x="4221950" y="1277454"/>
                  </a:lnTo>
                  <a:lnTo>
                    <a:pt x="4221950" y="1291894"/>
                  </a:lnTo>
                  <a:lnTo>
                    <a:pt x="3011982" y="1291894"/>
                  </a:lnTo>
                  <a:lnTo>
                    <a:pt x="3011982" y="1277454"/>
                  </a:lnTo>
                  <a:lnTo>
                    <a:pt x="3008465" y="1273924"/>
                  </a:lnTo>
                  <a:lnTo>
                    <a:pt x="2999917" y="1273924"/>
                  </a:lnTo>
                  <a:lnTo>
                    <a:pt x="2996387" y="1277454"/>
                  </a:lnTo>
                  <a:lnTo>
                    <a:pt x="2996387" y="1317726"/>
                  </a:lnTo>
                  <a:lnTo>
                    <a:pt x="2996387" y="1321993"/>
                  </a:lnTo>
                  <a:lnTo>
                    <a:pt x="2999917" y="1325524"/>
                  </a:lnTo>
                  <a:lnTo>
                    <a:pt x="3008465" y="1325524"/>
                  </a:lnTo>
                  <a:lnTo>
                    <a:pt x="3011982" y="1321993"/>
                  </a:lnTo>
                  <a:lnTo>
                    <a:pt x="3011982" y="1307477"/>
                  </a:lnTo>
                  <a:lnTo>
                    <a:pt x="4221950" y="1307477"/>
                  </a:lnTo>
                  <a:lnTo>
                    <a:pt x="4221950" y="1317726"/>
                  </a:lnTo>
                  <a:lnTo>
                    <a:pt x="4221950" y="1321993"/>
                  </a:lnTo>
                  <a:lnTo>
                    <a:pt x="4225480" y="1325524"/>
                  </a:lnTo>
                  <a:lnTo>
                    <a:pt x="4234015" y="1325524"/>
                  </a:lnTo>
                  <a:lnTo>
                    <a:pt x="4237545" y="1321993"/>
                  </a:lnTo>
                  <a:lnTo>
                    <a:pt x="4237545" y="1277454"/>
                  </a:lnTo>
                  <a:close/>
                </a:path>
              </a:pathLst>
            </a:custGeom>
            <a:solidFill>
              <a:srgbClr val="008000">
                <a:alpha val="79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3" name="object 53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463950" y="5530264"/>
              <a:ext cx="129989" cy="130008"/>
            </a:xfrm>
            <a:prstGeom prst="rect">
              <a:avLst/>
            </a:prstGeom>
          </p:spPr>
        </p:pic>
        <p:pic>
          <p:nvPicPr>
            <p:cNvPr id="54" name="object 54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503549" y="4306788"/>
              <a:ext cx="129989" cy="129997"/>
            </a:xfrm>
            <a:prstGeom prst="rect">
              <a:avLst/>
            </a:prstGeom>
          </p:spPr>
        </p:pic>
        <p:pic>
          <p:nvPicPr>
            <p:cNvPr id="55" name="object 55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670368" y="3083290"/>
              <a:ext cx="129989" cy="129997"/>
            </a:xfrm>
            <a:prstGeom prst="rect">
              <a:avLst/>
            </a:prstGeom>
          </p:spPr>
        </p:pic>
        <p:sp>
          <p:nvSpPr>
            <p:cNvPr id="56" name="object 56" descr=""/>
            <p:cNvSpPr/>
            <p:nvPr/>
          </p:nvSpPr>
          <p:spPr>
            <a:xfrm>
              <a:off x="1223592" y="3072074"/>
              <a:ext cx="0" cy="2599690"/>
            </a:xfrm>
            <a:custGeom>
              <a:avLst/>
              <a:gdLst/>
              <a:ahLst/>
              <a:cxnLst/>
              <a:rect l="l" t="t" r="r" b="b"/>
              <a:pathLst>
                <a:path w="0" h="2599690">
                  <a:moveTo>
                    <a:pt x="0" y="2599233"/>
                  </a:moveTo>
                  <a:lnTo>
                    <a:pt x="0" y="0"/>
                  </a:lnTo>
                </a:path>
              </a:pathLst>
            </a:custGeom>
            <a:ln w="69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880757" y="3099955"/>
              <a:ext cx="310515" cy="2550160"/>
            </a:xfrm>
            <a:custGeom>
              <a:avLst/>
              <a:gdLst/>
              <a:ahLst/>
              <a:cxnLst/>
              <a:rect l="l" t="t" r="r" b="b"/>
              <a:pathLst>
                <a:path w="310515" h="2550160">
                  <a:moveTo>
                    <a:pt x="66636" y="1312799"/>
                  </a:moveTo>
                  <a:lnTo>
                    <a:pt x="17272" y="1312799"/>
                  </a:lnTo>
                  <a:lnTo>
                    <a:pt x="18643" y="1310563"/>
                  </a:lnTo>
                  <a:lnTo>
                    <a:pt x="20370" y="1308315"/>
                  </a:lnTo>
                  <a:lnTo>
                    <a:pt x="22491" y="1306182"/>
                  </a:lnTo>
                  <a:lnTo>
                    <a:pt x="24587" y="1303934"/>
                  </a:lnTo>
                  <a:lnTo>
                    <a:pt x="29349" y="1299667"/>
                  </a:lnTo>
                  <a:lnTo>
                    <a:pt x="36766" y="1293469"/>
                  </a:lnTo>
                  <a:lnTo>
                    <a:pt x="42951" y="1288161"/>
                  </a:lnTo>
                  <a:lnTo>
                    <a:pt x="64033" y="1263446"/>
                  </a:lnTo>
                  <a:lnTo>
                    <a:pt x="65671" y="1259611"/>
                  </a:lnTo>
                  <a:lnTo>
                    <a:pt x="66433" y="1255979"/>
                  </a:lnTo>
                  <a:lnTo>
                    <a:pt x="66497" y="1243685"/>
                  </a:lnTo>
                  <a:lnTo>
                    <a:pt x="63690" y="1237068"/>
                  </a:lnTo>
                  <a:lnTo>
                    <a:pt x="60299" y="1233868"/>
                  </a:lnTo>
                  <a:lnTo>
                    <a:pt x="58051" y="1231722"/>
                  </a:lnTo>
                  <a:lnTo>
                    <a:pt x="52412" y="1226273"/>
                  </a:lnTo>
                  <a:lnTo>
                    <a:pt x="44780" y="1223606"/>
                  </a:lnTo>
                  <a:lnTo>
                    <a:pt x="25552" y="1223606"/>
                  </a:lnTo>
                  <a:lnTo>
                    <a:pt x="17614" y="1226273"/>
                  </a:lnTo>
                  <a:lnTo>
                    <a:pt x="17805" y="1226273"/>
                  </a:lnTo>
                  <a:lnTo>
                    <a:pt x="12255" y="1231087"/>
                  </a:lnTo>
                  <a:lnTo>
                    <a:pt x="6578" y="1236103"/>
                  </a:lnTo>
                  <a:lnTo>
                    <a:pt x="3302" y="1243266"/>
                  </a:lnTo>
                  <a:lnTo>
                    <a:pt x="2438" y="1252766"/>
                  </a:lnTo>
                  <a:lnTo>
                    <a:pt x="15138" y="1254048"/>
                  </a:lnTo>
                  <a:lnTo>
                    <a:pt x="15189" y="1247749"/>
                  </a:lnTo>
                  <a:lnTo>
                    <a:pt x="16992" y="1242834"/>
                  </a:lnTo>
                  <a:lnTo>
                    <a:pt x="20561" y="1239202"/>
                  </a:lnTo>
                  <a:lnTo>
                    <a:pt x="24130" y="1235684"/>
                  </a:lnTo>
                  <a:lnTo>
                    <a:pt x="28892" y="1233868"/>
                  </a:lnTo>
                  <a:lnTo>
                    <a:pt x="40474" y="1233868"/>
                  </a:lnTo>
                  <a:lnTo>
                    <a:pt x="45326" y="1235684"/>
                  </a:lnTo>
                  <a:lnTo>
                    <a:pt x="45148" y="1235684"/>
                  </a:lnTo>
                  <a:lnTo>
                    <a:pt x="48539" y="1238885"/>
                  </a:lnTo>
                  <a:lnTo>
                    <a:pt x="52044" y="1242301"/>
                  </a:lnTo>
                  <a:lnTo>
                    <a:pt x="53797" y="1246466"/>
                  </a:lnTo>
                  <a:lnTo>
                    <a:pt x="53797" y="1255979"/>
                  </a:lnTo>
                  <a:lnTo>
                    <a:pt x="25857" y="1287487"/>
                  </a:lnTo>
                  <a:lnTo>
                    <a:pt x="18808" y="1293253"/>
                  </a:lnTo>
                  <a:lnTo>
                    <a:pt x="13411" y="1298384"/>
                  </a:lnTo>
                  <a:lnTo>
                    <a:pt x="5943" y="1307147"/>
                  </a:lnTo>
                  <a:lnTo>
                    <a:pt x="3238" y="1311630"/>
                  </a:lnTo>
                  <a:lnTo>
                    <a:pt x="482" y="1318895"/>
                  </a:lnTo>
                  <a:lnTo>
                    <a:pt x="0" y="1321777"/>
                  </a:lnTo>
                  <a:lnTo>
                    <a:pt x="101" y="1324762"/>
                  </a:lnTo>
                  <a:lnTo>
                    <a:pt x="66636" y="1324762"/>
                  </a:lnTo>
                  <a:lnTo>
                    <a:pt x="66636" y="1312799"/>
                  </a:lnTo>
                  <a:close/>
                </a:path>
                <a:path w="310515" h="2550160">
                  <a:moveTo>
                    <a:pt x="66636" y="89192"/>
                  </a:moveTo>
                  <a:lnTo>
                    <a:pt x="17272" y="89192"/>
                  </a:lnTo>
                  <a:lnTo>
                    <a:pt x="18643" y="86956"/>
                  </a:lnTo>
                  <a:lnTo>
                    <a:pt x="20370" y="84709"/>
                  </a:lnTo>
                  <a:lnTo>
                    <a:pt x="24587" y="80225"/>
                  </a:lnTo>
                  <a:lnTo>
                    <a:pt x="29349" y="76060"/>
                  </a:lnTo>
                  <a:lnTo>
                    <a:pt x="36766" y="69862"/>
                  </a:lnTo>
                  <a:lnTo>
                    <a:pt x="42951" y="64490"/>
                  </a:lnTo>
                  <a:lnTo>
                    <a:pt x="66408" y="32372"/>
                  </a:lnTo>
                  <a:lnTo>
                    <a:pt x="66497" y="19977"/>
                  </a:lnTo>
                  <a:lnTo>
                    <a:pt x="63690" y="13360"/>
                  </a:lnTo>
                  <a:lnTo>
                    <a:pt x="60413" y="10261"/>
                  </a:lnTo>
                  <a:lnTo>
                    <a:pt x="52412" y="2679"/>
                  </a:lnTo>
                  <a:lnTo>
                    <a:pt x="44780" y="0"/>
                  </a:lnTo>
                  <a:lnTo>
                    <a:pt x="25552" y="0"/>
                  </a:lnTo>
                  <a:lnTo>
                    <a:pt x="17932" y="2463"/>
                  </a:lnTo>
                  <a:lnTo>
                    <a:pt x="12255" y="7480"/>
                  </a:lnTo>
                  <a:lnTo>
                    <a:pt x="6578" y="12395"/>
                  </a:lnTo>
                  <a:lnTo>
                    <a:pt x="3302" y="19659"/>
                  </a:lnTo>
                  <a:lnTo>
                    <a:pt x="2438" y="29057"/>
                  </a:lnTo>
                  <a:lnTo>
                    <a:pt x="15138" y="30441"/>
                  </a:lnTo>
                  <a:lnTo>
                    <a:pt x="15189" y="24041"/>
                  </a:lnTo>
                  <a:lnTo>
                    <a:pt x="16992" y="19126"/>
                  </a:lnTo>
                  <a:lnTo>
                    <a:pt x="20561" y="15595"/>
                  </a:lnTo>
                  <a:lnTo>
                    <a:pt x="24130" y="11963"/>
                  </a:lnTo>
                  <a:lnTo>
                    <a:pt x="28892" y="10261"/>
                  </a:lnTo>
                  <a:lnTo>
                    <a:pt x="40474" y="10261"/>
                  </a:lnTo>
                  <a:lnTo>
                    <a:pt x="45339" y="11963"/>
                  </a:lnTo>
                  <a:lnTo>
                    <a:pt x="45148" y="11963"/>
                  </a:lnTo>
                  <a:lnTo>
                    <a:pt x="48539" y="15278"/>
                  </a:lnTo>
                  <a:lnTo>
                    <a:pt x="52044" y="18592"/>
                  </a:lnTo>
                  <a:lnTo>
                    <a:pt x="53797" y="22758"/>
                  </a:lnTo>
                  <a:lnTo>
                    <a:pt x="53797" y="32372"/>
                  </a:lnTo>
                  <a:lnTo>
                    <a:pt x="25857" y="63881"/>
                  </a:lnTo>
                  <a:lnTo>
                    <a:pt x="18808" y="69646"/>
                  </a:lnTo>
                  <a:lnTo>
                    <a:pt x="13411" y="74676"/>
                  </a:lnTo>
                  <a:lnTo>
                    <a:pt x="5943" y="83426"/>
                  </a:lnTo>
                  <a:lnTo>
                    <a:pt x="3238" y="87922"/>
                  </a:lnTo>
                  <a:lnTo>
                    <a:pt x="1549" y="92506"/>
                  </a:lnTo>
                  <a:lnTo>
                    <a:pt x="482" y="95173"/>
                  </a:lnTo>
                  <a:lnTo>
                    <a:pt x="0" y="98069"/>
                  </a:lnTo>
                  <a:lnTo>
                    <a:pt x="101" y="101053"/>
                  </a:lnTo>
                  <a:lnTo>
                    <a:pt x="66636" y="101053"/>
                  </a:lnTo>
                  <a:lnTo>
                    <a:pt x="66636" y="89192"/>
                  </a:lnTo>
                  <a:close/>
                </a:path>
                <a:path w="310515" h="2550160">
                  <a:moveTo>
                    <a:pt x="95592" y="2447544"/>
                  </a:moveTo>
                  <a:lnTo>
                    <a:pt x="15798" y="2447544"/>
                  </a:lnTo>
                  <a:lnTo>
                    <a:pt x="15798" y="2459418"/>
                  </a:lnTo>
                  <a:lnTo>
                    <a:pt x="48971" y="2459418"/>
                  </a:lnTo>
                  <a:lnTo>
                    <a:pt x="48971" y="2548204"/>
                  </a:lnTo>
                  <a:lnTo>
                    <a:pt x="62293" y="2548204"/>
                  </a:lnTo>
                  <a:lnTo>
                    <a:pt x="62293" y="2459418"/>
                  </a:lnTo>
                  <a:lnTo>
                    <a:pt x="95592" y="2459418"/>
                  </a:lnTo>
                  <a:lnTo>
                    <a:pt x="95592" y="2447544"/>
                  </a:lnTo>
                  <a:close/>
                </a:path>
                <a:path w="310515" h="2550160">
                  <a:moveTo>
                    <a:pt x="147866" y="1265059"/>
                  </a:moveTo>
                  <a:lnTo>
                    <a:pt x="135153" y="1230795"/>
                  </a:lnTo>
                  <a:lnTo>
                    <a:pt x="135153" y="1275092"/>
                  </a:lnTo>
                  <a:lnTo>
                    <a:pt x="134886" y="1283500"/>
                  </a:lnTo>
                  <a:lnTo>
                    <a:pt x="120713" y="1316215"/>
                  </a:lnTo>
                  <a:lnTo>
                    <a:pt x="109359" y="1316215"/>
                  </a:lnTo>
                  <a:lnTo>
                    <a:pt x="94919" y="1275092"/>
                  </a:lnTo>
                  <a:lnTo>
                    <a:pt x="95211" y="1266583"/>
                  </a:lnTo>
                  <a:lnTo>
                    <a:pt x="109232" y="1233868"/>
                  </a:lnTo>
                  <a:lnTo>
                    <a:pt x="120675" y="1233868"/>
                  </a:lnTo>
                  <a:lnTo>
                    <a:pt x="125488" y="1236637"/>
                  </a:lnTo>
                  <a:lnTo>
                    <a:pt x="129349" y="1242085"/>
                  </a:lnTo>
                  <a:lnTo>
                    <a:pt x="131889" y="1247216"/>
                  </a:lnTo>
                  <a:lnTo>
                    <a:pt x="133642" y="1254188"/>
                  </a:lnTo>
                  <a:lnTo>
                    <a:pt x="133705" y="1254429"/>
                  </a:lnTo>
                  <a:lnTo>
                    <a:pt x="134797" y="1263713"/>
                  </a:lnTo>
                  <a:lnTo>
                    <a:pt x="135153" y="1275092"/>
                  </a:lnTo>
                  <a:lnTo>
                    <a:pt x="135153" y="1230795"/>
                  </a:lnTo>
                  <a:lnTo>
                    <a:pt x="133324" y="1229055"/>
                  </a:lnTo>
                  <a:lnTo>
                    <a:pt x="129260" y="1226921"/>
                  </a:lnTo>
                  <a:lnTo>
                    <a:pt x="125183" y="1224673"/>
                  </a:lnTo>
                  <a:lnTo>
                    <a:pt x="120446" y="1223606"/>
                  </a:lnTo>
                  <a:lnTo>
                    <a:pt x="107708" y="1223606"/>
                  </a:lnTo>
                  <a:lnTo>
                    <a:pt x="101638" y="1225638"/>
                  </a:lnTo>
                  <a:lnTo>
                    <a:pt x="96812" y="1229588"/>
                  </a:lnTo>
                  <a:lnTo>
                    <a:pt x="91986" y="1233436"/>
                  </a:lnTo>
                  <a:lnTo>
                    <a:pt x="82219" y="1275092"/>
                  </a:lnTo>
                  <a:lnTo>
                    <a:pt x="82753" y="1286459"/>
                  </a:lnTo>
                  <a:lnTo>
                    <a:pt x="97713" y="1322946"/>
                  </a:lnTo>
                  <a:lnTo>
                    <a:pt x="105333" y="1326476"/>
                  </a:lnTo>
                  <a:lnTo>
                    <a:pt x="122415" y="1326476"/>
                  </a:lnTo>
                  <a:lnTo>
                    <a:pt x="128511" y="1324444"/>
                  </a:lnTo>
                  <a:lnTo>
                    <a:pt x="138163" y="1316545"/>
                  </a:lnTo>
                  <a:lnTo>
                    <a:pt x="138366" y="1316215"/>
                  </a:lnTo>
                  <a:lnTo>
                    <a:pt x="141795" y="1310881"/>
                  </a:lnTo>
                  <a:lnTo>
                    <a:pt x="147866" y="1275092"/>
                  </a:lnTo>
                  <a:lnTo>
                    <a:pt x="147866" y="1265059"/>
                  </a:lnTo>
                  <a:close/>
                </a:path>
                <a:path w="310515" h="2550160">
                  <a:moveTo>
                    <a:pt x="147866" y="41452"/>
                  </a:moveTo>
                  <a:lnTo>
                    <a:pt x="137807" y="10261"/>
                  </a:lnTo>
                  <a:lnTo>
                    <a:pt x="136690" y="8547"/>
                  </a:lnTo>
                  <a:lnTo>
                    <a:pt x="135153" y="7137"/>
                  </a:lnTo>
                  <a:lnTo>
                    <a:pt x="135153" y="51384"/>
                  </a:lnTo>
                  <a:lnTo>
                    <a:pt x="134886" y="59842"/>
                  </a:lnTo>
                  <a:lnTo>
                    <a:pt x="120713" y="92621"/>
                  </a:lnTo>
                  <a:lnTo>
                    <a:pt x="109359" y="92621"/>
                  </a:lnTo>
                  <a:lnTo>
                    <a:pt x="94919" y="51384"/>
                  </a:lnTo>
                  <a:lnTo>
                    <a:pt x="95211" y="42913"/>
                  </a:lnTo>
                  <a:lnTo>
                    <a:pt x="109232" y="10261"/>
                  </a:lnTo>
                  <a:lnTo>
                    <a:pt x="120675" y="10261"/>
                  </a:lnTo>
                  <a:lnTo>
                    <a:pt x="125488" y="12928"/>
                  </a:lnTo>
                  <a:lnTo>
                    <a:pt x="129349" y="18376"/>
                  </a:lnTo>
                  <a:lnTo>
                    <a:pt x="131889" y="23507"/>
                  </a:lnTo>
                  <a:lnTo>
                    <a:pt x="133654" y="30518"/>
                  </a:lnTo>
                  <a:lnTo>
                    <a:pt x="133705" y="30708"/>
                  </a:lnTo>
                  <a:lnTo>
                    <a:pt x="134797" y="40005"/>
                  </a:lnTo>
                  <a:lnTo>
                    <a:pt x="135153" y="51384"/>
                  </a:lnTo>
                  <a:lnTo>
                    <a:pt x="135153" y="7137"/>
                  </a:lnTo>
                  <a:lnTo>
                    <a:pt x="133324" y="5448"/>
                  </a:lnTo>
                  <a:lnTo>
                    <a:pt x="129260" y="3213"/>
                  </a:lnTo>
                  <a:lnTo>
                    <a:pt x="125183" y="1066"/>
                  </a:lnTo>
                  <a:lnTo>
                    <a:pt x="120446" y="0"/>
                  </a:lnTo>
                  <a:lnTo>
                    <a:pt x="107708" y="0"/>
                  </a:lnTo>
                  <a:lnTo>
                    <a:pt x="83134" y="35293"/>
                  </a:lnTo>
                  <a:lnTo>
                    <a:pt x="82219" y="51384"/>
                  </a:lnTo>
                  <a:lnTo>
                    <a:pt x="82753" y="62763"/>
                  </a:lnTo>
                  <a:lnTo>
                    <a:pt x="97713" y="99237"/>
                  </a:lnTo>
                  <a:lnTo>
                    <a:pt x="105333" y="102768"/>
                  </a:lnTo>
                  <a:lnTo>
                    <a:pt x="122415" y="102768"/>
                  </a:lnTo>
                  <a:lnTo>
                    <a:pt x="128511" y="100838"/>
                  </a:lnTo>
                  <a:lnTo>
                    <a:pt x="133337" y="96786"/>
                  </a:lnTo>
                  <a:lnTo>
                    <a:pt x="138163" y="92824"/>
                  </a:lnTo>
                  <a:lnTo>
                    <a:pt x="147866" y="51384"/>
                  </a:lnTo>
                  <a:lnTo>
                    <a:pt x="147866" y="41452"/>
                  </a:lnTo>
                  <a:close/>
                </a:path>
                <a:path w="310515" h="2550160">
                  <a:moveTo>
                    <a:pt x="157924" y="2510713"/>
                  </a:moveTo>
                  <a:lnTo>
                    <a:pt x="157327" y="2502497"/>
                  </a:lnTo>
                  <a:lnTo>
                    <a:pt x="155613" y="2495486"/>
                  </a:lnTo>
                  <a:lnTo>
                    <a:pt x="155549" y="2495219"/>
                  </a:lnTo>
                  <a:lnTo>
                    <a:pt x="152565" y="2488882"/>
                  </a:lnTo>
                  <a:lnTo>
                    <a:pt x="148678" y="2483866"/>
                  </a:lnTo>
                  <a:lnTo>
                    <a:pt x="148386" y="2483485"/>
                  </a:lnTo>
                  <a:lnTo>
                    <a:pt x="145224" y="2480830"/>
                  </a:lnTo>
                  <a:lnTo>
                    <a:pt x="145224" y="2502497"/>
                  </a:lnTo>
                  <a:lnTo>
                    <a:pt x="145173" y="2521077"/>
                  </a:lnTo>
                  <a:lnTo>
                    <a:pt x="143357" y="2527477"/>
                  </a:lnTo>
                  <a:lnTo>
                    <a:pt x="143154" y="2528074"/>
                  </a:lnTo>
                  <a:lnTo>
                    <a:pt x="135026" y="2537371"/>
                  </a:lnTo>
                  <a:lnTo>
                    <a:pt x="129946" y="2539682"/>
                  </a:lnTo>
                  <a:lnTo>
                    <a:pt x="117627" y="2539682"/>
                  </a:lnTo>
                  <a:lnTo>
                    <a:pt x="112496" y="2537371"/>
                  </a:lnTo>
                  <a:lnTo>
                    <a:pt x="104355" y="2528074"/>
                  </a:lnTo>
                  <a:lnTo>
                    <a:pt x="102323" y="2521077"/>
                  </a:lnTo>
                  <a:lnTo>
                    <a:pt x="102323" y="2502497"/>
                  </a:lnTo>
                  <a:lnTo>
                    <a:pt x="104330" y="2495486"/>
                  </a:lnTo>
                  <a:lnTo>
                    <a:pt x="104521" y="2495219"/>
                  </a:lnTo>
                  <a:lnTo>
                    <a:pt x="112483" y="2486190"/>
                  </a:lnTo>
                  <a:lnTo>
                    <a:pt x="117627" y="2483866"/>
                  </a:lnTo>
                  <a:lnTo>
                    <a:pt x="129895" y="2483866"/>
                  </a:lnTo>
                  <a:lnTo>
                    <a:pt x="134988" y="2486190"/>
                  </a:lnTo>
                  <a:lnTo>
                    <a:pt x="143179" y="2495486"/>
                  </a:lnTo>
                  <a:lnTo>
                    <a:pt x="145224" y="2502497"/>
                  </a:lnTo>
                  <a:lnTo>
                    <a:pt x="145224" y="2480830"/>
                  </a:lnTo>
                  <a:lnTo>
                    <a:pt x="143268" y="2479179"/>
                  </a:lnTo>
                  <a:lnTo>
                    <a:pt x="137464" y="2476093"/>
                  </a:lnTo>
                  <a:lnTo>
                    <a:pt x="130987" y="2474252"/>
                  </a:lnTo>
                  <a:lnTo>
                    <a:pt x="123812" y="2473629"/>
                  </a:lnTo>
                  <a:lnTo>
                    <a:pt x="114782" y="2473629"/>
                  </a:lnTo>
                  <a:lnTo>
                    <a:pt x="89687" y="2510713"/>
                  </a:lnTo>
                  <a:lnTo>
                    <a:pt x="89611" y="2511742"/>
                  </a:lnTo>
                  <a:lnTo>
                    <a:pt x="90182" y="2520099"/>
                  </a:lnTo>
                  <a:lnTo>
                    <a:pt x="90195" y="2520442"/>
                  </a:lnTo>
                  <a:lnTo>
                    <a:pt x="116522" y="2549245"/>
                  </a:lnTo>
                  <a:lnTo>
                    <a:pt x="123812" y="2549855"/>
                  </a:lnTo>
                  <a:lnTo>
                    <a:pt x="130162" y="2549855"/>
                  </a:lnTo>
                  <a:lnTo>
                    <a:pt x="136042" y="2548356"/>
                  </a:lnTo>
                  <a:lnTo>
                    <a:pt x="146799" y="2542413"/>
                  </a:lnTo>
                  <a:lnTo>
                    <a:pt x="149466" y="2539682"/>
                  </a:lnTo>
                  <a:lnTo>
                    <a:pt x="150901" y="2538234"/>
                  </a:lnTo>
                  <a:lnTo>
                    <a:pt x="156527" y="2527477"/>
                  </a:lnTo>
                  <a:lnTo>
                    <a:pt x="157734" y="2521077"/>
                  </a:lnTo>
                  <a:lnTo>
                    <a:pt x="157861" y="2520442"/>
                  </a:lnTo>
                  <a:lnTo>
                    <a:pt x="157924" y="2510713"/>
                  </a:lnTo>
                  <a:close/>
                </a:path>
                <a:path w="310515" h="2550160">
                  <a:moveTo>
                    <a:pt x="203530" y="2548077"/>
                  </a:moveTo>
                  <a:lnTo>
                    <a:pt x="201815" y="2537625"/>
                  </a:lnTo>
                  <a:lnTo>
                    <a:pt x="201739" y="2537142"/>
                  </a:lnTo>
                  <a:lnTo>
                    <a:pt x="199491" y="2537460"/>
                  </a:lnTo>
                  <a:lnTo>
                    <a:pt x="197688" y="2537625"/>
                  </a:lnTo>
                  <a:lnTo>
                    <a:pt x="194475" y="2537625"/>
                  </a:lnTo>
                  <a:lnTo>
                    <a:pt x="189306" y="2531059"/>
                  </a:lnTo>
                  <a:lnTo>
                    <a:pt x="189306" y="2484894"/>
                  </a:lnTo>
                  <a:lnTo>
                    <a:pt x="201739" y="2484894"/>
                  </a:lnTo>
                  <a:lnTo>
                    <a:pt x="201739" y="2475280"/>
                  </a:lnTo>
                  <a:lnTo>
                    <a:pt x="189306" y="2475280"/>
                  </a:lnTo>
                  <a:lnTo>
                    <a:pt x="189306" y="2449804"/>
                  </a:lnTo>
                  <a:lnTo>
                    <a:pt x="177025" y="2457221"/>
                  </a:lnTo>
                  <a:lnTo>
                    <a:pt x="177025" y="2475280"/>
                  </a:lnTo>
                  <a:lnTo>
                    <a:pt x="167957" y="2475280"/>
                  </a:lnTo>
                  <a:lnTo>
                    <a:pt x="167957" y="2484894"/>
                  </a:lnTo>
                  <a:lnTo>
                    <a:pt x="177025" y="2484894"/>
                  </a:lnTo>
                  <a:lnTo>
                    <a:pt x="177139" y="2535339"/>
                  </a:lnTo>
                  <a:lnTo>
                    <a:pt x="177520" y="2539136"/>
                  </a:lnTo>
                  <a:lnTo>
                    <a:pt x="179539" y="2543759"/>
                  </a:lnTo>
                  <a:lnTo>
                    <a:pt x="181279" y="2545613"/>
                  </a:lnTo>
                  <a:lnTo>
                    <a:pt x="186220" y="2548458"/>
                  </a:lnTo>
                  <a:lnTo>
                    <a:pt x="189699" y="2549156"/>
                  </a:lnTo>
                  <a:lnTo>
                    <a:pt x="196938" y="2549156"/>
                  </a:lnTo>
                  <a:lnTo>
                    <a:pt x="200037" y="2548801"/>
                  </a:lnTo>
                  <a:lnTo>
                    <a:pt x="203530" y="2548077"/>
                  </a:lnTo>
                  <a:close/>
                </a:path>
                <a:path w="310515" h="2550160">
                  <a:moveTo>
                    <a:pt x="209308" y="1223606"/>
                  </a:moveTo>
                  <a:lnTo>
                    <a:pt x="201345" y="1223606"/>
                  </a:lnTo>
                  <a:lnTo>
                    <a:pt x="199199" y="1227988"/>
                  </a:lnTo>
                  <a:lnTo>
                    <a:pt x="195529" y="1232471"/>
                  </a:lnTo>
                  <a:lnTo>
                    <a:pt x="190360" y="1237068"/>
                  </a:lnTo>
                  <a:lnTo>
                    <a:pt x="185178" y="1241767"/>
                  </a:lnTo>
                  <a:lnTo>
                    <a:pt x="179146" y="1245616"/>
                  </a:lnTo>
                  <a:lnTo>
                    <a:pt x="172237" y="1248930"/>
                  </a:lnTo>
                  <a:lnTo>
                    <a:pt x="172237" y="1260894"/>
                  </a:lnTo>
                  <a:lnTo>
                    <a:pt x="196951" y="1245933"/>
                  </a:lnTo>
                  <a:lnTo>
                    <a:pt x="196951" y="1324762"/>
                  </a:lnTo>
                  <a:lnTo>
                    <a:pt x="209308" y="1324762"/>
                  </a:lnTo>
                  <a:lnTo>
                    <a:pt x="209308" y="1245933"/>
                  </a:lnTo>
                  <a:lnTo>
                    <a:pt x="209308" y="1223606"/>
                  </a:lnTo>
                  <a:close/>
                </a:path>
                <a:path w="310515" h="2550160">
                  <a:moveTo>
                    <a:pt x="209308" y="0"/>
                  </a:moveTo>
                  <a:lnTo>
                    <a:pt x="201345" y="0"/>
                  </a:lnTo>
                  <a:lnTo>
                    <a:pt x="199199" y="4279"/>
                  </a:lnTo>
                  <a:lnTo>
                    <a:pt x="195529" y="8763"/>
                  </a:lnTo>
                  <a:lnTo>
                    <a:pt x="190360" y="13462"/>
                  </a:lnTo>
                  <a:lnTo>
                    <a:pt x="185178" y="18059"/>
                  </a:lnTo>
                  <a:lnTo>
                    <a:pt x="179146" y="22009"/>
                  </a:lnTo>
                  <a:lnTo>
                    <a:pt x="172237" y="25209"/>
                  </a:lnTo>
                  <a:lnTo>
                    <a:pt x="172237" y="37172"/>
                  </a:lnTo>
                  <a:lnTo>
                    <a:pt x="176085" y="35788"/>
                  </a:lnTo>
                  <a:lnTo>
                    <a:pt x="180416" y="33655"/>
                  </a:lnTo>
                  <a:lnTo>
                    <a:pt x="185254" y="30772"/>
                  </a:lnTo>
                  <a:lnTo>
                    <a:pt x="190080" y="27990"/>
                  </a:lnTo>
                  <a:lnTo>
                    <a:pt x="193827" y="25209"/>
                  </a:lnTo>
                  <a:lnTo>
                    <a:pt x="196951" y="22326"/>
                  </a:lnTo>
                  <a:lnTo>
                    <a:pt x="196951" y="101053"/>
                  </a:lnTo>
                  <a:lnTo>
                    <a:pt x="209308" y="101053"/>
                  </a:lnTo>
                  <a:lnTo>
                    <a:pt x="209308" y="22326"/>
                  </a:lnTo>
                  <a:lnTo>
                    <a:pt x="209308" y="0"/>
                  </a:lnTo>
                  <a:close/>
                </a:path>
                <a:path w="310515" h="2550160">
                  <a:moveTo>
                    <a:pt x="277952" y="2548204"/>
                  </a:moveTo>
                  <a:lnTo>
                    <a:pt x="276631" y="2545854"/>
                  </a:lnTo>
                  <a:lnTo>
                    <a:pt x="276517" y="2545638"/>
                  </a:lnTo>
                  <a:lnTo>
                    <a:pt x="276390" y="2545410"/>
                  </a:lnTo>
                  <a:lnTo>
                    <a:pt x="275412" y="2542641"/>
                  </a:lnTo>
                  <a:lnTo>
                    <a:pt x="275361" y="2542502"/>
                  </a:lnTo>
                  <a:lnTo>
                    <a:pt x="274294" y="2536406"/>
                  </a:lnTo>
                  <a:lnTo>
                    <a:pt x="274231" y="2534678"/>
                  </a:lnTo>
                  <a:lnTo>
                    <a:pt x="274142" y="2531935"/>
                  </a:lnTo>
                  <a:lnTo>
                    <a:pt x="274040" y="2511602"/>
                  </a:lnTo>
                  <a:lnTo>
                    <a:pt x="273926" y="2493657"/>
                  </a:lnTo>
                  <a:lnTo>
                    <a:pt x="273824" y="2491879"/>
                  </a:lnTo>
                  <a:lnTo>
                    <a:pt x="273481" y="2490114"/>
                  </a:lnTo>
                  <a:lnTo>
                    <a:pt x="272757" y="2486736"/>
                  </a:lnTo>
                  <a:lnTo>
                    <a:pt x="272681" y="2486380"/>
                  </a:lnTo>
                  <a:lnTo>
                    <a:pt x="252044" y="2473629"/>
                  </a:lnTo>
                  <a:lnTo>
                    <a:pt x="239547" y="2473629"/>
                  </a:lnTo>
                  <a:lnTo>
                    <a:pt x="212940" y="2496083"/>
                  </a:lnTo>
                  <a:lnTo>
                    <a:pt x="225018" y="2497734"/>
                  </a:lnTo>
                  <a:lnTo>
                    <a:pt x="226339" y="2492552"/>
                  </a:lnTo>
                  <a:lnTo>
                    <a:pt x="228384" y="2488958"/>
                  </a:lnTo>
                  <a:lnTo>
                    <a:pt x="233921" y="2484882"/>
                  </a:lnTo>
                  <a:lnTo>
                    <a:pt x="238213" y="2483866"/>
                  </a:lnTo>
                  <a:lnTo>
                    <a:pt x="250253" y="2483866"/>
                  </a:lnTo>
                  <a:lnTo>
                    <a:pt x="254952" y="2485263"/>
                  </a:lnTo>
                  <a:lnTo>
                    <a:pt x="260438" y="2490114"/>
                  </a:lnTo>
                  <a:lnTo>
                    <a:pt x="261607" y="2493657"/>
                  </a:lnTo>
                  <a:lnTo>
                    <a:pt x="261543" y="2501925"/>
                  </a:lnTo>
                  <a:lnTo>
                    <a:pt x="261543" y="2511602"/>
                  </a:lnTo>
                  <a:lnTo>
                    <a:pt x="247535" y="2539200"/>
                  </a:lnTo>
                  <a:lnTo>
                    <a:pt x="247370" y="2539200"/>
                  </a:lnTo>
                  <a:lnTo>
                    <a:pt x="243446" y="2540165"/>
                  </a:lnTo>
                  <a:lnTo>
                    <a:pt x="233870" y="2540165"/>
                  </a:lnTo>
                  <a:lnTo>
                    <a:pt x="230682" y="2539200"/>
                  </a:lnTo>
                  <a:lnTo>
                    <a:pt x="230378" y="2539200"/>
                  </a:lnTo>
                  <a:lnTo>
                    <a:pt x="225234" y="2534678"/>
                  </a:lnTo>
                  <a:lnTo>
                    <a:pt x="224066" y="2532113"/>
                  </a:lnTo>
                  <a:lnTo>
                    <a:pt x="223977" y="2526487"/>
                  </a:lnTo>
                  <a:lnTo>
                    <a:pt x="224561" y="2524531"/>
                  </a:lnTo>
                  <a:lnTo>
                    <a:pt x="250329" y="2514993"/>
                  </a:lnTo>
                  <a:lnTo>
                    <a:pt x="257060" y="2513444"/>
                  </a:lnTo>
                  <a:lnTo>
                    <a:pt x="261543" y="2511602"/>
                  </a:lnTo>
                  <a:lnTo>
                    <a:pt x="261543" y="2501925"/>
                  </a:lnTo>
                  <a:lnTo>
                    <a:pt x="256819" y="2503576"/>
                  </a:lnTo>
                  <a:lnTo>
                    <a:pt x="249478" y="2504986"/>
                  </a:lnTo>
                  <a:lnTo>
                    <a:pt x="211607" y="2522143"/>
                  </a:lnTo>
                  <a:lnTo>
                    <a:pt x="210794" y="2525407"/>
                  </a:lnTo>
                  <a:lnTo>
                    <a:pt x="210794" y="2535059"/>
                  </a:lnTo>
                  <a:lnTo>
                    <a:pt x="212585" y="2539200"/>
                  </a:lnTo>
                  <a:lnTo>
                    <a:pt x="213067" y="2540165"/>
                  </a:lnTo>
                  <a:lnTo>
                    <a:pt x="221551" y="2547886"/>
                  </a:lnTo>
                  <a:lnTo>
                    <a:pt x="227723" y="2549855"/>
                  </a:lnTo>
                  <a:lnTo>
                    <a:pt x="240576" y="2549855"/>
                  </a:lnTo>
                  <a:lnTo>
                    <a:pt x="262572" y="2539200"/>
                  </a:lnTo>
                  <a:lnTo>
                    <a:pt x="262915" y="2542502"/>
                  </a:lnTo>
                  <a:lnTo>
                    <a:pt x="262928" y="2542641"/>
                  </a:lnTo>
                  <a:lnTo>
                    <a:pt x="263702" y="2545410"/>
                  </a:lnTo>
                  <a:lnTo>
                    <a:pt x="263766" y="2545638"/>
                  </a:lnTo>
                  <a:lnTo>
                    <a:pt x="265049" y="2548204"/>
                  </a:lnTo>
                  <a:lnTo>
                    <a:pt x="277952" y="2548204"/>
                  </a:lnTo>
                  <a:close/>
                </a:path>
                <a:path w="310515" h="2550160">
                  <a:moveTo>
                    <a:pt x="307606" y="2447544"/>
                  </a:moveTo>
                  <a:lnTo>
                    <a:pt x="295249" y="2447544"/>
                  </a:lnTo>
                  <a:lnTo>
                    <a:pt x="295249" y="2548204"/>
                  </a:lnTo>
                  <a:lnTo>
                    <a:pt x="307606" y="2548204"/>
                  </a:lnTo>
                  <a:lnTo>
                    <a:pt x="307606" y="2447544"/>
                  </a:lnTo>
                  <a:close/>
                </a:path>
                <a:path w="310515" h="2550160">
                  <a:moveTo>
                    <a:pt x="309219" y="58750"/>
                  </a:moveTo>
                  <a:lnTo>
                    <a:pt x="306324" y="50952"/>
                  </a:lnTo>
                  <a:lnTo>
                    <a:pt x="302260" y="46685"/>
                  </a:lnTo>
                  <a:lnTo>
                    <a:pt x="296583" y="40728"/>
                  </a:lnTo>
                  <a:lnTo>
                    <a:pt x="296583" y="76377"/>
                  </a:lnTo>
                  <a:lnTo>
                    <a:pt x="294703" y="82042"/>
                  </a:lnTo>
                  <a:lnTo>
                    <a:pt x="290944" y="86309"/>
                  </a:lnTo>
                  <a:lnTo>
                    <a:pt x="287197" y="90474"/>
                  </a:lnTo>
                  <a:lnTo>
                    <a:pt x="282714" y="92621"/>
                  </a:lnTo>
                  <a:lnTo>
                    <a:pt x="273926" y="92621"/>
                  </a:lnTo>
                  <a:lnTo>
                    <a:pt x="270522" y="91541"/>
                  </a:lnTo>
                  <a:lnTo>
                    <a:pt x="264007" y="87490"/>
                  </a:lnTo>
                  <a:lnTo>
                    <a:pt x="261480" y="84607"/>
                  </a:lnTo>
                  <a:lnTo>
                    <a:pt x="259676" y="80657"/>
                  </a:lnTo>
                  <a:lnTo>
                    <a:pt x="257873" y="76809"/>
                  </a:lnTo>
                  <a:lnTo>
                    <a:pt x="256959" y="72745"/>
                  </a:lnTo>
                  <a:lnTo>
                    <a:pt x="256959" y="61963"/>
                  </a:lnTo>
                  <a:lnTo>
                    <a:pt x="271424" y="46685"/>
                  </a:lnTo>
                  <a:lnTo>
                    <a:pt x="282638" y="46685"/>
                  </a:lnTo>
                  <a:lnTo>
                    <a:pt x="296583" y="76377"/>
                  </a:lnTo>
                  <a:lnTo>
                    <a:pt x="296583" y="40728"/>
                  </a:lnTo>
                  <a:lnTo>
                    <a:pt x="294741" y="38785"/>
                  </a:lnTo>
                  <a:lnTo>
                    <a:pt x="287718" y="35788"/>
                  </a:lnTo>
                  <a:lnTo>
                    <a:pt x="274764" y="35788"/>
                  </a:lnTo>
                  <a:lnTo>
                    <a:pt x="270256" y="36855"/>
                  </a:lnTo>
                  <a:lnTo>
                    <a:pt x="265950" y="39103"/>
                  </a:lnTo>
                  <a:lnTo>
                    <a:pt x="261645" y="41236"/>
                  </a:lnTo>
                  <a:lnTo>
                    <a:pt x="258025" y="44653"/>
                  </a:lnTo>
                  <a:lnTo>
                    <a:pt x="255041" y="49136"/>
                  </a:lnTo>
                  <a:lnTo>
                    <a:pt x="255130" y="39103"/>
                  </a:lnTo>
                  <a:lnTo>
                    <a:pt x="256298" y="31305"/>
                  </a:lnTo>
                  <a:lnTo>
                    <a:pt x="260781" y="20408"/>
                  </a:lnTo>
                  <a:lnTo>
                    <a:pt x="263855" y="16243"/>
                  </a:lnTo>
                  <a:lnTo>
                    <a:pt x="267741" y="13462"/>
                  </a:lnTo>
                  <a:lnTo>
                    <a:pt x="270725" y="11214"/>
                  </a:lnTo>
                  <a:lnTo>
                    <a:pt x="274167" y="10147"/>
                  </a:lnTo>
                  <a:lnTo>
                    <a:pt x="283019" y="10147"/>
                  </a:lnTo>
                  <a:lnTo>
                    <a:pt x="295135" y="25958"/>
                  </a:lnTo>
                  <a:lnTo>
                    <a:pt x="307428" y="25006"/>
                  </a:lnTo>
                  <a:lnTo>
                    <a:pt x="306476" y="17627"/>
                  </a:lnTo>
                  <a:lnTo>
                    <a:pt x="306425" y="17208"/>
                  </a:lnTo>
                  <a:lnTo>
                    <a:pt x="303441" y="11214"/>
                  </a:lnTo>
                  <a:lnTo>
                    <a:pt x="302310" y="10147"/>
                  </a:lnTo>
                  <a:lnTo>
                    <a:pt x="298335" y="6629"/>
                  </a:lnTo>
                  <a:lnTo>
                    <a:pt x="293281" y="2247"/>
                  </a:lnTo>
                  <a:lnTo>
                    <a:pt x="286778" y="0"/>
                  </a:lnTo>
                  <a:lnTo>
                    <a:pt x="278866" y="0"/>
                  </a:lnTo>
                  <a:lnTo>
                    <a:pt x="245440" y="28740"/>
                  </a:lnTo>
                  <a:lnTo>
                    <a:pt x="243103" y="46685"/>
                  </a:lnTo>
                  <a:lnTo>
                    <a:pt x="243001" y="48717"/>
                  </a:lnTo>
                  <a:lnTo>
                    <a:pt x="242900" y="50952"/>
                  </a:lnTo>
                  <a:lnTo>
                    <a:pt x="242811" y="52666"/>
                  </a:lnTo>
                  <a:lnTo>
                    <a:pt x="242747" y="53949"/>
                  </a:lnTo>
                  <a:lnTo>
                    <a:pt x="243357" y="66090"/>
                  </a:lnTo>
                  <a:lnTo>
                    <a:pt x="245186" y="76377"/>
                  </a:lnTo>
                  <a:lnTo>
                    <a:pt x="248158" y="84607"/>
                  </a:lnTo>
                  <a:lnTo>
                    <a:pt x="248234" y="84836"/>
                  </a:lnTo>
                  <a:lnTo>
                    <a:pt x="277698" y="102768"/>
                  </a:lnTo>
                  <a:lnTo>
                    <a:pt x="283743" y="102768"/>
                  </a:lnTo>
                  <a:lnTo>
                    <a:pt x="309219" y="74676"/>
                  </a:lnTo>
                  <a:lnTo>
                    <a:pt x="309219" y="58750"/>
                  </a:lnTo>
                  <a:close/>
                </a:path>
                <a:path w="310515" h="2550160">
                  <a:moveTo>
                    <a:pt x="310032" y="1281074"/>
                  </a:moveTo>
                  <a:lnTo>
                    <a:pt x="307098" y="1273390"/>
                  </a:lnTo>
                  <a:lnTo>
                    <a:pt x="307009" y="1273175"/>
                  </a:lnTo>
                  <a:lnTo>
                    <a:pt x="302780" y="1268895"/>
                  </a:lnTo>
                  <a:lnTo>
                    <a:pt x="298221" y="1264310"/>
                  </a:lnTo>
                  <a:lnTo>
                    <a:pt x="294932" y="1260995"/>
                  </a:lnTo>
                  <a:lnTo>
                    <a:pt x="287515" y="1257998"/>
                  </a:lnTo>
                  <a:lnTo>
                    <a:pt x="272084" y="1257998"/>
                  </a:lnTo>
                  <a:lnTo>
                    <a:pt x="265747" y="1260030"/>
                  </a:lnTo>
                  <a:lnTo>
                    <a:pt x="259702" y="1264310"/>
                  </a:lnTo>
                  <a:lnTo>
                    <a:pt x="265137" y="1237284"/>
                  </a:lnTo>
                  <a:lnTo>
                    <a:pt x="305308" y="1237284"/>
                  </a:lnTo>
                  <a:lnTo>
                    <a:pt x="305308" y="1225423"/>
                  </a:lnTo>
                  <a:lnTo>
                    <a:pt x="255244" y="1225423"/>
                  </a:lnTo>
                  <a:lnTo>
                    <a:pt x="245503" y="1277124"/>
                  </a:lnTo>
                  <a:lnTo>
                    <a:pt x="257098" y="1278623"/>
                  </a:lnTo>
                  <a:lnTo>
                    <a:pt x="258927" y="1275740"/>
                  </a:lnTo>
                  <a:lnTo>
                    <a:pt x="261442" y="1273390"/>
                  </a:lnTo>
                  <a:lnTo>
                    <a:pt x="267855" y="1269758"/>
                  </a:lnTo>
                  <a:lnTo>
                    <a:pt x="271449" y="1268895"/>
                  </a:lnTo>
                  <a:lnTo>
                    <a:pt x="281838" y="1268895"/>
                  </a:lnTo>
                  <a:lnTo>
                    <a:pt x="287032" y="1270927"/>
                  </a:lnTo>
                  <a:lnTo>
                    <a:pt x="294944" y="1279042"/>
                  </a:lnTo>
                  <a:lnTo>
                    <a:pt x="296926" y="1284605"/>
                  </a:lnTo>
                  <a:lnTo>
                    <a:pt x="296926" y="1299133"/>
                  </a:lnTo>
                  <a:lnTo>
                    <a:pt x="294855" y="1305001"/>
                  </a:lnTo>
                  <a:lnTo>
                    <a:pt x="286626" y="1313980"/>
                  </a:lnTo>
                  <a:lnTo>
                    <a:pt x="281597" y="1316215"/>
                  </a:lnTo>
                  <a:lnTo>
                    <a:pt x="270700" y="1316215"/>
                  </a:lnTo>
                  <a:lnTo>
                    <a:pt x="266471" y="1314729"/>
                  </a:lnTo>
                  <a:lnTo>
                    <a:pt x="259473" y="1308315"/>
                  </a:lnTo>
                  <a:lnTo>
                    <a:pt x="257238" y="1303616"/>
                  </a:lnTo>
                  <a:lnTo>
                    <a:pt x="256273" y="1297203"/>
                  </a:lnTo>
                  <a:lnTo>
                    <a:pt x="243306" y="1298384"/>
                  </a:lnTo>
                  <a:lnTo>
                    <a:pt x="244119" y="1306817"/>
                  </a:lnTo>
                  <a:lnTo>
                    <a:pt x="247434" y="1313662"/>
                  </a:lnTo>
                  <a:lnTo>
                    <a:pt x="259016" y="1323911"/>
                  </a:lnTo>
                  <a:lnTo>
                    <a:pt x="266484" y="1326476"/>
                  </a:lnTo>
                  <a:lnTo>
                    <a:pt x="275640" y="1326476"/>
                  </a:lnTo>
                  <a:lnTo>
                    <a:pt x="283578" y="1325702"/>
                  </a:lnTo>
                  <a:lnTo>
                    <a:pt x="290626" y="1323378"/>
                  </a:lnTo>
                  <a:lnTo>
                    <a:pt x="296786" y="1319530"/>
                  </a:lnTo>
                  <a:lnTo>
                    <a:pt x="300062" y="1316215"/>
                  </a:lnTo>
                  <a:lnTo>
                    <a:pt x="302069" y="1314196"/>
                  </a:lnTo>
                  <a:lnTo>
                    <a:pt x="307390" y="1307566"/>
                  </a:lnTo>
                  <a:lnTo>
                    <a:pt x="310032" y="1299667"/>
                  </a:lnTo>
                  <a:lnTo>
                    <a:pt x="310032" y="128107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1223592" y="5671307"/>
              <a:ext cx="5050155" cy="48260"/>
            </a:xfrm>
            <a:custGeom>
              <a:avLst/>
              <a:gdLst/>
              <a:ahLst/>
              <a:cxnLst/>
              <a:rect l="l" t="t" r="r" b="b"/>
              <a:pathLst>
                <a:path w="5050155" h="48260">
                  <a:moveTo>
                    <a:pt x="0" y="0"/>
                  </a:moveTo>
                  <a:lnTo>
                    <a:pt x="5049855" y="0"/>
                  </a:lnTo>
                </a:path>
                <a:path w="5050155" h="48260">
                  <a:moveTo>
                    <a:pt x="76231" y="0"/>
                  </a:moveTo>
                  <a:lnTo>
                    <a:pt x="76231" y="48111"/>
                  </a:lnTo>
                </a:path>
                <a:path w="5050155" h="48260">
                  <a:moveTo>
                    <a:pt x="1300550" y="0"/>
                  </a:moveTo>
                  <a:lnTo>
                    <a:pt x="1300550" y="48111"/>
                  </a:lnTo>
                </a:path>
                <a:path w="5050155" h="48260">
                  <a:moveTo>
                    <a:pt x="2525040" y="0"/>
                  </a:moveTo>
                  <a:lnTo>
                    <a:pt x="2525040" y="48111"/>
                  </a:lnTo>
                </a:path>
                <a:path w="5050155" h="48260">
                  <a:moveTo>
                    <a:pt x="3749316" y="0"/>
                  </a:moveTo>
                  <a:lnTo>
                    <a:pt x="3749316" y="48111"/>
                  </a:lnTo>
                </a:path>
                <a:path w="5050155" h="48260">
                  <a:moveTo>
                    <a:pt x="4973805" y="0"/>
                  </a:moveTo>
                  <a:lnTo>
                    <a:pt x="4973805" y="48111"/>
                  </a:lnTo>
                </a:path>
              </a:pathLst>
            </a:custGeom>
            <a:ln w="692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59" name="object 59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233023" y="5765201"/>
            <a:ext cx="128740" cy="84076"/>
          </a:xfrm>
          <a:prstGeom prst="rect">
            <a:avLst/>
          </a:prstGeom>
        </p:spPr>
      </p:pic>
      <p:pic>
        <p:nvPicPr>
          <p:cNvPr id="60" name="object 60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2457385" y="5765201"/>
            <a:ext cx="113434" cy="84076"/>
          </a:xfrm>
          <a:prstGeom prst="rect">
            <a:avLst/>
          </a:prstGeom>
        </p:spPr>
      </p:pic>
      <p:sp>
        <p:nvSpPr>
          <p:cNvPr id="61" name="object 61" descr=""/>
          <p:cNvSpPr/>
          <p:nvPr/>
        </p:nvSpPr>
        <p:spPr>
          <a:xfrm>
            <a:off x="3719472" y="5765201"/>
            <a:ext cx="54610" cy="85725"/>
          </a:xfrm>
          <a:custGeom>
            <a:avLst/>
            <a:gdLst/>
            <a:ahLst/>
            <a:cxnLst/>
            <a:rect l="l" t="t" r="r" b="b"/>
            <a:pathLst>
              <a:path w="54610" h="85725">
                <a:moveTo>
                  <a:pt x="31829" y="0"/>
                </a:moveTo>
                <a:lnTo>
                  <a:pt x="21255" y="0"/>
                </a:lnTo>
                <a:lnTo>
                  <a:pt x="16128" y="1634"/>
                </a:lnTo>
                <a:lnTo>
                  <a:pt x="12176" y="4913"/>
                </a:lnTo>
                <a:lnTo>
                  <a:pt x="8117" y="8192"/>
                </a:lnTo>
                <a:lnTo>
                  <a:pt x="5126" y="12839"/>
                </a:lnTo>
                <a:lnTo>
                  <a:pt x="1068" y="24910"/>
                </a:lnTo>
                <a:lnTo>
                  <a:pt x="0" y="32878"/>
                </a:lnTo>
                <a:lnTo>
                  <a:pt x="0" y="42780"/>
                </a:lnTo>
                <a:lnTo>
                  <a:pt x="12924" y="82613"/>
                </a:lnTo>
                <a:lnTo>
                  <a:pt x="19226" y="85508"/>
                </a:lnTo>
                <a:lnTo>
                  <a:pt x="33432" y="85508"/>
                </a:lnTo>
                <a:lnTo>
                  <a:pt x="38559" y="83863"/>
                </a:lnTo>
                <a:lnTo>
                  <a:pt x="42511" y="80573"/>
                </a:lnTo>
                <a:lnTo>
                  <a:pt x="46569" y="77272"/>
                </a:lnTo>
                <a:lnTo>
                  <a:pt x="46706" y="77058"/>
                </a:lnTo>
                <a:lnTo>
                  <a:pt x="22644" y="77058"/>
                </a:lnTo>
                <a:lnTo>
                  <a:pt x="18585" y="74783"/>
                </a:lnTo>
                <a:lnTo>
                  <a:pt x="15380" y="70233"/>
                </a:lnTo>
                <a:lnTo>
                  <a:pt x="13278" y="65957"/>
                </a:lnTo>
                <a:lnTo>
                  <a:pt x="11775" y="59955"/>
                </a:lnTo>
                <a:lnTo>
                  <a:pt x="10918" y="52608"/>
                </a:lnTo>
                <a:lnTo>
                  <a:pt x="10874" y="52230"/>
                </a:lnTo>
                <a:lnTo>
                  <a:pt x="10574" y="42780"/>
                </a:lnTo>
                <a:lnTo>
                  <a:pt x="10870" y="34480"/>
                </a:lnTo>
                <a:lnTo>
                  <a:pt x="10964" y="32878"/>
                </a:lnTo>
                <a:lnTo>
                  <a:pt x="11900" y="25574"/>
                </a:lnTo>
                <a:lnTo>
                  <a:pt x="11922" y="25402"/>
                </a:lnTo>
                <a:lnTo>
                  <a:pt x="22537" y="8513"/>
                </a:lnTo>
                <a:lnTo>
                  <a:pt x="46195" y="8513"/>
                </a:lnTo>
                <a:lnTo>
                  <a:pt x="45288" y="7135"/>
                </a:lnTo>
                <a:lnTo>
                  <a:pt x="42511" y="4518"/>
                </a:lnTo>
                <a:lnTo>
                  <a:pt x="39199" y="2713"/>
                </a:lnTo>
                <a:lnTo>
                  <a:pt x="35781" y="907"/>
                </a:lnTo>
                <a:lnTo>
                  <a:pt x="31829" y="0"/>
                </a:lnTo>
                <a:close/>
              </a:path>
              <a:path w="54610" h="85725">
                <a:moveTo>
                  <a:pt x="46195" y="8513"/>
                </a:moveTo>
                <a:lnTo>
                  <a:pt x="32043" y="8513"/>
                </a:lnTo>
                <a:lnTo>
                  <a:pt x="35995" y="10777"/>
                </a:lnTo>
                <a:lnTo>
                  <a:pt x="39199" y="15307"/>
                </a:lnTo>
                <a:lnTo>
                  <a:pt x="41319" y="19572"/>
                </a:lnTo>
                <a:lnTo>
                  <a:pt x="42687" y="24910"/>
                </a:lnTo>
                <a:lnTo>
                  <a:pt x="42814" y="25402"/>
                </a:lnTo>
                <a:lnTo>
                  <a:pt x="42858" y="25574"/>
                </a:lnTo>
                <a:lnTo>
                  <a:pt x="43743" y="32878"/>
                </a:lnTo>
                <a:lnTo>
                  <a:pt x="43835" y="34480"/>
                </a:lnTo>
                <a:lnTo>
                  <a:pt x="44113" y="42780"/>
                </a:lnTo>
                <a:lnTo>
                  <a:pt x="43793" y="52230"/>
                </a:lnTo>
                <a:lnTo>
                  <a:pt x="32043" y="77058"/>
                </a:lnTo>
                <a:lnTo>
                  <a:pt x="46706" y="77058"/>
                </a:lnTo>
                <a:lnTo>
                  <a:pt x="49560" y="72604"/>
                </a:lnTo>
                <a:lnTo>
                  <a:pt x="53619" y="60533"/>
                </a:lnTo>
                <a:lnTo>
                  <a:pt x="54580" y="52608"/>
                </a:lnTo>
                <a:lnTo>
                  <a:pt x="54486" y="33311"/>
                </a:lnTo>
                <a:lnTo>
                  <a:pt x="54046" y="27879"/>
                </a:lnTo>
                <a:lnTo>
                  <a:pt x="51483" y="18095"/>
                </a:lnTo>
                <a:lnTo>
                  <a:pt x="49774" y="13950"/>
                </a:lnTo>
                <a:lnTo>
                  <a:pt x="46195" y="851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62" name="object 62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4932961" y="5765201"/>
            <a:ext cx="66330" cy="84076"/>
          </a:xfrm>
          <a:prstGeom prst="rect">
            <a:avLst/>
          </a:prstGeom>
        </p:spPr>
      </p:pic>
      <p:pic>
        <p:nvPicPr>
          <p:cNvPr id="63" name="object 63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6157450" y="5765201"/>
            <a:ext cx="81710" cy="84076"/>
          </a:xfrm>
          <a:prstGeom prst="rect">
            <a:avLst/>
          </a:prstGeom>
        </p:spPr>
      </p:pic>
      <p:pic>
        <p:nvPicPr>
          <p:cNvPr id="64" name="object 64" descr="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3087147" y="5918934"/>
            <a:ext cx="1322752" cy="131974"/>
          </a:xfrm>
          <a:prstGeom prst="rect">
            <a:avLst/>
          </a:prstGeom>
        </p:spPr>
      </p:pic>
      <p:pic>
        <p:nvPicPr>
          <p:cNvPr id="65" name="object 65" descr="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2767459" y="2892619"/>
            <a:ext cx="1958820" cy="120597"/>
          </a:xfrm>
          <a:prstGeom prst="rect">
            <a:avLst/>
          </a:prstGeom>
        </p:spPr>
      </p:pic>
      <p:sp>
        <p:nvSpPr>
          <p:cNvPr id="66" name="object 66" descr=""/>
          <p:cNvSpPr txBox="1"/>
          <p:nvPr/>
        </p:nvSpPr>
        <p:spPr>
          <a:xfrm>
            <a:off x="9068561" y="5228335"/>
            <a:ext cx="34226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Calibri"/>
                <a:cs typeface="Calibri"/>
              </a:rPr>
              <a:t>0.75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7" name="object 67" descr=""/>
          <p:cNvSpPr txBox="1"/>
          <p:nvPr/>
        </p:nvSpPr>
        <p:spPr>
          <a:xfrm>
            <a:off x="9475089" y="4045965"/>
            <a:ext cx="34226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Calibri"/>
                <a:cs typeface="Calibri"/>
              </a:rPr>
              <a:t>1.25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8" name="object 68" descr=""/>
          <p:cNvSpPr txBox="1"/>
          <p:nvPr/>
        </p:nvSpPr>
        <p:spPr>
          <a:xfrm>
            <a:off x="4369434" y="5281117"/>
            <a:ext cx="342265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20">
                <a:latin typeface="Calibri"/>
                <a:cs typeface="Calibri"/>
              </a:rPr>
              <a:t>0.06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9" name="object 69" descr=""/>
          <p:cNvSpPr txBox="1"/>
          <p:nvPr/>
        </p:nvSpPr>
        <p:spPr>
          <a:xfrm>
            <a:off x="5410327" y="4045965"/>
            <a:ext cx="34226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Calibri"/>
                <a:cs typeface="Calibri"/>
              </a:rPr>
              <a:t>0.15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0" name="object 70" descr=""/>
          <p:cNvSpPr/>
          <p:nvPr/>
        </p:nvSpPr>
        <p:spPr>
          <a:xfrm>
            <a:off x="4257040" y="5206238"/>
            <a:ext cx="538480" cy="502284"/>
          </a:xfrm>
          <a:custGeom>
            <a:avLst/>
            <a:gdLst/>
            <a:ahLst/>
            <a:cxnLst/>
            <a:rect l="l" t="t" r="r" b="b"/>
            <a:pathLst>
              <a:path w="538479" h="502285">
                <a:moveTo>
                  <a:pt x="0" y="251078"/>
                </a:moveTo>
                <a:lnTo>
                  <a:pt x="4337" y="205942"/>
                </a:lnTo>
                <a:lnTo>
                  <a:pt x="16842" y="163462"/>
                </a:lnTo>
                <a:lnTo>
                  <a:pt x="36754" y="124347"/>
                </a:lnTo>
                <a:lnTo>
                  <a:pt x="63315" y="89305"/>
                </a:lnTo>
                <a:lnTo>
                  <a:pt x="95763" y="59045"/>
                </a:lnTo>
                <a:lnTo>
                  <a:pt x="133340" y="34275"/>
                </a:lnTo>
                <a:lnTo>
                  <a:pt x="175285" y="15706"/>
                </a:lnTo>
                <a:lnTo>
                  <a:pt x="220838" y="4044"/>
                </a:lnTo>
                <a:lnTo>
                  <a:pt x="269239" y="0"/>
                </a:lnTo>
                <a:lnTo>
                  <a:pt x="317641" y="4044"/>
                </a:lnTo>
                <a:lnTo>
                  <a:pt x="363194" y="15706"/>
                </a:lnTo>
                <a:lnTo>
                  <a:pt x="405139" y="34275"/>
                </a:lnTo>
                <a:lnTo>
                  <a:pt x="442716" y="59045"/>
                </a:lnTo>
                <a:lnTo>
                  <a:pt x="475164" y="89305"/>
                </a:lnTo>
                <a:lnTo>
                  <a:pt x="501725" y="124347"/>
                </a:lnTo>
                <a:lnTo>
                  <a:pt x="521637" y="163462"/>
                </a:lnTo>
                <a:lnTo>
                  <a:pt x="534142" y="205942"/>
                </a:lnTo>
                <a:lnTo>
                  <a:pt x="538480" y="251078"/>
                </a:lnTo>
                <a:lnTo>
                  <a:pt x="534142" y="296203"/>
                </a:lnTo>
                <a:lnTo>
                  <a:pt x="521637" y="338675"/>
                </a:lnTo>
                <a:lnTo>
                  <a:pt x="501725" y="377784"/>
                </a:lnTo>
                <a:lnTo>
                  <a:pt x="475164" y="412821"/>
                </a:lnTo>
                <a:lnTo>
                  <a:pt x="442716" y="443078"/>
                </a:lnTo>
                <a:lnTo>
                  <a:pt x="405139" y="467845"/>
                </a:lnTo>
                <a:lnTo>
                  <a:pt x="363194" y="486414"/>
                </a:lnTo>
                <a:lnTo>
                  <a:pt x="317641" y="498075"/>
                </a:lnTo>
                <a:lnTo>
                  <a:pt x="269239" y="502119"/>
                </a:lnTo>
                <a:lnTo>
                  <a:pt x="220838" y="498075"/>
                </a:lnTo>
                <a:lnTo>
                  <a:pt x="175285" y="486414"/>
                </a:lnTo>
                <a:lnTo>
                  <a:pt x="133340" y="467845"/>
                </a:lnTo>
                <a:lnTo>
                  <a:pt x="95763" y="443078"/>
                </a:lnTo>
                <a:lnTo>
                  <a:pt x="63315" y="412821"/>
                </a:lnTo>
                <a:lnTo>
                  <a:pt x="36754" y="377784"/>
                </a:lnTo>
                <a:lnTo>
                  <a:pt x="16842" y="338675"/>
                </a:lnTo>
                <a:lnTo>
                  <a:pt x="4337" y="296203"/>
                </a:lnTo>
                <a:lnTo>
                  <a:pt x="0" y="251078"/>
                </a:lnTo>
                <a:close/>
              </a:path>
            </a:pathLst>
          </a:custGeom>
          <a:ln w="19050">
            <a:solidFill>
              <a:srgbClr val="FF303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 descr=""/>
          <p:cNvSpPr/>
          <p:nvPr/>
        </p:nvSpPr>
        <p:spPr>
          <a:xfrm>
            <a:off x="8945371" y="5200015"/>
            <a:ext cx="538480" cy="502284"/>
          </a:xfrm>
          <a:custGeom>
            <a:avLst/>
            <a:gdLst/>
            <a:ahLst/>
            <a:cxnLst/>
            <a:rect l="l" t="t" r="r" b="b"/>
            <a:pathLst>
              <a:path w="538479" h="502285">
                <a:moveTo>
                  <a:pt x="0" y="250952"/>
                </a:moveTo>
                <a:lnTo>
                  <a:pt x="4337" y="205853"/>
                </a:lnTo>
                <a:lnTo>
                  <a:pt x="16842" y="163402"/>
                </a:lnTo>
                <a:lnTo>
                  <a:pt x="36754" y="124309"/>
                </a:lnTo>
                <a:lnTo>
                  <a:pt x="63315" y="89283"/>
                </a:lnTo>
                <a:lnTo>
                  <a:pt x="95763" y="59033"/>
                </a:lnTo>
                <a:lnTo>
                  <a:pt x="133340" y="34271"/>
                </a:lnTo>
                <a:lnTo>
                  <a:pt x="175285" y="15704"/>
                </a:lnTo>
                <a:lnTo>
                  <a:pt x="220838" y="4044"/>
                </a:lnTo>
                <a:lnTo>
                  <a:pt x="269239" y="0"/>
                </a:lnTo>
                <a:lnTo>
                  <a:pt x="317641" y="4044"/>
                </a:lnTo>
                <a:lnTo>
                  <a:pt x="363194" y="15704"/>
                </a:lnTo>
                <a:lnTo>
                  <a:pt x="405139" y="34271"/>
                </a:lnTo>
                <a:lnTo>
                  <a:pt x="442716" y="59033"/>
                </a:lnTo>
                <a:lnTo>
                  <a:pt x="475164" y="89283"/>
                </a:lnTo>
                <a:lnTo>
                  <a:pt x="501725" y="124309"/>
                </a:lnTo>
                <a:lnTo>
                  <a:pt x="521637" y="163402"/>
                </a:lnTo>
                <a:lnTo>
                  <a:pt x="534142" y="205853"/>
                </a:lnTo>
                <a:lnTo>
                  <a:pt x="538479" y="250952"/>
                </a:lnTo>
                <a:lnTo>
                  <a:pt x="534142" y="296088"/>
                </a:lnTo>
                <a:lnTo>
                  <a:pt x="521637" y="338568"/>
                </a:lnTo>
                <a:lnTo>
                  <a:pt x="501725" y="377683"/>
                </a:lnTo>
                <a:lnTo>
                  <a:pt x="475164" y="412725"/>
                </a:lnTo>
                <a:lnTo>
                  <a:pt x="442716" y="442985"/>
                </a:lnTo>
                <a:lnTo>
                  <a:pt x="405139" y="467755"/>
                </a:lnTo>
                <a:lnTo>
                  <a:pt x="363194" y="486324"/>
                </a:lnTo>
                <a:lnTo>
                  <a:pt x="317641" y="497986"/>
                </a:lnTo>
                <a:lnTo>
                  <a:pt x="269239" y="502031"/>
                </a:lnTo>
                <a:lnTo>
                  <a:pt x="220838" y="497986"/>
                </a:lnTo>
                <a:lnTo>
                  <a:pt x="175285" y="486324"/>
                </a:lnTo>
                <a:lnTo>
                  <a:pt x="133340" y="467755"/>
                </a:lnTo>
                <a:lnTo>
                  <a:pt x="95763" y="442985"/>
                </a:lnTo>
                <a:lnTo>
                  <a:pt x="63315" y="412725"/>
                </a:lnTo>
                <a:lnTo>
                  <a:pt x="36754" y="377683"/>
                </a:lnTo>
                <a:lnTo>
                  <a:pt x="16842" y="338568"/>
                </a:lnTo>
                <a:lnTo>
                  <a:pt x="4337" y="296088"/>
                </a:lnTo>
                <a:lnTo>
                  <a:pt x="0" y="250952"/>
                </a:lnTo>
                <a:close/>
              </a:path>
            </a:pathLst>
          </a:custGeom>
          <a:ln w="19050">
            <a:solidFill>
              <a:srgbClr val="FF303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 descr=""/>
          <p:cNvSpPr txBox="1"/>
          <p:nvPr/>
        </p:nvSpPr>
        <p:spPr>
          <a:xfrm>
            <a:off x="7229347" y="6135115"/>
            <a:ext cx="189293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Calibri"/>
                <a:cs typeface="Calibri"/>
              </a:rPr>
              <a:t>N=14,175</a:t>
            </a:r>
            <a:r>
              <a:rPr dirty="0" sz="1400" spc="254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N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2015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=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3,481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6" name="object 7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pc="-25"/>
              <a:t>13</a:t>
            </a:fld>
          </a:p>
        </p:txBody>
      </p:sp>
      <p:sp>
        <p:nvSpPr>
          <p:cNvPr id="73" name="object 73" descr=""/>
          <p:cNvSpPr txBox="1"/>
          <p:nvPr/>
        </p:nvSpPr>
        <p:spPr>
          <a:xfrm>
            <a:off x="998321" y="6140907"/>
            <a:ext cx="189293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Calibri"/>
                <a:cs typeface="Calibri"/>
              </a:rPr>
              <a:t>N=25,193</a:t>
            </a:r>
            <a:r>
              <a:rPr dirty="0" sz="1400" spc="254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N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2015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=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9,690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4" name="object 74" descr=""/>
          <p:cNvSpPr txBox="1"/>
          <p:nvPr/>
        </p:nvSpPr>
        <p:spPr>
          <a:xfrm>
            <a:off x="9563861" y="5841288"/>
            <a:ext cx="66675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-50">
                <a:latin typeface="Calibri"/>
                <a:cs typeface="Calibri"/>
              </a:rPr>
              <a:t>(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75" name="object 75" descr=""/>
          <p:cNvSpPr txBox="1"/>
          <p:nvPr/>
        </p:nvSpPr>
        <p:spPr>
          <a:xfrm>
            <a:off x="10024618" y="5841288"/>
            <a:ext cx="66675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-50">
                <a:latin typeface="Calibri"/>
                <a:cs typeface="Calibri"/>
              </a:rPr>
              <a:t>)</a:t>
            </a:r>
            <a:endParaRPr sz="10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4656" y="173189"/>
            <a:ext cx="2061210" cy="45406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74825" y="3025267"/>
            <a:ext cx="4997450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120">
                <a:solidFill>
                  <a:srgbClr val="FFFFFF"/>
                </a:solidFill>
              </a:rPr>
              <a:t>4.</a:t>
            </a:r>
            <a:r>
              <a:rPr dirty="0" sz="4800" spc="-585">
                <a:solidFill>
                  <a:srgbClr val="FFFFFF"/>
                </a:solidFill>
              </a:rPr>
              <a:t> </a:t>
            </a:r>
            <a:r>
              <a:rPr dirty="0" sz="4800" spc="-140">
                <a:solidFill>
                  <a:srgbClr val="FFFFFF"/>
                </a:solidFill>
              </a:rPr>
              <a:t>Conclusiones</a:t>
            </a:r>
            <a:endParaRPr sz="4800"/>
          </a:p>
        </p:txBody>
      </p:sp>
      <p:sp>
        <p:nvSpPr>
          <p:cNvPr id="4" name="object 4" descr=""/>
          <p:cNvSpPr/>
          <p:nvPr/>
        </p:nvSpPr>
        <p:spPr>
          <a:xfrm>
            <a:off x="10119359" y="71119"/>
            <a:ext cx="1463040" cy="670560"/>
          </a:xfrm>
          <a:custGeom>
            <a:avLst/>
            <a:gdLst/>
            <a:ahLst/>
            <a:cxnLst/>
            <a:rect l="l" t="t" r="r" b="b"/>
            <a:pathLst>
              <a:path w="1463040" h="670560">
                <a:moveTo>
                  <a:pt x="1463040" y="0"/>
                </a:moveTo>
                <a:lnTo>
                  <a:pt x="0" y="0"/>
                </a:lnTo>
                <a:lnTo>
                  <a:pt x="0" y="670559"/>
                </a:lnTo>
                <a:lnTo>
                  <a:pt x="1463040" y="670559"/>
                </a:lnTo>
                <a:lnTo>
                  <a:pt x="14630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pc="-25"/>
              <a:t>13</a:t>
            </a:fld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4656" y="173189"/>
            <a:ext cx="2061210" cy="45406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846848" y="1384426"/>
            <a:ext cx="3764279" cy="19050"/>
          </a:xfrm>
          <a:custGeom>
            <a:avLst/>
            <a:gdLst/>
            <a:ahLst/>
            <a:cxnLst/>
            <a:rect l="l" t="t" r="r" b="b"/>
            <a:pathLst>
              <a:path w="3764279" h="19050">
                <a:moveTo>
                  <a:pt x="3763759" y="0"/>
                </a:moveTo>
                <a:lnTo>
                  <a:pt x="0" y="0"/>
                </a:lnTo>
                <a:lnTo>
                  <a:pt x="0" y="19050"/>
                </a:lnTo>
                <a:lnTo>
                  <a:pt x="3763759" y="19050"/>
                </a:lnTo>
                <a:lnTo>
                  <a:pt x="3763759" y="0"/>
                </a:lnTo>
                <a:close/>
              </a:path>
            </a:pathLst>
          </a:custGeom>
          <a:solidFill>
            <a:srgbClr val="E2041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92710">
              <a:lnSpc>
                <a:spcPct val="100000"/>
              </a:lnSpc>
              <a:spcBef>
                <a:spcPts val="105"/>
              </a:spcBef>
            </a:pPr>
            <a:r>
              <a:rPr dirty="0" spc="-70"/>
              <a:t>4.</a:t>
            </a:r>
            <a:r>
              <a:rPr dirty="0" spc="-400"/>
              <a:t> </a:t>
            </a:r>
            <a:r>
              <a:rPr dirty="0" spc="-95"/>
              <a:t>Conclusiones</a:t>
            </a:r>
          </a:p>
        </p:txBody>
      </p:sp>
      <p:grpSp>
        <p:nvGrpSpPr>
          <p:cNvPr id="5" name="object 5" descr=""/>
          <p:cNvGrpSpPr/>
          <p:nvPr/>
        </p:nvGrpSpPr>
        <p:grpSpPr>
          <a:xfrm>
            <a:off x="0" y="0"/>
            <a:ext cx="12192000" cy="829944"/>
            <a:chOff x="0" y="0"/>
            <a:chExt cx="12192000" cy="829944"/>
          </a:xfrm>
        </p:grpSpPr>
        <p:sp>
          <p:nvSpPr>
            <p:cNvPr id="6" name="object 6" descr=""/>
            <p:cNvSpPr/>
            <p:nvPr/>
          </p:nvSpPr>
          <p:spPr>
            <a:xfrm>
              <a:off x="0" y="0"/>
              <a:ext cx="12192000" cy="829944"/>
            </a:xfrm>
            <a:custGeom>
              <a:avLst/>
              <a:gdLst/>
              <a:ahLst/>
              <a:cxnLst/>
              <a:rect l="l" t="t" r="r" b="b"/>
              <a:pathLst>
                <a:path w="12192000" h="829944">
                  <a:moveTo>
                    <a:pt x="12192000" y="0"/>
                  </a:moveTo>
                  <a:lnTo>
                    <a:pt x="0" y="0"/>
                  </a:lnTo>
                  <a:lnTo>
                    <a:pt x="0" y="691641"/>
                  </a:lnTo>
                  <a:lnTo>
                    <a:pt x="7052" y="735383"/>
                  </a:lnTo>
                  <a:lnTo>
                    <a:pt x="26689" y="773352"/>
                  </a:lnTo>
                  <a:lnTo>
                    <a:pt x="56634" y="803281"/>
                  </a:lnTo>
                  <a:lnTo>
                    <a:pt x="94607" y="822901"/>
                  </a:lnTo>
                  <a:lnTo>
                    <a:pt x="138329" y="829945"/>
                  </a:lnTo>
                  <a:lnTo>
                    <a:pt x="12053697" y="829945"/>
                  </a:lnTo>
                  <a:lnTo>
                    <a:pt x="12097390" y="822901"/>
                  </a:lnTo>
                  <a:lnTo>
                    <a:pt x="12135353" y="803281"/>
                  </a:lnTo>
                  <a:lnTo>
                    <a:pt x="12165300" y="773352"/>
                  </a:lnTo>
                  <a:lnTo>
                    <a:pt x="12184944" y="735383"/>
                  </a:lnTo>
                  <a:lnTo>
                    <a:pt x="12192000" y="69164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5497" y="215938"/>
              <a:ext cx="2140458" cy="429856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34656" y="173189"/>
              <a:ext cx="2061210" cy="454063"/>
            </a:xfrm>
            <a:prstGeom prst="rect">
              <a:avLst/>
            </a:prstGeom>
          </p:spPr>
        </p:pic>
      </p:grpSp>
      <p:sp>
        <p:nvSpPr>
          <p:cNvPr id="9" name="object 9" descr=""/>
          <p:cNvSpPr txBox="1"/>
          <p:nvPr/>
        </p:nvSpPr>
        <p:spPr>
          <a:xfrm>
            <a:off x="813612" y="1976119"/>
            <a:ext cx="10144125" cy="31959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355600" marR="5080" indent="-34290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55600" algn="l"/>
                <a:tab pos="358140" algn="l"/>
              </a:tabLst>
            </a:pPr>
            <a:r>
              <a:rPr dirty="0" sz="1600">
                <a:latin typeface="Lucida Sans Unicode"/>
                <a:cs typeface="Lucida Sans Unicode"/>
              </a:rPr>
              <a:t>	Los</a:t>
            </a:r>
            <a:r>
              <a:rPr dirty="0" sz="1600" spc="114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COAR</a:t>
            </a:r>
            <a:r>
              <a:rPr dirty="0" sz="1600" spc="13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tienen</a:t>
            </a:r>
            <a:r>
              <a:rPr dirty="0" sz="1600" spc="13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un</a:t>
            </a:r>
            <a:r>
              <a:rPr dirty="0" sz="1600" spc="12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efecto</a:t>
            </a:r>
            <a:r>
              <a:rPr dirty="0" sz="1600" spc="12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positivo</a:t>
            </a:r>
            <a:r>
              <a:rPr dirty="0" sz="1600" spc="130">
                <a:latin typeface="Lucida Sans Unicode"/>
                <a:cs typeface="Lucida Sans Unicode"/>
              </a:rPr>
              <a:t> </a:t>
            </a:r>
            <a:r>
              <a:rPr dirty="0" sz="1600" spc="55">
                <a:latin typeface="Lucida Sans Unicode"/>
                <a:cs typeface="Lucida Sans Unicode"/>
              </a:rPr>
              <a:t>y</a:t>
            </a:r>
            <a:r>
              <a:rPr dirty="0" sz="1600" spc="12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significativo</a:t>
            </a:r>
            <a:r>
              <a:rPr dirty="0" sz="1600" spc="130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en</a:t>
            </a:r>
            <a:r>
              <a:rPr dirty="0" sz="1600" spc="12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el</a:t>
            </a:r>
            <a:r>
              <a:rPr dirty="0" sz="1600" spc="10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ingreso</a:t>
            </a:r>
            <a:r>
              <a:rPr dirty="0" sz="1600" spc="13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oportuno</a:t>
            </a:r>
            <a:r>
              <a:rPr dirty="0" sz="1600" spc="125">
                <a:latin typeface="Lucida Sans Unicode"/>
                <a:cs typeface="Lucida Sans Unicode"/>
              </a:rPr>
              <a:t> </a:t>
            </a:r>
            <a:r>
              <a:rPr dirty="0" sz="1600" spc="55">
                <a:latin typeface="Lucida Sans Unicode"/>
                <a:cs typeface="Lucida Sans Unicode"/>
              </a:rPr>
              <a:t>y</a:t>
            </a:r>
            <a:r>
              <a:rPr dirty="0" sz="1600" spc="130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la</a:t>
            </a:r>
            <a:r>
              <a:rPr dirty="0" sz="1600" spc="12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continuidad</a:t>
            </a:r>
            <a:r>
              <a:rPr dirty="0" sz="1600" spc="145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en</a:t>
            </a:r>
            <a:r>
              <a:rPr dirty="0" sz="1600" spc="110">
                <a:latin typeface="Lucida Sans Unicode"/>
                <a:cs typeface="Lucida Sans Unicode"/>
              </a:rPr>
              <a:t> </a:t>
            </a:r>
            <a:r>
              <a:rPr dirty="0" sz="1600" spc="35">
                <a:latin typeface="Lucida Sans Unicode"/>
                <a:cs typeface="Lucida Sans Unicode"/>
              </a:rPr>
              <a:t>la </a:t>
            </a:r>
            <a:r>
              <a:rPr dirty="0" sz="1600" spc="-10">
                <a:latin typeface="Lucida Sans Unicode"/>
                <a:cs typeface="Lucida Sans Unicode"/>
              </a:rPr>
              <a:t>universidad.</a:t>
            </a:r>
            <a:endParaRPr sz="1600">
              <a:latin typeface="Lucida Sans Unicode"/>
              <a:cs typeface="Lucida Sans Unicode"/>
            </a:endParaRPr>
          </a:p>
          <a:p>
            <a:pPr algn="just" marL="355600" marR="6985" indent="-342900">
              <a:lnSpc>
                <a:spcPct val="100000"/>
              </a:lnSpc>
              <a:spcBef>
                <a:spcPts val="1920"/>
              </a:spcBef>
              <a:buAutoNum type="arabicPeriod"/>
              <a:tabLst>
                <a:tab pos="355600" algn="l"/>
                <a:tab pos="356870" algn="l"/>
              </a:tabLst>
            </a:pPr>
            <a:r>
              <a:rPr dirty="0" sz="1600">
                <a:latin typeface="Lucida Sans Unicode"/>
                <a:cs typeface="Lucida Sans Unicode"/>
              </a:rPr>
              <a:t>	Los</a:t>
            </a:r>
            <a:r>
              <a:rPr dirty="0" sz="1600" spc="26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COAR</a:t>
            </a:r>
            <a:r>
              <a:rPr dirty="0" sz="1600" spc="28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tienen</a:t>
            </a:r>
            <a:r>
              <a:rPr dirty="0" sz="1600" spc="27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un</a:t>
            </a:r>
            <a:r>
              <a:rPr dirty="0" sz="1600" spc="27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efecto</a:t>
            </a:r>
            <a:r>
              <a:rPr dirty="0" sz="1600" spc="27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significativo</a:t>
            </a:r>
            <a:r>
              <a:rPr dirty="0" sz="1600" spc="280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en</a:t>
            </a:r>
            <a:r>
              <a:rPr dirty="0" sz="1600" spc="260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la</a:t>
            </a:r>
            <a:r>
              <a:rPr dirty="0" sz="1600" spc="27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elección</a:t>
            </a:r>
            <a:r>
              <a:rPr dirty="0" sz="1600" spc="270">
                <a:latin typeface="Lucida Sans Unicode"/>
                <a:cs typeface="Lucida Sans Unicode"/>
              </a:rPr>
              <a:t> </a:t>
            </a:r>
            <a:r>
              <a:rPr dirty="0" sz="1600" spc="75">
                <a:latin typeface="Lucida Sans Unicode"/>
                <a:cs typeface="Lucida Sans Unicode"/>
              </a:rPr>
              <a:t>de</a:t>
            </a:r>
            <a:r>
              <a:rPr dirty="0" sz="1600" spc="26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las</a:t>
            </a:r>
            <a:r>
              <a:rPr dirty="0" sz="1600" spc="275">
                <a:latin typeface="Lucida Sans Unicode"/>
                <a:cs typeface="Lucida Sans Unicode"/>
              </a:rPr>
              <a:t> </a:t>
            </a:r>
            <a:r>
              <a:rPr dirty="0" sz="1600" spc="55">
                <a:latin typeface="Lucida Sans Unicode"/>
                <a:cs typeface="Lucida Sans Unicode"/>
              </a:rPr>
              <a:t>carreras</a:t>
            </a:r>
            <a:r>
              <a:rPr dirty="0" sz="1600" spc="26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universitarias.</a:t>
            </a:r>
            <a:r>
              <a:rPr dirty="0" sz="1600" spc="29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Es</a:t>
            </a:r>
            <a:r>
              <a:rPr dirty="0" sz="1600" spc="260">
                <a:latin typeface="Lucida Sans Unicode"/>
                <a:cs typeface="Lucida Sans Unicode"/>
              </a:rPr>
              <a:t> </a:t>
            </a:r>
            <a:r>
              <a:rPr dirty="0" sz="1600" spc="-10">
                <a:latin typeface="Lucida Sans Unicode"/>
                <a:cs typeface="Lucida Sans Unicode"/>
              </a:rPr>
              <a:t>decir, </a:t>
            </a:r>
            <a:r>
              <a:rPr dirty="0" sz="1600" spc="-20">
                <a:latin typeface="Lucida Sans Unicode"/>
                <a:cs typeface="Lucida Sans Unicode"/>
              </a:rPr>
              <a:t>finalizar</a:t>
            </a:r>
            <a:r>
              <a:rPr dirty="0" sz="1600" spc="-5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el</a:t>
            </a:r>
            <a:r>
              <a:rPr dirty="0" sz="1600" spc="-4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COAR</a:t>
            </a:r>
            <a:r>
              <a:rPr dirty="0" sz="1600" spc="-20">
                <a:latin typeface="Lucida Sans Unicode"/>
                <a:cs typeface="Lucida Sans Unicode"/>
              </a:rPr>
              <a:t> </a:t>
            </a:r>
            <a:r>
              <a:rPr dirty="0" sz="1600" spc="65">
                <a:latin typeface="Lucida Sans Unicode"/>
                <a:cs typeface="Lucida Sans Unicode"/>
              </a:rPr>
              <a:t>puede</a:t>
            </a:r>
            <a:r>
              <a:rPr dirty="0" sz="1600" spc="-3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estar</a:t>
            </a:r>
            <a:r>
              <a:rPr dirty="0" sz="1600" spc="-10">
                <a:latin typeface="Lucida Sans Unicode"/>
                <a:cs typeface="Lucida Sans Unicode"/>
              </a:rPr>
              <a:t> </a:t>
            </a:r>
            <a:r>
              <a:rPr dirty="0" sz="1600" spc="50">
                <a:latin typeface="Lucida Sans Unicode"/>
                <a:cs typeface="Lucida Sans Unicode"/>
              </a:rPr>
              <a:t>relacionado</a:t>
            </a:r>
            <a:r>
              <a:rPr dirty="0" sz="1600">
                <a:latin typeface="Lucida Sans Unicode"/>
                <a:cs typeface="Lucida Sans Unicode"/>
              </a:rPr>
              <a:t> </a:t>
            </a:r>
            <a:r>
              <a:rPr dirty="0" sz="1600" spc="185">
                <a:latin typeface="Lucida Sans Unicode"/>
                <a:cs typeface="Lucida Sans Unicode"/>
              </a:rPr>
              <a:t>a</a:t>
            </a:r>
            <a:r>
              <a:rPr dirty="0" sz="1600" spc="-3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elegir</a:t>
            </a:r>
            <a:r>
              <a:rPr dirty="0" sz="1600" spc="-40">
                <a:latin typeface="Lucida Sans Unicode"/>
                <a:cs typeface="Lucida Sans Unicode"/>
              </a:rPr>
              <a:t> </a:t>
            </a:r>
            <a:r>
              <a:rPr dirty="0" sz="1600" spc="50">
                <a:latin typeface="Lucida Sans Unicode"/>
                <a:cs typeface="Lucida Sans Unicode"/>
              </a:rPr>
              <a:t>carreras</a:t>
            </a:r>
            <a:r>
              <a:rPr dirty="0" sz="1600" spc="-10">
                <a:latin typeface="Lucida Sans Unicode"/>
                <a:cs typeface="Lucida Sans Unicode"/>
              </a:rPr>
              <a:t> </a:t>
            </a:r>
            <a:r>
              <a:rPr dirty="0" sz="1600" spc="65">
                <a:latin typeface="Lucida Sans Unicode"/>
                <a:cs typeface="Lucida Sans Unicode"/>
              </a:rPr>
              <a:t>con</a:t>
            </a:r>
            <a:r>
              <a:rPr dirty="0" sz="1600" spc="-20">
                <a:latin typeface="Lucida Sans Unicode"/>
                <a:cs typeface="Lucida Sans Unicode"/>
              </a:rPr>
              <a:t> </a:t>
            </a:r>
            <a:r>
              <a:rPr dirty="0" sz="1600" spc="65">
                <a:latin typeface="Lucida Sans Unicode"/>
                <a:cs typeface="Lucida Sans Unicode"/>
              </a:rPr>
              <a:t>mayor</a:t>
            </a:r>
            <a:r>
              <a:rPr dirty="0" sz="1600" spc="-20">
                <a:latin typeface="Lucida Sans Unicode"/>
                <a:cs typeface="Lucida Sans Unicode"/>
              </a:rPr>
              <a:t> </a:t>
            </a:r>
            <a:r>
              <a:rPr dirty="0" sz="1600" spc="-10">
                <a:latin typeface="Lucida Sans Unicode"/>
                <a:cs typeface="Lucida Sans Unicode"/>
              </a:rPr>
              <a:t>rentabilidad.</a:t>
            </a:r>
            <a:endParaRPr sz="1600">
              <a:latin typeface="Lucida Sans Unicode"/>
              <a:cs typeface="Lucida Sans Unicode"/>
            </a:endParaRPr>
          </a:p>
          <a:p>
            <a:pPr algn="just" marL="355600" marR="6350" indent="-342900">
              <a:lnSpc>
                <a:spcPct val="100000"/>
              </a:lnSpc>
              <a:spcBef>
                <a:spcPts val="1920"/>
              </a:spcBef>
              <a:buAutoNum type="arabicPeriod"/>
              <a:tabLst>
                <a:tab pos="355600" algn="l"/>
                <a:tab pos="357505" algn="l"/>
              </a:tabLst>
            </a:pPr>
            <a:r>
              <a:rPr dirty="0" sz="1600">
                <a:latin typeface="Lucida Sans Unicode"/>
                <a:cs typeface="Lucida Sans Unicode"/>
              </a:rPr>
              <a:t>	No</a:t>
            </a:r>
            <a:r>
              <a:rPr dirty="0" sz="1600" spc="229">
                <a:latin typeface="Lucida Sans Unicode"/>
                <a:cs typeface="Lucida Sans Unicode"/>
              </a:rPr>
              <a:t> </a:t>
            </a:r>
            <a:r>
              <a:rPr dirty="0" sz="1600" spc="90">
                <a:latin typeface="Lucida Sans Unicode"/>
                <a:cs typeface="Lucida Sans Unicode"/>
              </a:rPr>
              <a:t>hay</a:t>
            </a:r>
            <a:r>
              <a:rPr dirty="0" sz="1600" spc="23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diferencias</a:t>
            </a:r>
            <a:r>
              <a:rPr dirty="0" sz="1600" spc="23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entre</a:t>
            </a:r>
            <a:r>
              <a:rPr dirty="0" sz="1600" spc="22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el</a:t>
            </a:r>
            <a:r>
              <a:rPr dirty="0" sz="1600" spc="24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grupo</a:t>
            </a:r>
            <a:r>
              <a:rPr dirty="0" sz="1600" spc="229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control</a:t>
            </a:r>
            <a:r>
              <a:rPr dirty="0" sz="1600" spc="240">
                <a:latin typeface="Lucida Sans Unicode"/>
                <a:cs typeface="Lucida Sans Unicode"/>
              </a:rPr>
              <a:t> </a:t>
            </a:r>
            <a:r>
              <a:rPr dirty="0" sz="1600" spc="55">
                <a:latin typeface="Lucida Sans Unicode"/>
                <a:cs typeface="Lucida Sans Unicode"/>
              </a:rPr>
              <a:t>y</a:t>
            </a:r>
            <a:r>
              <a:rPr dirty="0" sz="1600" spc="22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tratamiento</a:t>
            </a:r>
            <a:r>
              <a:rPr dirty="0" sz="1600" spc="23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sobre</a:t>
            </a:r>
            <a:r>
              <a:rPr dirty="0" sz="1600" spc="229">
                <a:latin typeface="Lucida Sans Unicode"/>
                <a:cs typeface="Lucida Sans Unicode"/>
              </a:rPr>
              <a:t> </a:t>
            </a:r>
            <a:r>
              <a:rPr dirty="0" sz="1600" spc="50">
                <a:latin typeface="Lucida Sans Unicode"/>
                <a:cs typeface="Lucida Sans Unicode"/>
              </a:rPr>
              <a:t>egresar</a:t>
            </a:r>
            <a:r>
              <a:rPr dirty="0" sz="1600" spc="245">
                <a:latin typeface="Lucida Sans Unicode"/>
                <a:cs typeface="Lucida Sans Unicode"/>
              </a:rPr>
              <a:t> </a:t>
            </a:r>
            <a:r>
              <a:rPr dirty="0" sz="1600" spc="80">
                <a:latin typeface="Lucida Sans Unicode"/>
                <a:cs typeface="Lucida Sans Unicode"/>
              </a:rPr>
              <a:t>de</a:t>
            </a:r>
            <a:r>
              <a:rPr dirty="0" sz="1600" spc="235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la</a:t>
            </a:r>
            <a:r>
              <a:rPr dirty="0" sz="1600" spc="229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universidad</a:t>
            </a:r>
            <a:r>
              <a:rPr dirty="0" sz="1600" spc="254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en</a:t>
            </a:r>
            <a:r>
              <a:rPr dirty="0" sz="1600" spc="229">
                <a:latin typeface="Lucida Sans Unicode"/>
                <a:cs typeface="Lucida Sans Unicode"/>
              </a:rPr>
              <a:t> </a:t>
            </a:r>
            <a:r>
              <a:rPr dirty="0" sz="1600" spc="-25">
                <a:latin typeface="Lucida Sans Unicode"/>
                <a:cs typeface="Lucida Sans Unicode"/>
              </a:rPr>
              <a:t>el </a:t>
            </a:r>
            <a:r>
              <a:rPr dirty="0" sz="1600">
                <a:latin typeface="Lucida Sans Unicode"/>
                <a:cs typeface="Lucida Sans Unicode"/>
              </a:rPr>
              <a:t>tiempo</a:t>
            </a:r>
            <a:r>
              <a:rPr dirty="0" sz="1600" spc="140">
                <a:latin typeface="Lucida Sans Unicode"/>
                <a:cs typeface="Lucida Sans Unicode"/>
              </a:rPr>
              <a:t> </a:t>
            </a:r>
            <a:r>
              <a:rPr dirty="0" sz="1600" spc="-10">
                <a:latin typeface="Lucida Sans Unicode"/>
                <a:cs typeface="Lucida Sans Unicode"/>
              </a:rPr>
              <a:t>estimado.</a:t>
            </a:r>
            <a:endParaRPr sz="1600">
              <a:latin typeface="Lucida Sans Unicode"/>
              <a:cs typeface="Lucida Sans Unicode"/>
            </a:endParaRPr>
          </a:p>
          <a:p>
            <a:pPr algn="just" marL="355600" marR="5080" indent="-342900">
              <a:lnSpc>
                <a:spcPct val="100000"/>
              </a:lnSpc>
              <a:spcBef>
                <a:spcPts val="1920"/>
              </a:spcBef>
              <a:buAutoNum type="arabicPeriod"/>
              <a:tabLst>
                <a:tab pos="355600" algn="l"/>
                <a:tab pos="356870" algn="l"/>
              </a:tabLst>
            </a:pPr>
            <a:r>
              <a:rPr dirty="0" sz="1600">
                <a:latin typeface="Lucida Sans Unicode"/>
                <a:cs typeface="Lucida Sans Unicode"/>
              </a:rPr>
              <a:t>	</a:t>
            </a:r>
            <a:r>
              <a:rPr dirty="0" sz="1600" spc="85">
                <a:latin typeface="Lucida Sans Unicode"/>
                <a:cs typeface="Lucida Sans Unicode"/>
              </a:rPr>
              <a:t>Se</a:t>
            </a:r>
            <a:r>
              <a:rPr dirty="0" sz="1600" spc="11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obtienen</a:t>
            </a:r>
            <a:r>
              <a:rPr dirty="0" sz="1600" spc="114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resultados</a:t>
            </a:r>
            <a:r>
              <a:rPr dirty="0" sz="1600" spc="12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positivos</a:t>
            </a:r>
            <a:r>
              <a:rPr dirty="0" sz="1600" spc="120">
                <a:latin typeface="Lucida Sans Unicode"/>
                <a:cs typeface="Lucida Sans Unicode"/>
              </a:rPr>
              <a:t> </a:t>
            </a:r>
            <a:r>
              <a:rPr dirty="0" sz="1600" spc="55">
                <a:latin typeface="Lucida Sans Unicode"/>
                <a:cs typeface="Lucida Sans Unicode"/>
              </a:rPr>
              <a:t>y</a:t>
            </a:r>
            <a:r>
              <a:rPr dirty="0" sz="1600" spc="12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significativos</a:t>
            </a:r>
            <a:r>
              <a:rPr dirty="0" sz="1600" spc="125">
                <a:latin typeface="Lucida Sans Unicode"/>
                <a:cs typeface="Lucida Sans Unicode"/>
              </a:rPr>
              <a:t> </a:t>
            </a:r>
            <a:r>
              <a:rPr dirty="0" sz="1600" spc="65">
                <a:latin typeface="Lucida Sans Unicode"/>
                <a:cs typeface="Lucida Sans Unicode"/>
              </a:rPr>
              <a:t>con</a:t>
            </a:r>
            <a:r>
              <a:rPr dirty="0" sz="1600" spc="114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respecto</a:t>
            </a:r>
            <a:r>
              <a:rPr dirty="0" sz="1600" spc="130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al</a:t>
            </a:r>
            <a:r>
              <a:rPr dirty="0" sz="1600" spc="12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salario.</a:t>
            </a:r>
            <a:r>
              <a:rPr dirty="0" sz="1600" spc="12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Es</a:t>
            </a:r>
            <a:r>
              <a:rPr dirty="0" sz="1600" spc="11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decir,</a:t>
            </a:r>
            <a:r>
              <a:rPr dirty="0" sz="1600" spc="114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los</a:t>
            </a:r>
            <a:r>
              <a:rPr dirty="0" sz="1600" spc="120">
                <a:latin typeface="Lucida Sans Unicode"/>
                <a:cs typeface="Lucida Sans Unicode"/>
              </a:rPr>
              <a:t> </a:t>
            </a:r>
            <a:r>
              <a:rPr dirty="0" sz="1600" spc="50">
                <a:latin typeface="Lucida Sans Unicode"/>
                <a:cs typeface="Lucida Sans Unicode"/>
              </a:rPr>
              <a:t>egresados </a:t>
            </a:r>
            <a:r>
              <a:rPr dirty="0" sz="1600">
                <a:latin typeface="Lucida Sans Unicode"/>
                <a:cs typeface="Lucida Sans Unicode"/>
              </a:rPr>
              <a:t>COAR</a:t>
            </a:r>
            <a:r>
              <a:rPr dirty="0" sz="1600" spc="49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tienen</a:t>
            </a:r>
            <a:r>
              <a:rPr dirty="0" sz="1600" spc="49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un</a:t>
            </a:r>
            <a:r>
              <a:rPr dirty="0" sz="1600" spc="484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efecto</a:t>
            </a:r>
            <a:r>
              <a:rPr dirty="0" sz="1600" spc="490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en</a:t>
            </a:r>
            <a:r>
              <a:rPr dirty="0" sz="1600" spc="484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los</a:t>
            </a:r>
            <a:r>
              <a:rPr dirty="0" sz="1600" spc="48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salarios,</a:t>
            </a:r>
            <a:r>
              <a:rPr dirty="0" sz="1600" spc="484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respecto</a:t>
            </a:r>
            <a:r>
              <a:rPr dirty="0" sz="1600" spc="490">
                <a:latin typeface="Lucida Sans Unicode"/>
                <a:cs typeface="Lucida Sans Unicode"/>
              </a:rPr>
              <a:t> </a:t>
            </a:r>
            <a:r>
              <a:rPr dirty="0" sz="1600" spc="185">
                <a:latin typeface="Lucida Sans Unicode"/>
                <a:cs typeface="Lucida Sans Unicode"/>
              </a:rPr>
              <a:t>a</a:t>
            </a:r>
            <a:r>
              <a:rPr dirty="0" sz="1600" spc="49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los</a:t>
            </a:r>
            <a:r>
              <a:rPr dirty="0" sz="1600" spc="470">
                <a:latin typeface="Lucida Sans Unicode"/>
                <a:cs typeface="Lucida Sans Unicode"/>
              </a:rPr>
              <a:t> </a:t>
            </a:r>
            <a:r>
              <a:rPr dirty="0" sz="1600" spc="65">
                <a:latin typeface="Lucida Sans Unicode"/>
                <a:cs typeface="Lucida Sans Unicode"/>
              </a:rPr>
              <a:t>que</a:t>
            </a:r>
            <a:r>
              <a:rPr dirty="0" sz="1600" spc="48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no</a:t>
            </a:r>
            <a:r>
              <a:rPr dirty="0" sz="1600" spc="49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estudiaron</a:t>
            </a:r>
            <a:r>
              <a:rPr dirty="0" sz="1600" spc="490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en</a:t>
            </a:r>
            <a:r>
              <a:rPr dirty="0" sz="1600" spc="484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el</a:t>
            </a:r>
            <a:r>
              <a:rPr dirty="0" sz="1600" spc="49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COAR.</a:t>
            </a:r>
            <a:r>
              <a:rPr dirty="0" sz="1600" spc="484">
                <a:latin typeface="Lucida Sans Unicode"/>
                <a:cs typeface="Lucida Sans Unicode"/>
              </a:rPr>
              <a:t> </a:t>
            </a:r>
            <a:r>
              <a:rPr dirty="0" sz="1600" spc="-25">
                <a:latin typeface="Lucida Sans Unicode"/>
                <a:cs typeface="Lucida Sans Unicode"/>
              </a:rPr>
              <a:t>Sin </a:t>
            </a:r>
            <a:r>
              <a:rPr dirty="0" sz="1600">
                <a:latin typeface="Lucida Sans Unicode"/>
                <a:cs typeface="Lucida Sans Unicode"/>
              </a:rPr>
              <a:t>embargo,</a:t>
            </a:r>
            <a:r>
              <a:rPr dirty="0" sz="1600" spc="28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este</a:t>
            </a:r>
            <a:r>
              <a:rPr dirty="0" sz="1600" spc="29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efecto</a:t>
            </a:r>
            <a:r>
              <a:rPr dirty="0" sz="1600" spc="27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no</a:t>
            </a:r>
            <a:r>
              <a:rPr dirty="0" sz="1600" spc="280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es</a:t>
            </a:r>
            <a:r>
              <a:rPr dirty="0" sz="1600" spc="28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inmediato.</a:t>
            </a:r>
            <a:r>
              <a:rPr dirty="0" sz="1600" spc="285">
                <a:latin typeface="Lucida Sans Unicode"/>
                <a:cs typeface="Lucida Sans Unicode"/>
              </a:rPr>
              <a:t> </a:t>
            </a:r>
            <a:r>
              <a:rPr dirty="0" sz="1600" spc="85">
                <a:latin typeface="Lucida Sans Unicode"/>
                <a:cs typeface="Lucida Sans Unicode"/>
              </a:rPr>
              <a:t>Se</a:t>
            </a:r>
            <a:r>
              <a:rPr dirty="0" sz="1600" spc="280">
                <a:latin typeface="Lucida Sans Unicode"/>
                <a:cs typeface="Lucida Sans Unicode"/>
              </a:rPr>
              <a:t> </a:t>
            </a:r>
            <a:r>
              <a:rPr dirty="0" sz="1600" spc="55">
                <a:latin typeface="Lucida Sans Unicode"/>
                <a:cs typeface="Lucida Sans Unicode"/>
              </a:rPr>
              <a:t>observa</a:t>
            </a:r>
            <a:r>
              <a:rPr dirty="0" sz="1600" spc="29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un</a:t>
            </a:r>
            <a:r>
              <a:rPr dirty="0" sz="1600" spc="280">
                <a:latin typeface="Lucida Sans Unicode"/>
                <a:cs typeface="Lucida Sans Unicode"/>
              </a:rPr>
              <a:t> </a:t>
            </a:r>
            <a:r>
              <a:rPr dirty="0" sz="1600" spc="75">
                <a:latin typeface="Lucida Sans Unicode"/>
                <a:cs typeface="Lucida Sans Unicode"/>
              </a:rPr>
              <a:t>mayor</a:t>
            </a:r>
            <a:r>
              <a:rPr dirty="0" sz="1600" spc="290">
                <a:latin typeface="Lucida Sans Unicode"/>
                <a:cs typeface="Lucida Sans Unicode"/>
              </a:rPr>
              <a:t> </a:t>
            </a:r>
            <a:r>
              <a:rPr dirty="0" sz="1600" spc="65">
                <a:latin typeface="Lucida Sans Unicode"/>
                <a:cs typeface="Lucida Sans Unicode"/>
              </a:rPr>
              <a:t>impacto</a:t>
            </a:r>
            <a:r>
              <a:rPr dirty="0" sz="1600" spc="285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en</a:t>
            </a:r>
            <a:r>
              <a:rPr dirty="0" sz="1600" spc="28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los</a:t>
            </a:r>
            <a:r>
              <a:rPr dirty="0" sz="1600" spc="28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ingresantes</a:t>
            </a:r>
            <a:r>
              <a:rPr dirty="0" sz="1600" spc="280">
                <a:latin typeface="Lucida Sans Unicode"/>
                <a:cs typeface="Lucida Sans Unicode"/>
              </a:rPr>
              <a:t> </a:t>
            </a:r>
            <a:r>
              <a:rPr dirty="0" sz="1600" spc="-25">
                <a:latin typeface="Lucida Sans Unicode"/>
                <a:cs typeface="Lucida Sans Unicode"/>
              </a:rPr>
              <a:t>del </a:t>
            </a:r>
            <a:r>
              <a:rPr dirty="0" sz="1600">
                <a:latin typeface="Lucida Sans Unicode"/>
                <a:cs typeface="Lucida Sans Unicode"/>
              </a:rPr>
              <a:t>COAR</a:t>
            </a:r>
            <a:r>
              <a:rPr dirty="0" sz="1600" spc="-25">
                <a:latin typeface="Lucida Sans Unicode"/>
                <a:cs typeface="Lucida Sans Unicode"/>
              </a:rPr>
              <a:t> </a:t>
            </a:r>
            <a:r>
              <a:rPr dirty="0" sz="1600" spc="-175">
                <a:latin typeface="Lucida Sans Unicode"/>
                <a:cs typeface="Lucida Sans Unicode"/>
              </a:rPr>
              <a:t>2015.</a:t>
            </a:r>
            <a:r>
              <a:rPr dirty="0" sz="1600" spc="-45">
                <a:latin typeface="Lucida Sans Unicode"/>
                <a:cs typeface="Lucida Sans Unicode"/>
              </a:rPr>
              <a:t> </a:t>
            </a:r>
            <a:r>
              <a:rPr dirty="0" sz="1600" spc="-160">
                <a:latin typeface="Arial Black"/>
                <a:cs typeface="Arial Black"/>
              </a:rPr>
              <a:t>Los</a:t>
            </a:r>
            <a:r>
              <a:rPr dirty="0" sz="1600" spc="-155">
                <a:latin typeface="Arial Black"/>
                <a:cs typeface="Arial Black"/>
              </a:rPr>
              <a:t> </a:t>
            </a:r>
            <a:r>
              <a:rPr dirty="0" sz="1600" spc="-65">
                <a:latin typeface="Arial Black"/>
                <a:cs typeface="Arial Black"/>
              </a:rPr>
              <a:t>beneficios</a:t>
            </a:r>
            <a:r>
              <a:rPr dirty="0" sz="1600" spc="-145">
                <a:latin typeface="Arial Black"/>
                <a:cs typeface="Arial Black"/>
              </a:rPr>
              <a:t> </a:t>
            </a:r>
            <a:r>
              <a:rPr dirty="0" sz="1600" spc="-50">
                <a:latin typeface="Arial Black"/>
                <a:cs typeface="Arial Black"/>
              </a:rPr>
              <a:t>laborales</a:t>
            </a:r>
            <a:r>
              <a:rPr dirty="0" sz="1600" spc="-114">
                <a:latin typeface="Arial Black"/>
                <a:cs typeface="Arial Black"/>
              </a:rPr>
              <a:t> </a:t>
            </a:r>
            <a:r>
              <a:rPr dirty="0" sz="1600" spc="-100">
                <a:latin typeface="Arial Black"/>
                <a:cs typeface="Arial Black"/>
              </a:rPr>
              <a:t>se</a:t>
            </a:r>
            <a:r>
              <a:rPr dirty="0" sz="1600" spc="-150">
                <a:latin typeface="Arial Black"/>
                <a:cs typeface="Arial Black"/>
              </a:rPr>
              <a:t> </a:t>
            </a:r>
            <a:r>
              <a:rPr dirty="0" sz="1600" spc="-50">
                <a:latin typeface="Arial Black"/>
                <a:cs typeface="Arial Black"/>
              </a:rPr>
              <a:t>consolidan</a:t>
            </a:r>
            <a:r>
              <a:rPr dirty="0" sz="1600" spc="-145">
                <a:latin typeface="Arial Black"/>
                <a:cs typeface="Arial Black"/>
              </a:rPr>
              <a:t> </a:t>
            </a:r>
            <a:r>
              <a:rPr dirty="0" sz="1600" spc="-60">
                <a:latin typeface="Arial Black"/>
                <a:cs typeface="Arial Black"/>
              </a:rPr>
              <a:t>con</a:t>
            </a:r>
            <a:r>
              <a:rPr dirty="0" sz="1600" spc="-140">
                <a:latin typeface="Arial Black"/>
                <a:cs typeface="Arial Black"/>
              </a:rPr>
              <a:t> </a:t>
            </a:r>
            <a:r>
              <a:rPr dirty="0" sz="1600" spc="-80">
                <a:latin typeface="Arial Black"/>
                <a:cs typeface="Arial Black"/>
              </a:rPr>
              <a:t>el</a:t>
            </a:r>
            <a:r>
              <a:rPr dirty="0" sz="1600" spc="-155">
                <a:latin typeface="Arial Black"/>
                <a:cs typeface="Arial Black"/>
              </a:rPr>
              <a:t> </a:t>
            </a:r>
            <a:r>
              <a:rPr dirty="0" sz="1600" spc="-10">
                <a:latin typeface="Arial Black"/>
                <a:cs typeface="Arial Black"/>
              </a:rPr>
              <a:t>tiempo.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pc="-25"/>
              <a:t>13</a:t>
            </a:fld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4656" y="173189"/>
            <a:ext cx="2061210" cy="45406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74825" y="3025267"/>
            <a:ext cx="3785235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175">
                <a:solidFill>
                  <a:srgbClr val="FFFFFF"/>
                </a:solidFill>
              </a:rPr>
              <a:t>5.</a:t>
            </a:r>
            <a:r>
              <a:rPr dirty="0" sz="4800" spc="-575">
                <a:solidFill>
                  <a:srgbClr val="FFFFFF"/>
                </a:solidFill>
              </a:rPr>
              <a:t> </a:t>
            </a:r>
            <a:r>
              <a:rPr dirty="0" sz="4800" spc="-165">
                <a:solidFill>
                  <a:srgbClr val="FFFFFF"/>
                </a:solidFill>
              </a:rPr>
              <a:t>Discusión</a:t>
            </a:r>
            <a:endParaRPr sz="4800"/>
          </a:p>
        </p:txBody>
      </p:sp>
      <p:sp>
        <p:nvSpPr>
          <p:cNvPr id="4" name="object 4" descr=""/>
          <p:cNvSpPr/>
          <p:nvPr/>
        </p:nvSpPr>
        <p:spPr>
          <a:xfrm>
            <a:off x="10119359" y="71119"/>
            <a:ext cx="1463040" cy="629920"/>
          </a:xfrm>
          <a:custGeom>
            <a:avLst/>
            <a:gdLst/>
            <a:ahLst/>
            <a:cxnLst/>
            <a:rect l="l" t="t" r="r" b="b"/>
            <a:pathLst>
              <a:path w="1463040" h="629920">
                <a:moveTo>
                  <a:pt x="1463040" y="0"/>
                </a:moveTo>
                <a:lnTo>
                  <a:pt x="0" y="0"/>
                </a:lnTo>
                <a:lnTo>
                  <a:pt x="0" y="629919"/>
                </a:lnTo>
                <a:lnTo>
                  <a:pt x="1463040" y="629919"/>
                </a:lnTo>
                <a:lnTo>
                  <a:pt x="14630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pc="-25"/>
              <a:t>13</a:t>
            </a:fld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4656" y="173189"/>
            <a:ext cx="2061210" cy="45406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846848" y="1393952"/>
            <a:ext cx="3764279" cy="0"/>
          </a:xfrm>
          <a:custGeom>
            <a:avLst/>
            <a:gdLst/>
            <a:ahLst/>
            <a:cxnLst/>
            <a:rect l="l" t="t" r="r" b="b"/>
            <a:pathLst>
              <a:path w="3764279" h="0">
                <a:moveTo>
                  <a:pt x="0" y="0"/>
                </a:moveTo>
                <a:lnTo>
                  <a:pt x="3763759" y="0"/>
                </a:lnTo>
              </a:path>
            </a:pathLst>
          </a:custGeom>
          <a:ln w="19050">
            <a:solidFill>
              <a:srgbClr val="E2041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786790" y="1752345"/>
            <a:ext cx="10359390" cy="37033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355600" marR="6985" indent="-342900">
              <a:lnSpc>
                <a:spcPct val="100000"/>
              </a:lnSpc>
              <a:spcBef>
                <a:spcPts val="95"/>
              </a:spcBef>
              <a:buFont typeface="Arial Black"/>
              <a:buAutoNum type="arabicPeriod"/>
              <a:tabLst>
                <a:tab pos="355600" algn="l"/>
              </a:tabLst>
            </a:pPr>
            <a:r>
              <a:rPr dirty="0" sz="1600" spc="-190">
                <a:latin typeface="Arial Black"/>
                <a:cs typeface="Arial Black"/>
              </a:rPr>
              <a:t>Los</a:t>
            </a:r>
            <a:r>
              <a:rPr dirty="0" sz="1600" spc="55">
                <a:latin typeface="Arial Black"/>
                <a:cs typeface="Arial Black"/>
              </a:rPr>
              <a:t> </a:t>
            </a:r>
            <a:r>
              <a:rPr dirty="0" sz="1600" spc="-85">
                <a:latin typeface="Arial Black"/>
                <a:cs typeface="Arial Black"/>
              </a:rPr>
              <a:t>efectos</a:t>
            </a:r>
            <a:r>
              <a:rPr dirty="0" sz="1600" spc="-50">
                <a:latin typeface="Arial Black"/>
                <a:cs typeface="Arial Black"/>
              </a:rPr>
              <a:t> </a:t>
            </a:r>
            <a:r>
              <a:rPr dirty="0" sz="1600" spc="-40">
                <a:latin typeface="Arial Black"/>
                <a:cs typeface="Arial Black"/>
              </a:rPr>
              <a:t>sobre</a:t>
            </a:r>
            <a:r>
              <a:rPr dirty="0" sz="1600" spc="-95">
                <a:latin typeface="Arial Black"/>
                <a:cs typeface="Arial Black"/>
              </a:rPr>
              <a:t> </a:t>
            </a:r>
            <a:r>
              <a:rPr dirty="0" sz="1600" spc="-40">
                <a:latin typeface="Arial Black"/>
                <a:cs typeface="Arial Black"/>
              </a:rPr>
              <a:t>indicadores</a:t>
            </a:r>
            <a:r>
              <a:rPr dirty="0" sz="1600" spc="-45">
                <a:latin typeface="Arial Black"/>
                <a:cs typeface="Arial Black"/>
              </a:rPr>
              <a:t> </a:t>
            </a:r>
            <a:r>
              <a:rPr dirty="0" sz="1600" spc="-35">
                <a:latin typeface="Arial Black"/>
                <a:cs typeface="Arial Black"/>
              </a:rPr>
              <a:t>laborales</a:t>
            </a:r>
            <a:r>
              <a:rPr dirty="0" sz="1600" spc="-50">
                <a:latin typeface="Arial Black"/>
                <a:cs typeface="Arial Black"/>
              </a:rPr>
              <a:t> </a:t>
            </a:r>
            <a:r>
              <a:rPr dirty="0" sz="1600" spc="-20">
                <a:latin typeface="Arial Black"/>
                <a:cs typeface="Arial Black"/>
              </a:rPr>
              <a:t>son</a:t>
            </a:r>
            <a:r>
              <a:rPr dirty="0" sz="1600" spc="-35">
                <a:latin typeface="Arial Black"/>
                <a:cs typeface="Arial Black"/>
              </a:rPr>
              <a:t> </a:t>
            </a:r>
            <a:r>
              <a:rPr dirty="0" sz="1600">
                <a:latin typeface="Arial Black"/>
                <a:cs typeface="Arial Black"/>
              </a:rPr>
              <a:t>de</a:t>
            </a:r>
            <a:r>
              <a:rPr dirty="0" sz="1600" spc="-35">
                <a:latin typeface="Arial Black"/>
                <a:cs typeface="Arial Black"/>
              </a:rPr>
              <a:t> </a:t>
            </a:r>
            <a:r>
              <a:rPr dirty="0" sz="1600" spc="-10">
                <a:latin typeface="Arial Black"/>
                <a:cs typeface="Arial Black"/>
              </a:rPr>
              <a:t>largo</a:t>
            </a:r>
            <a:r>
              <a:rPr dirty="0" sz="1600" spc="-30">
                <a:latin typeface="Arial Black"/>
                <a:cs typeface="Arial Black"/>
              </a:rPr>
              <a:t> </a:t>
            </a:r>
            <a:r>
              <a:rPr dirty="0" sz="1600" spc="-60">
                <a:latin typeface="Arial Black"/>
                <a:cs typeface="Arial Black"/>
              </a:rPr>
              <a:t>plazo</a:t>
            </a:r>
            <a:r>
              <a:rPr dirty="0" sz="1600" spc="-60">
                <a:latin typeface="Lucida Sans Unicode"/>
                <a:cs typeface="Lucida Sans Unicode"/>
              </a:rPr>
              <a:t>:</a:t>
            </a:r>
            <a:r>
              <a:rPr dirty="0" sz="1600" spc="-2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por</a:t>
            </a:r>
            <a:r>
              <a:rPr dirty="0" sz="1600" spc="-10">
                <a:latin typeface="Lucida Sans Unicode"/>
                <a:cs typeface="Lucida Sans Unicode"/>
              </a:rPr>
              <a:t> </a:t>
            </a:r>
            <a:r>
              <a:rPr dirty="0" sz="1600" spc="-35">
                <a:latin typeface="Lucida Sans Unicode"/>
                <a:cs typeface="Lucida Sans Unicode"/>
              </a:rPr>
              <a:t>ello,</a:t>
            </a:r>
            <a:r>
              <a:rPr dirty="0" sz="1600" spc="-15">
                <a:latin typeface="Lucida Sans Unicode"/>
                <a:cs typeface="Lucida Sans Unicode"/>
              </a:rPr>
              <a:t> </a:t>
            </a:r>
            <a:r>
              <a:rPr dirty="0" sz="1600" spc="50">
                <a:latin typeface="Lucida Sans Unicode"/>
                <a:cs typeface="Lucida Sans Unicode"/>
              </a:rPr>
              <a:t>se</a:t>
            </a:r>
            <a:r>
              <a:rPr dirty="0" sz="1600" spc="-5">
                <a:latin typeface="Lucida Sans Unicode"/>
                <a:cs typeface="Lucida Sans Unicode"/>
              </a:rPr>
              <a:t> </a:t>
            </a:r>
            <a:r>
              <a:rPr dirty="0" sz="1600" spc="65">
                <a:latin typeface="Lucida Sans Unicode"/>
                <a:cs typeface="Lucida Sans Unicode"/>
              </a:rPr>
              <a:t>recomienda</a:t>
            </a:r>
            <a:r>
              <a:rPr dirty="0" sz="1600" spc="-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continuar </a:t>
            </a:r>
            <a:r>
              <a:rPr dirty="0" sz="1600" spc="35">
                <a:latin typeface="Lucida Sans Unicode"/>
                <a:cs typeface="Lucida Sans Unicode"/>
              </a:rPr>
              <a:t>la </a:t>
            </a:r>
            <a:r>
              <a:rPr dirty="0" sz="1600" spc="60">
                <a:latin typeface="Lucida Sans Unicode"/>
                <a:cs typeface="Lucida Sans Unicode"/>
              </a:rPr>
              <a:t>evaluación</a:t>
            </a:r>
            <a:r>
              <a:rPr dirty="0" sz="1600" spc="445">
                <a:latin typeface="Lucida Sans Unicode"/>
                <a:cs typeface="Lucida Sans Unicode"/>
              </a:rPr>
              <a:t> </a:t>
            </a:r>
            <a:r>
              <a:rPr dirty="0" sz="1600" spc="75">
                <a:latin typeface="Lucida Sans Unicode"/>
                <a:cs typeface="Lucida Sans Unicode"/>
              </a:rPr>
              <a:t>de</a:t>
            </a:r>
            <a:r>
              <a:rPr dirty="0" sz="1600" spc="45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los</a:t>
            </a:r>
            <a:r>
              <a:rPr dirty="0" sz="1600" spc="44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COAR</a:t>
            </a:r>
            <a:r>
              <a:rPr dirty="0" sz="1600" spc="455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en</a:t>
            </a:r>
            <a:r>
              <a:rPr dirty="0" sz="1600" spc="44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horizontes</a:t>
            </a:r>
            <a:r>
              <a:rPr dirty="0" sz="1600" spc="430">
                <a:latin typeface="Lucida Sans Unicode"/>
                <a:cs typeface="Lucida Sans Unicode"/>
              </a:rPr>
              <a:t> </a:t>
            </a:r>
            <a:r>
              <a:rPr dirty="0" sz="1600" spc="114">
                <a:latin typeface="Lucida Sans Unicode"/>
                <a:cs typeface="Lucida Sans Unicode"/>
              </a:rPr>
              <a:t>más</a:t>
            </a:r>
            <a:r>
              <a:rPr dirty="0" sz="1600" spc="44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extensos,</a:t>
            </a:r>
            <a:r>
              <a:rPr dirty="0" sz="1600" spc="440">
                <a:latin typeface="Lucida Sans Unicode"/>
                <a:cs typeface="Lucida Sans Unicode"/>
              </a:rPr>
              <a:t> </a:t>
            </a:r>
            <a:r>
              <a:rPr dirty="0" sz="1600" spc="50">
                <a:latin typeface="Lucida Sans Unicode"/>
                <a:cs typeface="Lucida Sans Unicode"/>
              </a:rPr>
              <a:t>pues</a:t>
            </a:r>
            <a:r>
              <a:rPr dirty="0" sz="1600" spc="44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los</a:t>
            </a:r>
            <a:r>
              <a:rPr dirty="0" sz="1600" spc="44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beneficios</a:t>
            </a:r>
            <a:r>
              <a:rPr dirty="0" sz="1600" spc="44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salariales</a:t>
            </a:r>
            <a:r>
              <a:rPr dirty="0" sz="1600" spc="459">
                <a:latin typeface="Lucida Sans Unicode"/>
                <a:cs typeface="Lucida Sans Unicode"/>
              </a:rPr>
              <a:t> </a:t>
            </a:r>
            <a:r>
              <a:rPr dirty="0" sz="1600" spc="55">
                <a:latin typeface="Lucida Sans Unicode"/>
                <a:cs typeface="Lucida Sans Unicode"/>
              </a:rPr>
              <a:t>parecen </a:t>
            </a:r>
            <a:r>
              <a:rPr dirty="0" sz="1600" spc="70">
                <a:latin typeface="Lucida Sans Unicode"/>
                <a:cs typeface="Lucida Sans Unicode"/>
              </a:rPr>
              <a:t>aumentar</a:t>
            </a:r>
            <a:r>
              <a:rPr dirty="0" sz="1600" spc="-20">
                <a:latin typeface="Lucida Sans Unicode"/>
                <a:cs typeface="Lucida Sans Unicode"/>
              </a:rPr>
              <a:t> </a:t>
            </a:r>
            <a:r>
              <a:rPr dirty="0" sz="1600" spc="65">
                <a:latin typeface="Lucida Sans Unicode"/>
                <a:cs typeface="Lucida Sans Unicode"/>
              </a:rPr>
              <a:t>con</a:t>
            </a:r>
            <a:r>
              <a:rPr dirty="0" sz="1600" spc="-5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el</a:t>
            </a:r>
            <a:r>
              <a:rPr dirty="0" sz="1600" spc="-80">
                <a:latin typeface="Lucida Sans Unicode"/>
                <a:cs typeface="Lucida Sans Unicode"/>
              </a:rPr>
              <a:t> </a:t>
            </a:r>
            <a:r>
              <a:rPr dirty="0" sz="1600" spc="-10">
                <a:latin typeface="Lucida Sans Unicode"/>
                <a:cs typeface="Lucida Sans Unicode"/>
              </a:rPr>
              <a:t>tiempo</a:t>
            </a:r>
            <a:endParaRPr sz="1600">
              <a:latin typeface="Lucida Sans Unicode"/>
              <a:cs typeface="Lucida Sans Unicode"/>
            </a:endParaRPr>
          </a:p>
          <a:p>
            <a:pPr algn="just" marL="355600" marR="7620" indent="-342900">
              <a:lnSpc>
                <a:spcPct val="100000"/>
              </a:lnSpc>
              <a:spcBef>
                <a:spcPts val="1000"/>
              </a:spcBef>
              <a:buAutoNum type="arabicPeriod"/>
              <a:tabLst>
                <a:tab pos="355600" algn="l"/>
                <a:tab pos="356870" algn="l"/>
              </a:tabLst>
            </a:pPr>
            <a:r>
              <a:rPr dirty="0" sz="1600">
                <a:latin typeface="Lucida Sans Unicode"/>
                <a:cs typeface="Lucida Sans Unicode"/>
              </a:rPr>
              <a:t>	La</a:t>
            </a:r>
            <a:r>
              <a:rPr dirty="0" sz="1600" spc="-130">
                <a:latin typeface="Lucida Sans Unicode"/>
                <a:cs typeface="Lucida Sans Unicode"/>
              </a:rPr>
              <a:t> </a:t>
            </a:r>
            <a:r>
              <a:rPr dirty="0" sz="1600" spc="85">
                <a:latin typeface="Lucida Sans Unicode"/>
                <a:cs typeface="Lucida Sans Unicode"/>
              </a:rPr>
              <a:t>pandemia</a:t>
            </a:r>
            <a:r>
              <a:rPr dirty="0" sz="1600" spc="60">
                <a:latin typeface="Lucida Sans Unicode"/>
                <a:cs typeface="Lucida Sans Unicode"/>
              </a:rPr>
              <a:t> </a:t>
            </a:r>
            <a:r>
              <a:rPr dirty="0" sz="1600" spc="80">
                <a:latin typeface="Lucida Sans Unicode"/>
                <a:cs typeface="Lucida Sans Unicode"/>
              </a:rPr>
              <a:t>de</a:t>
            </a:r>
            <a:r>
              <a:rPr dirty="0" sz="1600" spc="45">
                <a:latin typeface="Lucida Sans Unicode"/>
                <a:cs typeface="Lucida Sans Unicode"/>
              </a:rPr>
              <a:t> </a:t>
            </a:r>
            <a:r>
              <a:rPr dirty="0" sz="1600" spc="-10">
                <a:latin typeface="Lucida Sans Unicode"/>
                <a:cs typeface="Lucida Sans Unicode"/>
              </a:rPr>
              <a:t>COVID-</a:t>
            </a:r>
            <a:r>
              <a:rPr dirty="0" sz="1600" spc="-385">
                <a:latin typeface="Lucida Sans Unicode"/>
                <a:cs typeface="Lucida Sans Unicode"/>
              </a:rPr>
              <a:t>19</a:t>
            </a:r>
            <a:r>
              <a:rPr dirty="0" sz="1600" spc="260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afectó</a:t>
            </a:r>
            <a:r>
              <a:rPr dirty="0" sz="1600" spc="5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tanto</a:t>
            </a:r>
            <a:r>
              <a:rPr dirty="0" sz="1600" spc="60">
                <a:latin typeface="Lucida Sans Unicode"/>
                <a:cs typeface="Lucida Sans Unicode"/>
              </a:rPr>
              <a:t> </a:t>
            </a:r>
            <a:r>
              <a:rPr dirty="0" sz="1600" spc="185">
                <a:latin typeface="Lucida Sans Unicode"/>
                <a:cs typeface="Lucida Sans Unicode"/>
              </a:rPr>
              <a:t>a</a:t>
            </a:r>
            <a:r>
              <a:rPr dirty="0" sz="1600" spc="6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tratamiento</a:t>
            </a:r>
            <a:r>
              <a:rPr dirty="0" sz="1600" spc="65">
                <a:latin typeface="Lucida Sans Unicode"/>
                <a:cs typeface="Lucida Sans Unicode"/>
              </a:rPr>
              <a:t> </a:t>
            </a:r>
            <a:r>
              <a:rPr dirty="0" sz="1600" spc="85">
                <a:latin typeface="Lucida Sans Unicode"/>
                <a:cs typeface="Lucida Sans Unicode"/>
              </a:rPr>
              <a:t>como</a:t>
            </a:r>
            <a:r>
              <a:rPr dirty="0" sz="1600" spc="50">
                <a:latin typeface="Lucida Sans Unicode"/>
                <a:cs typeface="Lucida Sans Unicode"/>
              </a:rPr>
              <a:t> </a:t>
            </a:r>
            <a:r>
              <a:rPr dirty="0" sz="1600" spc="185">
                <a:latin typeface="Lucida Sans Unicode"/>
                <a:cs typeface="Lucida Sans Unicode"/>
              </a:rPr>
              <a:t>a</a:t>
            </a:r>
            <a:r>
              <a:rPr dirty="0" sz="1600" spc="6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control,</a:t>
            </a:r>
            <a:r>
              <a:rPr dirty="0" sz="1600" spc="55">
                <a:latin typeface="Lucida Sans Unicode"/>
                <a:cs typeface="Lucida Sans Unicode"/>
              </a:rPr>
              <a:t> </a:t>
            </a:r>
            <a:r>
              <a:rPr dirty="0" sz="1600" spc="-20">
                <a:latin typeface="Arial Black"/>
                <a:cs typeface="Arial Black"/>
              </a:rPr>
              <a:t>pero</a:t>
            </a:r>
            <a:r>
              <a:rPr dirty="0" sz="1600" spc="25">
                <a:latin typeface="Arial Black"/>
                <a:cs typeface="Arial Black"/>
              </a:rPr>
              <a:t> </a:t>
            </a:r>
            <a:r>
              <a:rPr dirty="0" sz="1600" spc="-45">
                <a:latin typeface="Arial Black"/>
                <a:cs typeface="Arial Black"/>
              </a:rPr>
              <a:t>carecemos</a:t>
            </a:r>
            <a:r>
              <a:rPr dirty="0" sz="1600" spc="30">
                <a:latin typeface="Arial Black"/>
                <a:cs typeface="Arial Black"/>
              </a:rPr>
              <a:t> </a:t>
            </a:r>
            <a:r>
              <a:rPr dirty="0" sz="1600">
                <a:latin typeface="Arial Black"/>
                <a:cs typeface="Arial Black"/>
              </a:rPr>
              <a:t>de</a:t>
            </a:r>
            <a:r>
              <a:rPr dirty="0" sz="1600" spc="30">
                <a:latin typeface="Arial Black"/>
                <a:cs typeface="Arial Black"/>
              </a:rPr>
              <a:t> </a:t>
            </a:r>
            <a:r>
              <a:rPr dirty="0" sz="1600" spc="-10">
                <a:latin typeface="Arial Black"/>
                <a:cs typeface="Arial Black"/>
              </a:rPr>
              <a:t>datos </a:t>
            </a:r>
            <a:r>
              <a:rPr dirty="0" sz="1600" spc="-70">
                <a:latin typeface="Arial Black"/>
                <a:cs typeface="Arial Black"/>
              </a:rPr>
              <a:t>sobre</a:t>
            </a:r>
            <a:r>
              <a:rPr dirty="0" sz="1600" spc="-65">
                <a:latin typeface="Arial Black"/>
                <a:cs typeface="Arial Black"/>
              </a:rPr>
              <a:t> </a:t>
            </a:r>
            <a:r>
              <a:rPr dirty="0" sz="1600" spc="-114">
                <a:latin typeface="Arial Black"/>
                <a:cs typeface="Arial Black"/>
              </a:rPr>
              <a:t>los</a:t>
            </a:r>
            <a:r>
              <a:rPr dirty="0" sz="1600" spc="-20">
                <a:latin typeface="Arial Black"/>
                <a:cs typeface="Arial Black"/>
              </a:rPr>
              <a:t> </a:t>
            </a:r>
            <a:r>
              <a:rPr dirty="0" sz="1600" spc="-40">
                <a:latin typeface="Arial Black"/>
                <a:cs typeface="Arial Black"/>
              </a:rPr>
              <a:t>mecanismos</a:t>
            </a:r>
            <a:r>
              <a:rPr dirty="0" sz="1600" spc="-95">
                <a:latin typeface="Arial Black"/>
                <a:cs typeface="Arial Black"/>
              </a:rPr>
              <a:t> </a:t>
            </a:r>
            <a:r>
              <a:rPr dirty="0" sz="1600" spc="-30">
                <a:latin typeface="Arial Black"/>
                <a:cs typeface="Arial Black"/>
              </a:rPr>
              <a:t>(brechas</a:t>
            </a:r>
            <a:r>
              <a:rPr dirty="0" sz="1600" spc="-100">
                <a:latin typeface="Arial Black"/>
                <a:cs typeface="Arial Black"/>
              </a:rPr>
              <a:t> de</a:t>
            </a:r>
            <a:r>
              <a:rPr dirty="0" sz="1600" spc="-35">
                <a:latin typeface="Arial Black"/>
                <a:cs typeface="Arial Black"/>
              </a:rPr>
              <a:t> </a:t>
            </a:r>
            <a:r>
              <a:rPr dirty="0" sz="1600" spc="-50">
                <a:latin typeface="Arial Black"/>
                <a:cs typeface="Arial Black"/>
              </a:rPr>
              <a:t>conectividad,</a:t>
            </a:r>
            <a:r>
              <a:rPr dirty="0" sz="1600" spc="-60">
                <a:latin typeface="Arial Black"/>
                <a:cs typeface="Arial Black"/>
              </a:rPr>
              <a:t> </a:t>
            </a:r>
            <a:r>
              <a:rPr dirty="0" sz="1600" spc="-35">
                <a:latin typeface="Arial Black"/>
                <a:cs typeface="Arial Black"/>
              </a:rPr>
              <a:t>salud</a:t>
            </a:r>
            <a:r>
              <a:rPr dirty="0" sz="1600" spc="-45">
                <a:latin typeface="Arial Black"/>
                <a:cs typeface="Arial Black"/>
              </a:rPr>
              <a:t> </a:t>
            </a:r>
            <a:r>
              <a:rPr dirty="0" sz="1600" spc="-40">
                <a:latin typeface="Arial Black"/>
                <a:cs typeface="Arial Black"/>
              </a:rPr>
              <a:t>mental,</a:t>
            </a:r>
            <a:r>
              <a:rPr dirty="0" sz="1600" spc="-55">
                <a:latin typeface="Arial Black"/>
                <a:cs typeface="Arial Black"/>
              </a:rPr>
              <a:t> </a:t>
            </a:r>
            <a:r>
              <a:rPr dirty="0" sz="1600" spc="-90">
                <a:latin typeface="Arial Black"/>
                <a:cs typeface="Arial Black"/>
              </a:rPr>
              <a:t>shocks</a:t>
            </a:r>
            <a:r>
              <a:rPr dirty="0" sz="1600" spc="-45">
                <a:latin typeface="Arial Black"/>
                <a:cs typeface="Arial Black"/>
              </a:rPr>
              <a:t> </a:t>
            </a:r>
            <a:r>
              <a:rPr dirty="0" sz="1600" spc="-25">
                <a:latin typeface="Arial Black"/>
                <a:cs typeface="Arial Black"/>
              </a:rPr>
              <a:t>familiares)</a:t>
            </a:r>
            <a:r>
              <a:rPr dirty="0" sz="1600" spc="-60">
                <a:latin typeface="Arial Black"/>
                <a:cs typeface="Arial Black"/>
              </a:rPr>
              <a:t> </a:t>
            </a:r>
            <a:r>
              <a:rPr dirty="0" sz="1600" spc="-45">
                <a:latin typeface="Arial Black"/>
                <a:cs typeface="Arial Black"/>
              </a:rPr>
              <a:t>que </a:t>
            </a:r>
            <a:r>
              <a:rPr dirty="0" sz="1600" spc="-10">
                <a:latin typeface="Arial Black"/>
                <a:cs typeface="Arial Black"/>
              </a:rPr>
              <a:t>podrían </a:t>
            </a:r>
            <a:r>
              <a:rPr dirty="0" sz="1600" spc="-25">
                <a:latin typeface="Arial Black"/>
                <a:cs typeface="Arial Black"/>
              </a:rPr>
              <a:t>haber</a:t>
            </a:r>
            <a:r>
              <a:rPr dirty="0" sz="1600" spc="-130">
                <a:latin typeface="Arial Black"/>
                <a:cs typeface="Arial Black"/>
              </a:rPr>
              <a:t> </a:t>
            </a:r>
            <a:r>
              <a:rPr dirty="0" sz="1600" spc="-30">
                <a:latin typeface="Arial Black"/>
                <a:cs typeface="Arial Black"/>
              </a:rPr>
              <a:t>generado</a:t>
            </a:r>
            <a:r>
              <a:rPr dirty="0" sz="1600" spc="-120">
                <a:latin typeface="Arial Black"/>
                <a:cs typeface="Arial Black"/>
              </a:rPr>
              <a:t> </a:t>
            </a:r>
            <a:r>
              <a:rPr dirty="0" sz="1600" spc="-45">
                <a:latin typeface="Arial Black"/>
                <a:cs typeface="Arial Black"/>
              </a:rPr>
              <a:t>impactos</a:t>
            </a:r>
            <a:r>
              <a:rPr dirty="0" sz="1600" spc="-95">
                <a:latin typeface="Arial Black"/>
                <a:cs typeface="Arial Black"/>
              </a:rPr>
              <a:t> </a:t>
            </a:r>
            <a:r>
              <a:rPr dirty="0" sz="1600" spc="-10">
                <a:latin typeface="Arial Black"/>
                <a:cs typeface="Arial Black"/>
              </a:rPr>
              <a:t>diferenciales.</a:t>
            </a:r>
            <a:endParaRPr sz="1600">
              <a:latin typeface="Arial Black"/>
              <a:cs typeface="Arial Black"/>
            </a:endParaRPr>
          </a:p>
          <a:p>
            <a:pPr algn="just" marL="355600" marR="5080" indent="-342900">
              <a:lnSpc>
                <a:spcPct val="100000"/>
              </a:lnSpc>
              <a:spcBef>
                <a:spcPts val="1005"/>
              </a:spcBef>
              <a:buAutoNum type="arabicPeriod"/>
              <a:tabLst>
                <a:tab pos="355600" algn="l"/>
                <a:tab pos="357505" algn="l"/>
              </a:tabLst>
            </a:pPr>
            <a:r>
              <a:rPr dirty="0" sz="1600">
                <a:latin typeface="Lucida Sans Unicode"/>
                <a:cs typeface="Lucida Sans Unicode"/>
              </a:rPr>
              <a:t>	Es</a:t>
            </a:r>
            <a:r>
              <a:rPr dirty="0" sz="1600" spc="30">
                <a:latin typeface="Lucida Sans Unicode"/>
                <a:cs typeface="Lucida Sans Unicode"/>
              </a:rPr>
              <a:t> </a:t>
            </a:r>
            <a:r>
              <a:rPr dirty="0" sz="1600" spc="50">
                <a:latin typeface="Lucida Sans Unicode"/>
                <a:cs typeface="Lucida Sans Unicode"/>
              </a:rPr>
              <a:t>necesario </a:t>
            </a:r>
            <a:r>
              <a:rPr dirty="0" sz="1600" spc="60">
                <a:latin typeface="Lucida Sans Unicode"/>
                <a:cs typeface="Lucida Sans Unicode"/>
              </a:rPr>
              <a:t>evaluar</a:t>
            </a:r>
            <a:r>
              <a:rPr dirty="0" sz="1600" spc="5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el</a:t>
            </a:r>
            <a:r>
              <a:rPr dirty="0" sz="1600" spc="4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objetivo</a:t>
            </a:r>
            <a:r>
              <a:rPr dirty="0" sz="1600" spc="5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institucional,</a:t>
            </a:r>
            <a:r>
              <a:rPr dirty="0" sz="1600" spc="4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el</a:t>
            </a:r>
            <a:r>
              <a:rPr dirty="0" sz="1600" spc="4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compromiso</a:t>
            </a:r>
            <a:r>
              <a:rPr dirty="0" sz="1600" spc="4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del</a:t>
            </a:r>
            <a:r>
              <a:rPr dirty="0" sz="1600" spc="4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estudiante</a:t>
            </a:r>
            <a:r>
              <a:rPr dirty="0" sz="1600" spc="40">
                <a:latin typeface="Lucida Sans Unicode"/>
                <a:cs typeface="Lucida Sans Unicode"/>
              </a:rPr>
              <a:t> </a:t>
            </a:r>
            <a:r>
              <a:rPr dirty="0" sz="1600" spc="65">
                <a:latin typeface="Lucida Sans Unicode"/>
                <a:cs typeface="Lucida Sans Unicode"/>
              </a:rPr>
              <a:t>con</a:t>
            </a:r>
            <a:r>
              <a:rPr dirty="0" sz="1600" spc="4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el</a:t>
            </a:r>
            <a:r>
              <a:rPr dirty="0" sz="1600" spc="4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desarrollo</a:t>
            </a:r>
            <a:r>
              <a:rPr dirty="0" sz="1600" spc="40">
                <a:latin typeface="Lucida Sans Unicode"/>
                <a:cs typeface="Lucida Sans Unicode"/>
              </a:rPr>
              <a:t> </a:t>
            </a:r>
            <a:r>
              <a:rPr dirty="0" sz="1600" spc="-10">
                <a:latin typeface="Lucida Sans Unicode"/>
                <a:cs typeface="Lucida Sans Unicode"/>
              </a:rPr>
              <a:t>local, </a:t>
            </a:r>
            <a:r>
              <a:rPr dirty="0" sz="1600">
                <a:latin typeface="Lucida Sans Unicode"/>
                <a:cs typeface="Lucida Sans Unicode"/>
              </a:rPr>
              <a:t>regional</a:t>
            </a:r>
            <a:r>
              <a:rPr dirty="0" sz="1600" spc="114">
                <a:latin typeface="Lucida Sans Unicode"/>
                <a:cs typeface="Lucida Sans Unicode"/>
              </a:rPr>
              <a:t> </a:t>
            </a:r>
            <a:r>
              <a:rPr dirty="0" sz="1600" spc="55">
                <a:latin typeface="Lucida Sans Unicode"/>
                <a:cs typeface="Lucida Sans Unicode"/>
              </a:rPr>
              <a:t>y</a:t>
            </a:r>
            <a:r>
              <a:rPr dirty="0" sz="1600" spc="10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nacional,</a:t>
            </a:r>
            <a:r>
              <a:rPr dirty="0" sz="1600" spc="10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hoy</a:t>
            </a:r>
            <a:r>
              <a:rPr dirty="0" sz="1600" spc="10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no</a:t>
            </a:r>
            <a:r>
              <a:rPr dirty="0" sz="1600" spc="10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medido</a:t>
            </a:r>
            <a:r>
              <a:rPr dirty="0" sz="1600" spc="110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en</a:t>
            </a:r>
            <a:r>
              <a:rPr dirty="0" sz="1600" spc="105">
                <a:latin typeface="Lucida Sans Unicode"/>
                <a:cs typeface="Lucida Sans Unicode"/>
              </a:rPr>
              <a:t> </a:t>
            </a:r>
            <a:r>
              <a:rPr dirty="0" sz="1600" spc="65">
                <a:latin typeface="Lucida Sans Unicode"/>
                <a:cs typeface="Lucida Sans Unicode"/>
              </a:rPr>
              <a:t>esta</a:t>
            </a:r>
            <a:r>
              <a:rPr dirty="0" sz="1600" spc="12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evaluación.</a:t>
            </a:r>
            <a:r>
              <a:rPr dirty="0" sz="1600" spc="110">
                <a:latin typeface="Lucida Sans Unicode"/>
                <a:cs typeface="Lucida Sans Unicode"/>
              </a:rPr>
              <a:t> </a:t>
            </a:r>
            <a:r>
              <a:rPr dirty="0" sz="1600" spc="-25">
                <a:latin typeface="Arial Black"/>
                <a:cs typeface="Arial Black"/>
              </a:rPr>
              <a:t>Medir</a:t>
            </a:r>
            <a:r>
              <a:rPr dirty="0" sz="1600" spc="75">
                <a:latin typeface="Arial Black"/>
                <a:cs typeface="Arial Black"/>
              </a:rPr>
              <a:t> </a:t>
            </a:r>
            <a:r>
              <a:rPr dirty="0" sz="1600" spc="-45">
                <a:latin typeface="Arial Black"/>
                <a:cs typeface="Arial Black"/>
              </a:rPr>
              <a:t>explícitamente</a:t>
            </a:r>
            <a:r>
              <a:rPr dirty="0" sz="1600" spc="70">
                <a:latin typeface="Arial Black"/>
                <a:cs typeface="Arial Black"/>
              </a:rPr>
              <a:t> </a:t>
            </a:r>
            <a:r>
              <a:rPr dirty="0" sz="1600" spc="-10">
                <a:latin typeface="Arial Black"/>
                <a:cs typeface="Arial Black"/>
              </a:rPr>
              <a:t>“compromiso</a:t>
            </a:r>
            <a:r>
              <a:rPr dirty="0" sz="1600" spc="75">
                <a:latin typeface="Arial Black"/>
                <a:cs typeface="Arial Black"/>
              </a:rPr>
              <a:t> </a:t>
            </a:r>
            <a:r>
              <a:rPr dirty="0" sz="1600" spc="-25">
                <a:latin typeface="Arial Black"/>
                <a:cs typeface="Arial Black"/>
              </a:rPr>
              <a:t>con </a:t>
            </a:r>
            <a:r>
              <a:rPr dirty="0" sz="1600" spc="-80">
                <a:latin typeface="Arial Black"/>
                <a:cs typeface="Arial Black"/>
              </a:rPr>
              <a:t>el</a:t>
            </a:r>
            <a:r>
              <a:rPr dirty="0" sz="1600" spc="-165">
                <a:latin typeface="Arial Black"/>
                <a:cs typeface="Arial Black"/>
              </a:rPr>
              <a:t> </a:t>
            </a:r>
            <a:r>
              <a:rPr dirty="0" sz="1600" spc="-50">
                <a:latin typeface="Arial Black"/>
                <a:cs typeface="Arial Black"/>
              </a:rPr>
              <a:t>desarrollo</a:t>
            </a:r>
            <a:r>
              <a:rPr dirty="0" sz="1600" spc="-120">
                <a:latin typeface="Arial Black"/>
                <a:cs typeface="Arial Black"/>
              </a:rPr>
              <a:t> </a:t>
            </a:r>
            <a:r>
              <a:rPr dirty="0" sz="1600" spc="-10">
                <a:latin typeface="Arial Black"/>
                <a:cs typeface="Arial Black"/>
              </a:rPr>
              <a:t>local/regional/nacional”.</a:t>
            </a:r>
            <a:endParaRPr sz="1600">
              <a:latin typeface="Arial Black"/>
              <a:cs typeface="Arial Black"/>
            </a:endParaRPr>
          </a:p>
          <a:p>
            <a:pPr algn="just" marL="355600" marR="6985" indent="-342900">
              <a:lnSpc>
                <a:spcPct val="100000"/>
              </a:lnSpc>
              <a:spcBef>
                <a:spcPts val="1000"/>
              </a:spcBef>
              <a:buAutoNum type="arabicPeriod"/>
              <a:tabLst>
                <a:tab pos="355600" algn="l"/>
              </a:tabLst>
            </a:pPr>
            <a:r>
              <a:rPr dirty="0" sz="1600" spc="-20">
                <a:latin typeface="Arial Black"/>
                <a:cs typeface="Arial Black"/>
              </a:rPr>
              <a:t>Mantener </a:t>
            </a:r>
            <a:r>
              <a:rPr dirty="0" sz="1600" spc="-25">
                <a:latin typeface="Arial Black"/>
                <a:cs typeface="Arial Black"/>
              </a:rPr>
              <a:t>seguimiento</a:t>
            </a:r>
            <a:r>
              <a:rPr dirty="0" sz="1600">
                <a:latin typeface="Arial Black"/>
                <a:cs typeface="Arial Black"/>
              </a:rPr>
              <a:t> </a:t>
            </a:r>
            <a:r>
              <a:rPr dirty="0" sz="1600" spc="-20">
                <a:latin typeface="Arial Black"/>
                <a:cs typeface="Arial Black"/>
              </a:rPr>
              <a:t>longitudinal</a:t>
            </a:r>
            <a:r>
              <a:rPr dirty="0" sz="1600" spc="-10">
                <a:latin typeface="Arial Black"/>
                <a:cs typeface="Arial Black"/>
              </a:rPr>
              <a:t> </a:t>
            </a:r>
            <a:r>
              <a:rPr dirty="0" sz="1600" spc="-30">
                <a:latin typeface="Arial Black"/>
                <a:cs typeface="Arial Black"/>
              </a:rPr>
              <a:t>(encuestas</a:t>
            </a:r>
            <a:r>
              <a:rPr dirty="0" sz="1600" spc="-10">
                <a:latin typeface="Arial Black"/>
                <a:cs typeface="Arial Black"/>
              </a:rPr>
              <a:t> </a:t>
            </a:r>
            <a:r>
              <a:rPr dirty="0" sz="1600">
                <a:latin typeface="Arial Black"/>
                <a:cs typeface="Arial Black"/>
              </a:rPr>
              <a:t>y</a:t>
            </a:r>
            <a:r>
              <a:rPr dirty="0" sz="1600" spc="-15">
                <a:latin typeface="Arial Black"/>
                <a:cs typeface="Arial Black"/>
              </a:rPr>
              <a:t> </a:t>
            </a:r>
            <a:r>
              <a:rPr dirty="0" sz="1600" spc="-40">
                <a:latin typeface="Arial Black"/>
                <a:cs typeface="Arial Black"/>
              </a:rPr>
              <a:t>registros</a:t>
            </a:r>
            <a:r>
              <a:rPr dirty="0" sz="1600" spc="-5">
                <a:latin typeface="Arial Black"/>
                <a:cs typeface="Arial Black"/>
              </a:rPr>
              <a:t> </a:t>
            </a:r>
            <a:r>
              <a:rPr dirty="0" sz="1600" spc="-10">
                <a:latin typeface="Arial Black"/>
                <a:cs typeface="Arial Black"/>
              </a:rPr>
              <a:t>administrativos) </a:t>
            </a:r>
            <a:r>
              <a:rPr dirty="0" sz="1600" spc="95">
                <a:latin typeface="Lucida Sans Unicode"/>
                <a:cs typeface="Lucida Sans Unicode"/>
              </a:rPr>
              <a:t>para</a:t>
            </a:r>
            <a:r>
              <a:rPr dirty="0" sz="1600" spc="2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las</a:t>
            </a:r>
            <a:r>
              <a:rPr dirty="0" sz="1600" spc="20">
                <a:latin typeface="Lucida Sans Unicode"/>
                <a:cs typeface="Lucida Sans Unicode"/>
              </a:rPr>
              <a:t> </a:t>
            </a:r>
            <a:r>
              <a:rPr dirty="0" sz="1600" spc="-10">
                <a:latin typeface="Lucida Sans Unicode"/>
                <a:cs typeface="Lucida Sans Unicode"/>
              </a:rPr>
              <a:t>cohortes </a:t>
            </a:r>
            <a:r>
              <a:rPr dirty="0" sz="1600">
                <a:latin typeface="Lucida Sans Unicode"/>
                <a:cs typeface="Lucida Sans Unicode"/>
              </a:rPr>
              <a:t>estudiadas,</a:t>
            </a:r>
            <a:r>
              <a:rPr dirty="0" sz="1600" spc="90">
                <a:latin typeface="Lucida Sans Unicode"/>
                <a:cs typeface="Lucida Sans Unicode"/>
              </a:rPr>
              <a:t> </a:t>
            </a:r>
            <a:r>
              <a:rPr dirty="0" sz="1600" spc="55">
                <a:latin typeface="Lucida Sans Unicode"/>
                <a:cs typeface="Lucida Sans Unicode"/>
              </a:rPr>
              <a:t>y</a:t>
            </a:r>
            <a:r>
              <a:rPr dirty="0" sz="1600" spc="4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las</a:t>
            </a:r>
            <a:r>
              <a:rPr dirty="0" sz="1600" spc="4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siguientes,</a:t>
            </a:r>
            <a:r>
              <a:rPr dirty="0" sz="1600" spc="80">
                <a:latin typeface="Lucida Sans Unicode"/>
                <a:cs typeface="Lucida Sans Unicode"/>
              </a:rPr>
              <a:t> </a:t>
            </a:r>
            <a:r>
              <a:rPr dirty="0" sz="1600" spc="65">
                <a:latin typeface="Lucida Sans Unicode"/>
                <a:cs typeface="Lucida Sans Unicode"/>
              </a:rPr>
              <a:t>con</a:t>
            </a:r>
            <a:r>
              <a:rPr dirty="0" sz="1600" spc="40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la</a:t>
            </a:r>
            <a:r>
              <a:rPr dirty="0" sz="1600" spc="4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finalidad</a:t>
            </a:r>
            <a:r>
              <a:rPr dirty="0" sz="1600" spc="35">
                <a:latin typeface="Lucida Sans Unicode"/>
                <a:cs typeface="Lucida Sans Unicode"/>
              </a:rPr>
              <a:t> </a:t>
            </a:r>
            <a:r>
              <a:rPr dirty="0" sz="1600" spc="75">
                <a:latin typeface="Lucida Sans Unicode"/>
                <a:cs typeface="Lucida Sans Unicode"/>
              </a:rPr>
              <a:t>de</a:t>
            </a:r>
            <a:r>
              <a:rPr dirty="0" sz="1600" spc="5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obtener</a:t>
            </a:r>
            <a:r>
              <a:rPr dirty="0" sz="1600" spc="7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las</a:t>
            </a:r>
            <a:r>
              <a:rPr dirty="0" sz="1600" spc="4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trayectorias</a:t>
            </a:r>
            <a:r>
              <a:rPr dirty="0" sz="1600" spc="95">
                <a:latin typeface="Lucida Sans Unicode"/>
                <a:cs typeface="Lucida Sans Unicode"/>
              </a:rPr>
              <a:t> </a:t>
            </a:r>
            <a:r>
              <a:rPr dirty="0" sz="1600" spc="75">
                <a:latin typeface="Lucida Sans Unicode"/>
                <a:cs typeface="Lucida Sans Unicode"/>
              </a:rPr>
              <a:t>de</a:t>
            </a:r>
            <a:r>
              <a:rPr dirty="0" sz="1600" spc="35">
                <a:latin typeface="Lucida Sans Unicode"/>
                <a:cs typeface="Lucida Sans Unicode"/>
              </a:rPr>
              <a:t> </a:t>
            </a:r>
            <a:r>
              <a:rPr dirty="0" sz="1600" spc="80">
                <a:latin typeface="Lucida Sans Unicode"/>
                <a:cs typeface="Lucida Sans Unicode"/>
              </a:rPr>
              <a:t>ambos</a:t>
            </a:r>
            <a:r>
              <a:rPr dirty="0" sz="1600" spc="85">
                <a:latin typeface="Lucida Sans Unicode"/>
                <a:cs typeface="Lucida Sans Unicode"/>
              </a:rPr>
              <a:t> </a:t>
            </a:r>
            <a:r>
              <a:rPr dirty="0" sz="1600" spc="-10">
                <a:latin typeface="Lucida Sans Unicode"/>
                <a:cs typeface="Lucida Sans Unicode"/>
              </a:rPr>
              <a:t>grupos.</a:t>
            </a:r>
            <a:endParaRPr sz="1600">
              <a:latin typeface="Lucida Sans Unicode"/>
              <a:cs typeface="Lucida Sans Unicode"/>
            </a:endParaRPr>
          </a:p>
          <a:p>
            <a:pPr marL="354965" indent="-342265">
              <a:lnSpc>
                <a:spcPct val="100000"/>
              </a:lnSpc>
              <a:spcBef>
                <a:spcPts val="994"/>
              </a:spcBef>
              <a:buAutoNum type="arabicPeriod"/>
              <a:tabLst>
                <a:tab pos="354965" algn="l"/>
                <a:tab pos="1036319" algn="l"/>
                <a:tab pos="2393315" algn="l"/>
                <a:tab pos="4155440" algn="l"/>
                <a:tab pos="4578985" algn="l"/>
                <a:tab pos="5026660" algn="l"/>
                <a:tab pos="5765800" algn="l"/>
                <a:tab pos="6158230" algn="l"/>
                <a:tab pos="6974840" algn="l"/>
                <a:tab pos="8072120" algn="l"/>
                <a:tab pos="8371205" algn="l"/>
                <a:tab pos="8991600" algn="l"/>
                <a:tab pos="9476105" algn="l"/>
              </a:tabLst>
            </a:pPr>
            <a:r>
              <a:rPr dirty="0" sz="1600" spc="55">
                <a:latin typeface="Lucida Sans Unicode"/>
                <a:cs typeface="Lucida Sans Unicode"/>
              </a:rPr>
              <a:t>¿Qué</a:t>
            </a:r>
            <a:r>
              <a:rPr dirty="0" sz="1600">
                <a:latin typeface="Lucida Sans Unicode"/>
                <a:cs typeface="Lucida Sans Unicode"/>
              </a:rPr>
              <a:t>	</a:t>
            </a:r>
            <a:r>
              <a:rPr dirty="0" sz="1600" spc="50">
                <a:latin typeface="Lucida Sans Unicode"/>
                <a:cs typeface="Lucida Sans Unicode"/>
              </a:rPr>
              <a:t>actividades</a:t>
            </a:r>
            <a:r>
              <a:rPr dirty="0" sz="1600">
                <a:latin typeface="Lucida Sans Unicode"/>
                <a:cs typeface="Lucida Sans Unicode"/>
              </a:rPr>
              <a:t>	costo-</a:t>
            </a:r>
            <a:r>
              <a:rPr dirty="0" sz="1600" spc="35">
                <a:latin typeface="Lucida Sans Unicode"/>
                <a:cs typeface="Lucida Sans Unicode"/>
              </a:rPr>
              <a:t>efectivas</a:t>
            </a:r>
            <a:r>
              <a:rPr dirty="0" sz="1600">
                <a:latin typeface="Lucida Sans Unicode"/>
                <a:cs typeface="Lucida Sans Unicode"/>
              </a:rPr>
              <a:t>	</a:t>
            </a:r>
            <a:r>
              <a:rPr dirty="0" sz="1600" spc="50">
                <a:latin typeface="Lucida Sans Unicode"/>
                <a:cs typeface="Lucida Sans Unicode"/>
              </a:rPr>
              <a:t>de</a:t>
            </a:r>
            <a:r>
              <a:rPr dirty="0" sz="1600">
                <a:latin typeface="Lucida Sans Unicode"/>
                <a:cs typeface="Lucida Sans Unicode"/>
              </a:rPr>
              <a:t>	</a:t>
            </a:r>
            <a:r>
              <a:rPr dirty="0" sz="1600" spc="-25">
                <a:latin typeface="Lucida Sans Unicode"/>
                <a:cs typeface="Lucida Sans Unicode"/>
              </a:rPr>
              <a:t>los</a:t>
            </a:r>
            <a:r>
              <a:rPr dirty="0" sz="1600">
                <a:latin typeface="Lucida Sans Unicode"/>
                <a:cs typeface="Lucida Sans Unicode"/>
              </a:rPr>
              <a:t>	</a:t>
            </a:r>
            <a:r>
              <a:rPr dirty="0" sz="1600" spc="-20">
                <a:latin typeface="Lucida Sans Unicode"/>
                <a:cs typeface="Lucida Sans Unicode"/>
              </a:rPr>
              <a:t>COAR</a:t>
            </a:r>
            <a:r>
              <a:rPr dirty="0" sz="1600">
                <a:latin typeface="Lucida Sans Unicode"/>
                <a:cs typeface="Lucida Sans Unicode"/>
              </a:rPr>
              <a:t>	</a:t>
            </a:r>
            <a:r>
              <a:rPr dirty="0" sz="1600" spc="25">
                <a:latin typeface="Lucida Sans Unicode"/>
                <a:cs typeface="Lucida Sans Unicode"/>
              </a:rPr>
              <a:t>se</a:t>
            </a:r>
            <a:r>
              <a:rPr dirty="0" sz="1600">
                <a:latin typeface="Lucida Sans Unicode"/>
                <a:cs typeface="Lucida Sans Unicode"/>
              </a:rPr>
              <a:t>	</a:t>
            </a:r>
            <a:r>
              <a:rPr dirty="0" sz="1600" spc="50">
                <a:latin typeface="Lucida Sans Unicode"/>
                <a:cs typeface="Lucida Sans Unicode"/>
              </a:rPr>
              <a:t>puede</a:t>
            </a:r>
            <a:r>
              <a:rPr dirty="0" sz="1600">
                <a:latin typeface="Lucida Sans Unicode"/>
                <a:cs typeface="Lucida Sans Unicode"/>
              </a:rPr>
              <a:t>	</a:t>
            </a:r>
            <a:r>
              <a:rPr dirty="0" sz="1600" spc="35">
                <a:latin typeface="Lucida Sans Unicode"/>
                <a:cs typeface="Lucida Sans Unicode"/>
              </a:rPr>
              <a:t>trasladar</a:t>
            </a:r>
            <a:r>
              <a:rPr dirty="0" sz="1600">
                <a:latin typeface="Lucida Sans Unicode"/>
                <a:cs typeface="Lucida Sans Unicode"/>
              </a:rPr>
              <a:t>	</a:t>
            </a:r>
            <a:r>
              <a:rPr dirty="0" sz="1600" spc="135">
                <a:latin typeface="Lucida Sans Unicode"/>
                <a:cs typeface="Lucida Sans Unicode"/>
              </a:rPr>
              <a:t>a</a:t>
            </a:r>
            <a:r>
              <a:rPr dirty="0" sz="1600">
                <a:latin typeface="Lucida Sans Unicode"/>
                <a:cs typeface="Lucida Sans Unicode"/>
              </a:rPr>
              <a:t>	</a:t>
            </a:r>
            <a:r>
              <a:rPr dirty="0" sz="1600" spc="-20">
                <a:latin typeface="Lucida Sans Unicode"/>
                <a:cs typeface="Lucida Sans Unicode"/>
              </a:rPr>
              <a:t>EBR?</a:t>
            </a:r>
            <a:r>
              <a:rPr dirty="0" sz="1600">
                <a:latin typeface="Lucida Sans Unicode"/>
                <a:cs typeface="Lucida Sans Unicode"/>
              </a:rPr>
              <a:t>	</a:t>
            </a:r>
            <a:r>
              <a:rPr dirty="0" sz="1600" spc="-25">
                <a:latin typeface="Lucida Sans Unicode"/>
                <a:cs typeface="Lucida Sans Unicode"/>
              </a:rPr>
              <a:t>Por</a:t>
            </a:r>
            <a:r>
              <a:rPr dirty="0" sz="1600">
                <a:latin typeface="Lucida Sans Unicode"/>
                <a:cs typeface="Lucida Sans Unicode"/>
              </a:rPr>
              <a:t>	</a:t>
            </a:r>
            <a:r>
              <a:rPr dirty="0" sz="1600" spc="-10">
                <a:latin typeface="Lucida Sans Unicode"/>
                <a:cs typeface="Lucida Sans Unicode"/>
              </a:rPr>
              <a:t>ejemplo,</a:t>
            </a:r>
            <a:endParaRPr sz="1600">
              <a:latin typeface="Lucida Sans Unicode"/>
              <a:cs typeface="Lucida Sans Unicode"/>
            </a:endParaRPr>
          </a:p>
          <a:p>
            <a:pPr marL="355600">
              <a:lnSpc>
                <a:spcPct val="100000"/>
              </a:lnSpc>
            </a:pPr>
            <a:r>
              <a:rPr dirty="0" sz="1600">
                <a:latin typeface="Lucida Sans Unicode"/>
                <a:cs typeface="Lucida Sans Unicode"/>
              </a:rPr>
              <a:t>información</a:t>
            </a:r>
            <a:r>
              <a:rPr dirty="0" sz="1600" spc="2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sobre</a:t>
            </a:r>
            <a:r>
              <a:rPr dirty="0" sz="1600" spc="15">
                <a:latin typeface="Lucida Sans Unicode"/>
                <a:cs typeface="Lucida Sans Unicode"/>
              </a:rPr>
              <a:t> </a:t>
            </a:r>
            <a:r>
              <a:rPr dirty="0" sz="1600" spc="50">
                <a:latin typeface="Lucida Sans Unicode"/>
                <a:cs typeface="Lucida Sans Unicode"/>
              </a:rPr>
              <a:t>becas,</a:t>
            </a:r>
            <a:r>
              <a:rPr dirty="0" sz="1600" spc="30">
                <a:latin typeface="Lucida Sans Unicode"/>
                <a:cs typeface="Lucida Sans Unicode"/>
              </a:rPr>
              <a:t> </a:t>
            </a:r>
            <a:r>
              <a:rPr dirty="0" sz="1600" spc="55">
                <a:latin typeface="Lucida Sans Unicode"/>
                <a:cs typeface="Lucida Sans Unicode"/>
              </a:rPr>
              <a:t>carreras</a:t>
            </a:r>
            <a:r>
              <a:rPr dirty="0" sz="1600" spc="35">
                <a:latin typeface="Lucida Sans Unicode"/>
                <a:cs typeface="Lucida Sans Unicode"/>
              </a:rPr>
              <a:t> </a:t>
            </a:r>
            <a:r>
              <a:rPr dirty="0" sz="1600" spc="80">
                <a:latin typeface="Lucida Sans Unicode"/>
                <a:cs typeface="Lucida Sans Unicode"/>
              </a:rPr>
              <a:t>de</a:t>
            </a:r>
            <a:r>
              <a:rPr dirty="0" sz="1600" spc="1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alto</a:t>
            </a:r>
            <a:r>
              <a:rPr dirty="0" sz="1600" spc="-5">
                <a:latin typeface="Lucida Sans Unicode"/>
                <a:cs typeface="Lucida Sans Unicode"/>
              </a:rPr>
              <a:t> </a:t>
            </a:r>
            <a:r>
              <a:rPr dirty="0" sz="1600" spc="-20">
                <a:latin typeface="Lucida Sans Unicode"/>
                <a:cs typeface="Lucida Sans Unicode"/>
              </a:rPr>
              <a:t>retorno,</a:t>
            </a:r>
            <a:r>
              <a:rPr dirty="0" sz="1600" spc="35">
                <a:latin typeface="Lucida Sans Unicode"/>
                <a:cs typeface="Lucida Sans Unicode"/>
              </a:rPr>
              <a:t> </a:t>
            </a:r>
            <a:r>
              <a:rPr dirty="0" sz="1600" spc="-20">
                <a:latin typeface="Lucida Sans Unicode"/>
                <a:cs typeface="Lucida Sans Unicode"/>
              </a:rPr>
              <a:t>etc.</a:t>
            </a:r>
            <a:endParaRPr sz="16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pc="-25"/>
              <a:t>13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92710">
              <a:lnSpc>
                <a:spcPct val="100000"/>
              </a:lnSpc>
              <a:spcBef>
                <a:spcPts val="105"/>
              </a:spcBef>
            </a:pPr>
            <a:r>
              <a:rPr dirty="0" spc="-120"/>
              <a:t>5.</a:t>
            </a:r>
            <a:r>
              <a:rPr dirty="0" spc="-390"/>
              <a:t> </a:t>
            </a:r>
            <a:r>
              <a:rPr dirty="0" spc="-105"/>
              <a:t>Discusión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4656" y="173189"/>
            <a:ext cx="2061210" cy="45406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74825" y="3025267"/>
            <a:ext cx="4735830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225">
                <a:solidFill>
                  <a:srgbClr val="FFFFFF"/>
                </a:solidFill>
              </a:rPr>
              <a:t>6.</a:t>
            </a:r>
            <a:r>
              <a:rPr dirty="0" sz="4800" spc="-570">
                <a:solidFill>
                  <a:srgbClr val="FFFFFF"/>
                </a:solidFill>
              </a:rPr>
              <a:t> </a:t>
            </a:r>
            <a:r>
              <a:rPr dirty="0" sz="4800" spc="-185">
                <a:solidFill>
                  <a:srgbClr val="FFFFFF"/>
                </a:solidFill>
              </a:rPr>
              <a:t>Limitaciones</a:t>
            </a:r>
            <a:endParaRPr sz="4800"/>
          </a:p>
        </p:txBody>
      </p:sp>
      <p:sp>
        <p:nvSpPr>
          <p:cNvPr id="4" name="object 4" descr=""/>
          <p:cNvSpPr/>
          <p:nvPr/>
        </p:nvSpPr>
        <p:spPr>
          <a:xfrm>
            <a:off x="10119359" y="71119"/>
            <a:ext cx="1463040" cy="650240"/>
          </a:xfrm>
          <a:custGeom>
            <a:avLst/>
            <a:gdLst/>
            <a:ahLst/>
            <a:cxnLst/>
            <a:rect l="l" t="t" r="r" b="b"/>
            <a:pathLst>
              <a:path w="1463040" h="650240">
                <a:moveTo>
                  <a:pt x="1463040" y="0"/>
                </a:moveTo>
                <a:lnTo>
                  <a:pt x="0" y="0"/>
                </a:lnTo>
                <a:lnTo>
                  <a:pt x="0" y="650239"/>
                </a:lnTo>
                <a:lnTo>
                  <a:pt x="1463040" y="650239"/>
                </a:lnTo>
                <a:lnTo>
                  <a:pt x="14630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pc="-25"/>
              <a:t>13</a:t>
            </a:fld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4656" y="173189"/>
            <a:ext cx="2061210" cy="45406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846848" y="1393952"/>
            <a:ext cx="3764279" cy="0"/>
          </a:xfrm>
          <a:custGeom>
            <a:avLst/>
            <a:gdLst/>
            <a:ahLst/>
            <a:cxnLst/>
            <a:rect l="l" t="t" r="r" b="b"/>
            <a:pathLst>
              <a:path w="3764279" h="0">
                <a:moveTo>
                  <a:pt x="0" y="0"/>
                </a:moveTo>
                <a:lnTo>
                  <a:pt x="3763759" y="0"/>
                </a:lnTo>
              </a:path>
            </a:pathLst>
          </a:custGeom>
          <a:ln w="19050">
            <a:solidFill>
              <a:srgbClr val="E2041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786790" y="1887981"/>
            <a:ext cx="10620375" cy="3376929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algn="just" marL="355600" marR="5080" indent="-342900">
              <a:lnSpc>
                <a:spcPct val="90100"/>
              </a:lnSpc>
              <a:spcBef>
                <a:spcPts val="285"/>
              </a:spcBef>
              <a:buFont typeface="Lucida Sans Unicode"/>
              <a:buAutoNum type="arabicPeriod"/>
              <a:tabLst>
                <a:tab pos="355600" algn="l"/>
                <a:tab pos="358140" algn="l"/>
              </a:tabLst>
            </a:pPr>
            <a:r>
              <a:rPr dirty="0" sz="1600">
                <a:latin typeface="Lucida Sans Unicode"/>
                <a:cs typeface="Lucida Sans Unicode"/>
              </a:rPr>
              <a:t>	No</a:t>
            </a:r>
            <a:r>
              <a:rPr dirty="0" sz="1600" spc="-15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se</a:t>
            </a:r>
            <a:r>
              <a:rPr dirty="0" sz="1600" spc="-1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incluyeron</a:t>
            </a:r>
            <a:r>
              <a:rPr dirty="0" sz="1600" spc="-5">
                <a:latin typeface="Lucida Sans Unicode"/>
                <a:cs typeface="Lucida Sans Unicode"/>
              </a:rPr>
              <a:t> </a:t>
            </a:r>
            <a:r>
              <a:rPr dirty="0" sz="1600" spc="185">
                <a:latin typeface="Lucida Sans Unicode"/>
                <a:cs typeface="Lucida Sans Unicode"/>
              </a:rPr>
              <a:t>a</a:t>
            </a:r>
            <a:r>
              <a:rPr dirty="0" sz="1600" spc="-1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los</a:t>
            </a:r>
            <a:r>
              <a:rPr dirty="0" sz="1600" spc="-10">
                <a:latin typeface="Lucida Sans Unicode"/>
                <a:cs typeface="Lucida Sans Unicode"/>
              </a:rPr>
              <a:t> </a:t>
            </a:r>
            <a:r>
              <a:rPr dirty="0" sz="1600" spc="55">
                <a:latin typeface="Lucida Sans Unicode"/>
                <a:cs typeface="Lucida Sans Unicode"/>
              </a:rPr>
              <a:t>y</a:t>
            </a:r>
            <a:r>
              <a:rPr dirty="0" sz="1600" spc="-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las</a:t>
            </a:r>
            <a:r>
              <a:rPr dirty="0" sz="1600" spc="-1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estudiantes</a:t>
            </a:r>
            <a:r>
              <a:rPr dirty="0" sz="1600" spc="-5">
                <a:latin typeface="Lucida Sans Unicode"/>
                <a:cs typeface="Lucida Sans Unicode"/>
              </a:rPr>
              <a:t> </a:t>
            </a:r>
            <a:r>
              <a:rPr dirty="0" sz="1600" spc="-35">
                <a:latin typeface="Arial Black"/>
                <a:cs typeface="Arial Black"/>
              </a:rPr>
              <a:t>con</a:t>
            </a:r>
            <a:r>
              <a:rPr dirty="0" sz="1600" spc="-20">
                <a:latin typeface="Arial Black"/>
                <a:cs typeface="Arial Black"/>
              </a:rPr>
              <a:t> </a:t>
            </a:r>
            <a:r>
              <a:rPr dirty="0" sz="1600">
                <a:latin typeface="Arial Black"/>
                <a:cs typeface="Arial Black"/>
              </a:rPr>
              <a:t>algún</a:t>
            </a:r>
            <a:r>
              <a:rPr dirty="0" sz="1600" spc="-40">
                <a:latin typeface="Arial Black"/>
                <a:cs typeface="Arial Black"/>
              </a:rPr>
              <a:t> tipo </a:t>
            </a:r>
            <a:r>
              <a:rPr dirty="0" sz="1600">
                <a:latin typeface="Arial Black"/>
                <a:cs typeface="Arial Black"/>
              </a:rPr>
              <a:t>de</a:t>
            </a:r>
            <a:r>
              <a:rPr dirty="0" sz="1600" spc="-35">
                <a:latin typeface="Arial Black"/>
                <a:cs typeface="Arial Black"/>
              </a:rPr>
              <a:t> </a:t>
            </a:r>
            <a:r>
              <a:rPr dirty="0" sz="1600" spc="-50">
                <a:latin typeface="Arial Black"/>
                <a:cs typeface="Arial Black"/>
              </a:rPr>
              <a:t>beca,</a:t>
            </a:r>
            <a:r>
              <a:rPr dirty="0" sz="1600" spc="-40">
                <a:latin typeface="Arial Black"/>
                <a:cs typeface="Arial Black"/>
              </a:rPr>
              <a:t> </a:t>
            </a:r>
            <a:r>
              <a:rPr dirty="0" sz="1600">
                <a:latin typeface="Arial Black"/>
                <a:cs typeface="Arial Black"/>
              </a:rPr>
              <a:t>o</a:t>
            </a:r>
            <a:r>
              <a:rPr dirty="0" sz="1600" spc="-35">
                <a:latin typeface="Arial Black"/>
                <a:cs typeface="Arial Black"/>
              </a:rPr>
              <a:t> </a:t>
            </a:r>
            <a:r>
              <a:rPr dirty="0" sz="1600">
                <a:latin typeface="Arial Black"/>
                <a:cs typeface="Arial Black"/>
              </a:rPr>
              <a:t>que</a:t>
            </a:r>
            <a:r>
              <a:rPr dirty="0" sz="1600" spc="-35">
                <a:latin typeface="Arial Black"/>
                <a:cs typeface="Arial Black"/>
              </a:rPr>
              <a:t> </a:t>
            </a:r>
            <a:r>
              <a:rPr dirty="0" sz="1600" spc="-30">
                <a:latin typeface="Arial Black"/>
                <a:cs typeface="Arial Black"/>
              </a:rPr>
              <a:t>estudian</a:t>
            </a:r>
            <a:r>
              <a:rPr dirty="0" sz="1600" spc="-40">
                <a:latin typeface="Arial Black"/>
                <a:cs typeface="Arial Black"/>
              </a:rPr>
              <a:t> </a:t>
            </a:r>
            <a:r>
              <a:rPr dirty="0" sz="1600" spc="-20">
                <a:latin typeface="Arial Black"/>
                <a:cs typeface="Arial Black"/>
              </a:rPr>
              <a:t>en</a:t>
            </a:r>
            <a:r>
              <a:rPr dirty="0" sz="1600" spc="-45">
                <a:latin typeface="Arial Black"/>
                <a:cs typeface="Arial Black"/>
              </a:rPr>
              <a:t> </a:t>
            </a:r>
            <a:r>
              <a:rPr dirty="0" sz="1600" spc="-85">
                <a:latin typeface="Arial Black"/>
                <a:cs typeface="Arial Black"/>
              </a:rPr>
              <a:t>el</a:t>
            </a:r>
            <a:r>
              <a:rPr dirty="0" sz="1600" spc="-40">
                <a:latin typeface="Arial Black"/>
                <a:cs typeface="Arial Black"/>
              </a:rPr>
              <a:t> </a:t>
            </a:r>
            <a:r>
              <a:rPr dirty="0" sz="1600" spc="-60">
                <a:latin typeface="Arial Black"/>
                <a:cs typeface="Arial Black"/>
              </a:rPr>
              <a:t>extranjero</a:t>
            </a:r>
            <a:r>
              <a:rPr dirty="0" sz="1600" spc="-60">
                <a:latin typeface="Lucida Sans Unicode"/>
                <a:cs typeface="Lucida Sans Unicode"/>
              </a:rPr>
              <a:t>.</a:t>
            </a:r>
            <a:r>
              <a:rPr dirty="0" sz="1600" spc="5">
                <a:latin typeface="Lucida Sans Unicode"/>
                <a:cs typeface="Lucida Sans Unicode"/>
              </a:rPr>
              <a:t> </a:t>
            </a:r>
            <a:r>
              <a:rPr dirty="0" sz="1600" spc="-25">
                <a:latin typeface="Lucida Sans Unicode"/>
                <a:cs typeface="Lucida Sans Unicode"/>
              </a:rPr>
              <a:t>Es </a:t>
            </a:r>
            <a:r>
              <a:rPr dirty="0" sz="1600">
                <a:latin typeface="Lucida Sans Unicode"/>
                <a:cs typeface="Lucida Sans Unicode"/>
              </a:rPr>
              <a:t>un</a:t>
            </a:r>
            <a:r>
              <a:rPr dirty="0" sz="1600" spc="310">
                <a:latin typeface="Lucida Sans Unicode"/>
                <a:cs typeface="Lucida Sans Unicode"/>
              </a:rPr>
              <a:t> </a:t>
            </a:r>
            <a:r>
              <a:rPr dirty="0" sz="1600" spc="95">
                <a:latin typeface="Lucida Sans Unicode"/>
                <a:cs typeface="Lucida Sans Unicode"/>
              </a:rPr>
              <a:t>tema</a:t>
            </a:r>
            <a:r>
              <a:rPr dirty="0" sz="1600" spc="320">
                <a:latin typeface="Lucida Sans Unicode"/>
                <a:cs typeface="Lucida Sans Unicode"/>
              </a:rPr>
              <a:t> </a:t>
            </a:r>
            <a:r>
              <a:rPr dirty="0" sz="1600" spc="65">
                <a:latin typeface="Lucida Sans Unicode"/>
                <a:cs typeface="Lucida Sans Unicode"/>
              </a:rPr>
              <a:t>que</a:t>
            </a:r>
            <a:r>
              <a:rPr dirty="0" sz="1600" spc="31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podría</a:t>
            </a:r>
            <a:r>
              <a:rPr dirty="0" sz="1600" spc="32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explorarse</a:t>
            </a:r>
            <a:r>
              <a:rPr dirty="0" sz="1600" spc="310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en</a:t>
            </a:r>
            <a:r>
              <a:rPr dirty="0" sz="1600" spc="31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siguientes</a:t>
            </a:r>
            <a:r>
              <a:rPr dirty="0" sz="1600" spc="31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estudios.</a:t>
            </a:r>
            <a:r>
              <a:rPr dirty="0" sz="1600" spc="31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Este</a:t>
            </a:r>
            <a:r>
              <a:rPr dirty="0" sz="1600" spc="30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indicador</a:t>
            </a:r>
            <a:r>
              <a:rPr dirty="0" sz="1600" spc="320">
                <a:latin typeface="Lucida Sans Unicode"/>
                <a:cs typeface="Lucida Sans Unicode"/>
              </a:rPr>
              <a:t> </a:t>
            </a:r>
            <a:r>
              <a:rPr dirty="0" sz="1600" spc="50">
                <a:latin typeface="Lucida Sans Unicode"/>
                <a:cs typeface="Lucida Sans Unicode"/>
              </a:rPr>
              <a:t>es</a:t>
            </a:r>
            <a:r>
              <a:rPr dirty="0" sz="1600" spc="310">
                <a:latin typeface="Lucida Sans Unicode"/>
                <a:cs typeface="Lucida Sans Unicode"/>
              </a:rPr>
              <a:t> </a:t>
            </a:r>
            <a:r>
              <a:rPr dirty="0" sz="1600" spc="65">
                <a:latin typeface="Lucida Sans Unicode"/>
                <a:cs typeface="Lucida Sans Unicode"/>
              </a:rPr>
              <a:t>bastante</a:t>
            </a:r>
            <a:r>
              <a:rPr dirty="0" sz="1600" spc="32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importante</a:t>
            </a:r>
            <a:r>
              <a:rPr dirty="0" sz="1600" spc="315">
                <a:latin typeface="Lucida Sans Unicode"/>
                <a:cs typeface="Lucida Sans Unicode"/>
              </a:rPr>
              <a:t> </a:t>
            </a:r>
            <a:r>
              <a:rPr dirty="0" sz="1600" spc="70">
                <a:latin typeface="Lucida Sans Unicode"/>
                <a:cs typeface="Lucida Sans Unicode"/>
              </a:rPr>
              <a:t>de </a:t>
            </a:r>
            <a:r>
              <a:rPr dirty="0" sz="1600" spc="-25">
                <a:latin typeface="Lucida Sans Unicode"/>
                <a:cs typeface="Lucida Sans Unicode"/>
              </a:rPr>
              <a:t>explorar,</a:t>
            </a:r>
            <a:r>
              <a:rPr dirty="0" sz="1600" spc="3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debido</a:t>
            </a:r>
            <a:r>
              <a:rPr dirty="0" sz="1600" spc="30">
                <a:latin typeface="Lucida Sans Unicode"/>
                <a:cs typeface="Lucida Sans Unicode"/>
              </a:rPr>
              <a:t> </a:t>
            </a:r>
            <a:r>
              <a:rPr dirty="0" sz="1600" spc="185">
                <a:latin typeface="Lucida Sans Unicode"/>
                <a:cs typeface="Lucida Sans Unicode"/>
              </a:rPr>
              <a:t>a</a:t>
            </a:r>
            <a:r>
              <a:rPr dirty="0" sz="1600" spc="30">
                <a:latin typeface="Lucida Sans Unicode"/>
                <a:cs typeface="Lucida Sans Unicode"/>
              </a:rPr>
              <a:t> </a:t>
            </a:r>
            <a:r>
              <a:rPr dirty="0" sz="1600" spc="65">
                <a:latin typeface="Lucida Sans Unicode"/>
                <a:cs typeface="Lucida Sans Unicode"/>
              </a:rPr>
              <a:t>que</a:t>
            </a:r>
            <a:r>
              <a:rPr dirty="0" sz="1600" spc="20">
                <a:latin typeface="Lucida Sans Unicode"/>
                <a:cs typeface="Lucida Sans Unicode"/>
              </a:rPr>
              <a:t> </a:t>
            </a:r>
            <a:r>
              <a:rPr dirty="0" sz="1600" spc="50">
                <a:latin typeface="Lucida Sans Unicode"/>
                <a:cs typeface="Lucida Sans Unicode"/>
              </a:rPr>
              <a:t>parte</a:t>
            </a:r>
            <a:r>
              <a:rPr dirty="0" sz="1600" spc="25">
                <a:latin typeface="Lucida Sans Unicode"/>
                <a:cs typeface="Lucida Sans Unicode"/>
              </a:rPr>
              <a:t> </a:t>
            </a:r>
            <a:r>
              <a:rPr dirty="0" sz="1600" spc="75">
                <a:latin typeface="Lucida Sans Unicode"/>
                <a:cs typeface="Lucida Sans Unicode"/>
              </a:rPr>
              <a:t>de</a:t>
            </a:r>
            <a:r>
              <a:rPr dirty="0" sz="1600" spc="2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los</a:t>
            </a:r>
            <a:r>
              <a:rPr dirty="0" sz="1600" spc="25">
                <a:latin typeface="Lucida Sans Unicode"/>
                <a:cs typeface="Lucida Sans Unicode"/>
              </a:rPr>
              <a:t> </a:t>
            </a:r>
            <a:r>
              <a:rPr dirty="0" sz="1600" spc="55">
                <a:latin typeface="Lucida Sans Unicode"/>
                <a:cs typeface="Lucida Sans Unicode"/>
              </a:rPr>
              <a:t>componentes</a:t>
            </a:r>
            <a:r>
              <a:rPr dirty="0" sz="1600" spc="30">
                <a:latin typeface="Lucida Sans Unicode"/>
                <a:cs typeface="Lucida Sans Unicode"/>
              </a:rPr>
              <a:t> </a:t>
            </a:r>
            <a:r>
              <a:rPr dirty="0" sz="1600" spc="65">
                <a:latin typeface="Lucida Sans Unicode"/>
                <a:cs typeface="Lucida Sans Unicode"/>
              </a:rPr>
              <a:t>que</a:t>
            </a:r>
            <a:r>
              <a:rPr dirty="0" sz="1600" spc="2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brindan</a:t>
            </a:r>
            <a:r>
              <a:rPr dirty="0" sz="1600" spc="2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los</a:t>
            </a:r>
            <a:r>
              <a:rPr dirty="0" sz="1600" spc="2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COAR</a:t>
            </a:r>
            <a:r>
              <a:rPr dirty="0" sz="1600" spc="20">
                <a:latin typeface="Lucida Sans Unicode"/>
                <a:cs typeface="Lucida Sans Unicode"/>
              </a:rPr>
              <a:t> </a:t>
            </a:r>
            <a:r>
              <a:rPr dirty="0" sz="1600" spc="50">
                <a:latin typeface="Lucida Sans Unicode"/>
                <a:cs typeface="Lucida Sans Unicode"/>
              </a:rPr>
              <a:t>es</a:t>
            </a:r>
            <a:r>
              <a:rPr dirty="0" sz="1600" spc="2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información</a:t>
            </a:r>
            <a:r>
              <a:rPr dirty="0" sz="1600" spc="5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sobre</a:t>
            </a:r>
            <a:r>
              <a:rPr dirty="0" sz="1600" spc="30">
                <a:latin typeface="Lucida Sans Unicode"/>
                <a:cs typeface="Lucida Sans Unicode"/>
              </a:rPr>
              <a:t> </a:t>
            </a:r>
            <a:r>
              <a:rPr dirty="0" sz="1600" spc="90">
                <a:latin typeface="Lucida Sans Unicode"/>
                <a:cs typeface="Lucida Sans Unicode"/>
              </a:rPr>
              <a:t>becas </a:t>
            </a:r>
            <a:r>
              <a:rPr dirty="0" sz="1600" spc="55">
                <a:latin typeface="Lucida Sans Unicode"/>
                <a:cs typeface="Lucida Sans Unicode"/>
              </a:rPr>
              <a:t>y</a:t>
            </a:r>
            <a:r>
              <a:rPr dirty="0" sz="1600" spc="-2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los</a:t>
            </a:r>
            <a:r>
              <a:rPr dirty="0" sz="1600" spc="-1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retornos</a:t>
            </a:r>
            <a:r>
              <a:rPr dirty="0" sz="1600" spc="30">
                <a:latin typeface="Lucida Sans Unicode"/>
                <a:cs typeface="Lucida Sans Unicode"/>
              </a:rPr>
              <a:t> </a:t>
            </a:r>
            <a:r>
              <a:rPr dirty="0" sz="1600" spc="75">
                <a:latin typeface="Lucida Sans Unicode"/>
                <a:cs typeface="Lucida Sans Unicode"/>
              </a:rPr>
              <a:t>de</a:t>
            </a:r>
            <a:r>
              <a:rPr dirty="0" sz="1600" spc="-1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continuar</a:t>
            </a:r>
            <a:r>
              <a:rPr dirty="0" sz="1600" spc="3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los</a:t>
            </a:r>
            <a:r>
              <a:rPr dirty="0" sz="1600" spc="-1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estudios</a:t>
            </a:r>
            <a:r>
              <a:rPr dirty="0" sz="1600" spc="10">
                <a:latin typeface="Lucida Sans Unicode"/>
                <a:cs typeface="Lucida Sans Unicode"/>
              </a:rPr>
              <a:t> </a:t>
            </a:r>
            <a:r>
              <a:rPr dirty="0" sz="1600" spc="-10">
                <a:latin typeface="Lucida Sans Unicode"/>
                <a:cs typeface="Lucida Sans Unicode"/>
              </a:rPr>
              <a:t>superiores.</a:t>
            </a:r>
            <a:endParaRPr sz="1600">
              <a:latin typeface="Lucida Sans Unicode"/>
              <a:cs typeface="Lucida Sans Unicode"/>
            </a:endParaRPr>
          </a:p>
          <a:p>
            <a:pPr algn="just" marL="355600" marR="5715" indent="-342900">
              <a:lnSpc>
                <a:spcPct val="90000"/>
              </a:lnSpc>
              <a:spcBef>
                <a:spcPts val="1010"/>
              </a:spcBef>
              <a:buAutoNum type="arabicPeriod"/>
              <a:tabLst>
                <a:tab pos="355600" algn="l"/>
                <a:tab pos="356870" algn="l"/>
              </a:tabLst>
            </a:pPr>
            <a:r>
              <a:rPr dirty="0" sz="1600">
                <a:latin typeface="Lucida Sans Unicode"/>
                <a:cs typeface="Lucida Sans Unicode"/>
              </a:rPr>
              <a:t>	</a:t>
            </a:r>
            <a:r>
              <a:rPr dirty="0" sz="1600" spc="-35">
                <a:latin typeface="Lucida Sans Unicode"/>
                <a:cs typeface="Lucida Sans Unicode"/>
              </a:rPr>
              <a:t>Los</a:t>
            </a:r>
            <a:r>
              <a:rPr dirty="0" sz="1600" spc="-95">
                <a:latin typeface="Lucida Sans Unicode"/>
                <a:cs typeface="Lucida Sans Unicode"/>
              </a:rPr>
              <a:t> </a:t>
            </a:r>
            <a:r>
              <a:rPr dirty="0" sz="1600" spc="55">
                <a:latin typeface="Lucida Sans Unicode"/>
                <a:cs typeface="Lucida Sans Unicode"/>
              </a:rPr>
              <a:t>datos</a:t>
            </a:r>
            <a:r>
              <a:rPr dirty="0" sz="1600" spc="-105">
                <a:latin typeface="Lucida Sans Unicode"/>
                <a:cs typeface="Lucida Sans Unicode"/>
              </a:rPr>
              <a:t> </a:t>
            </a:r>
            <a:r>
              <a:rPr dirty="0" sz="1600" spc="65">
                <a:latin typeface="Lucida Sans Unicode"/>
                <a:cs typeface="Lucida Sans Unicode"/>
              </a:rPr>
              <a:t>que</a:t>
            </a:r>
            <a:r>
              <a:rPr dirty="0" sz="1600" spc="-15">
                <a:latin typeface="Lucida Sans Unicode"/>
                <a:cs typeface="Lucida Sans Unicode"/>
              </a:rPr>
              <a:t> </a:t>
            </a:r>
            <a:r>
              <a:rPr dirty="0" sz="1600" spc="50">
                <a:latin typeface="Lucida Sans Unicode"/>
                <a:cs typeface="Lucida Sans Unicode"/>
              </a:rPr>
              <a:t>se</a:t>
            </a:r>
            <a:r>
              <a:rPr dirty="0" sz="1600" spc="-1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obtuvieron</a:t>
            </a:r>
            <a:r>
              <a:rPr dirty="0" sz="1600" spc="5">
                <a:latin typeface="Lucida Sans Unicode"/>
                <a:cs typeface="Lucida Sans Unicode"/>
              </a:rPr>
              <a:t> </a:t>
            </a:r>
            <a:r>
              <a:rPr dirty="0" sz="1600" spc="95">
                <a:latin typeface="Lucida Sans Unicode"/>
                <a:cs typeface="Lucida Sans Unicode"/>
              </a:rPr>
              <a:t>para</a:t>
            </a:r>
            <a:r>
              <a:rPr dirty="0" sz="1600">
                <a:latin typeface="Lucida Sans Unicode"/>
                <a:cs typeface="Lucida Sans Unicode"/>
              </a:rPr>
              <a:t> </a:t>
            </a:r>
            <a:r>
              <a:rPr dirty="0" sz="1600" spc="-105">
                <a:latin typeface="Arial Black"/>
                <a:cs typeface="Arial Black"/>
              </a:rPr>
              <a:t>los</a:t>
            </a:r>
            <a:r>
              <a:rPr dirty="0" sz="1600" spc="-30">
                <a:latin typeface="Arial Black"/>
                <a:cs typeface="Arial Black"/>
              </a:rPr>
              <a:t> </a:t>
            </a:r>
            <a:r>
              <a:rPr dirty="0" sz="1600" spc="-45">
                <a:latin typeface="Arial Black"/>
                <a:cs typeface="Arial Black"/>
              </a:rPr>
              <a:t>indicadores</a:t>
            </a:r>
            <a:r>
              <a:rPr dirty="0" sz="1600" spc="-65">
                <a:latin typeface="Arial Black"/>
                <a:cs typeface="Arial Black"/>
              </a:rPr>
              <a:t> </a:t>
            </a:r>
            <a:r>
              <a:rPr dirty="0" sz="1600" spc="-70">
                <a:latin typeface="Arial Black"/>
                <a:cs typeface="Arial Black"/>
              </a:rPr>
              <a:t>del</a:t>
            </a:r>
            <a:r>
              <a:rPr dirty="0" sz="1600" spc="-65">
                <a:latin typeface="Arial Black"/>
                <a:cs typeface="Arial Black"/>
              </a:rPr>
              <a:t> </a:t>
            </a:r>
            <a:r>
              <a:rPr dirty="0" sz="1600" spc="-25">
                <a:latin typeface="Arial Black"/>
                <a:cs typeface="Arial Black"/>
              </a:rPr>
              <a:t>mercado</a:t>
            </a:r>
            <a:r>
              <a:rPr dirty="0" sz="1600" spc="-70">
                <a:latin typeface="Arial Black"/>
                <a:cs typeface="Arial Black"/>
              </a:rPr>
              <a:t> </a:t>
            </a:r>
            <a:r>
              <a:rPr dirty="0" sz="1600" spc="-30">
                <a:latin typeface="Arial Black"/>
                <a:cs typeface="Arial Black"/>
              </a:rPr>
              <a:t>laboral</a:t>
            </a:r>
            <a:r>
              <a:rPr dirty="0" sz="1600" spc="-70">
                <a:latin typeface="Arial Black"/>
                <a:cs typeface="Arial Black"/>
              </a:rPr>
              <a:t> </a:t>
            </a:r>
            <a:r>
              <a:rPr dirty="0" sz="1600" spc="-185">
                <a:latin typeface="Arial Black"/>
                <a:cs typeface="Arial Black"/>
              </a:rPr>
              <a:t>se</a:t>
            </a:r>
            <a:r>
              <a:rPr dirty="0" sz="1600" spc="50">
                <a:latin typeface="Arial Black"/>
                <a:cs typeface="Arial Black"/>
              </a:rPr>
              <a:t> </a:t>
            </a:r>
            <a:r>
              <a:rPr dirty="0" sz="1600" spc="-40">
                <a:latin typeface="Arial Black"/>
                <a:cs typeface="Arial Black"/>
              </a:rPr>
              <a:t>encuentran</a:t>
            </a:r>
            <a:r>
              <a:rPr dirty="0" sz="1600" spc="-55">
                <a:latin typeface="Arial Black"/>
                <a:cs typeface="Arial Black"/>
              </a:rPr>
              <a:t> </a:t>
            </a:r>
            <a:r>
              <a:rPr dirty="0" sz="1600" spc="-50">
                <a:latin typeface="Arial Black"/>
                <a:cs typeface="Arial Black"/>
              </a:rPr>
              <a:t>limitados</a:t>
            </a:r>
            <a:r>
              <a:rPr dirty="0" sz="1600" spc="-85">
                <a:latin typeface="Arial Black"/>
                <a:cs typeface="Arial Black"/>
              </a:rPr>
              <a:t> </a:t>
            </a:r>
            <a:r>
              <a:rPr dirty="0" sz="1600" spc="-25">
                <a:latin typeface="Arial Black"/>
                <a:cs typeface="Arial Black"/>
              </a:rPr>
              <a:t>por </a:t>
            </a:r>
            <a:r>
              <a:rPr dirty="0" sz="1600">
                <a:latin typeface="Arial Black"/>
                <a:cs typeface="Arial Black"/>
              </a:rPr>
              <a:t>el</a:t>
            </a:r>
            <a:r>
              <a:rPr dirty="0" sz="1600" spc="100">
                <a:latin typeface="Arial Black"/>
                <a:cs typeface="Arial Black"/>
              </a:rPr>
              <a:t> </a:t>
            </a:r>
            <a:r>
              <a:rPr dirty="0" sz="1600">
                <a:latin typeface="Arial Black"/>
                <a:cs typeface="Arial Black"/>
              </a:rPr>
              <a:t>mercado</a:t>
            </a:r>
            <a:r>
              <a:rPr dirty="0" sz="1600" spc="114">
                <a:latin typeface="Arial Black"/>
                <a:cs typeface="Arial Black"/>
              </a:rPr>
              <a:t> </a:t>
            </a:r>
            <a:r>
              <a:rPr dirty="0" sz="1600">
                <a:latin typeface="Arial Black"/>
                <a:cs typeface="Arial Black"/>
              </a:rPr>
              <a:t>laboral</a:t>
            </a:r>
            <a:r>
              <a:rPr dirty="0" sz="1600" spc="95">
                <a:latin typeface="Arial Black"/>
                <a:cs typeface="Arial Black"/>
              </a:rPr>
              <a:t> </a:t>
            </a:r>
            <a:r>
              <a:rPr dirty="0" sz="1600">
                <a:latin typeface="Arial Black"/>
                <a:cs typeface="Arial Black"/>
              </a:rPr>
              <a:t>formal;</a:t>
            </a:r>
            <a:r>
              <a:rPr dirty="0" sz="1600" spc="120">
                <a:latin typeface="Arial Black"/>
                <a:cs typeface="Arial Black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en</a:t>
            </a:r>
            <a:r>
              <a:rPr dirty="0" sz="1600" spc="13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el</a:t>
            </a:r>
            <a:r>
              <a:rPr dirty="0" sz="1600" spc="140">
                <a:latin typeface="Lucida Sans Unicode"/>
                <a:cs typeface="Lucida Sans Unicode"/>
              </a:rPr>
              <a:t> </a:t>
            </a:r>
            <a:r>
              <a:rPr dirty="0" sz="1600" spc="65">
                <a:latin typeface="Lucida Sans Unicode"/>
                <a:cs typeface="Lucida Sans Unicode"/>
              </a:rPr>
              <a:t>que</a:t>
            </a:r>
            <a:r>
              <a:rPr dirty="0" sz="1600" spc="12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no</a:t>
            </a:r>
            <a:r>
              <a:rPr dirty="0" sz="1600" spc="135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se</a:t>
            </a:r>
            <a:r>
              <a:rPr dirty="0" sz="1600" spc="130">
                <a:latin typeface="Lucida Sans Unicode"/>
                <a:cs typeface="Lucida Sans Unicode"/>
              </a:rPr>
              <a:t> </a:t>
            </a:r>
            <a:r>
              <a:rPr dirty="0" sz="1600" spc="55">
                <a:latin typeface="Lucida Sans Unicode"/>
                <a:cs typeface="Lucida Sans Unicode"/>
              </a:rPr>
              <a:t>encuentran</a:t>
            </a:r>
            <a:r>
              <a:rPr dirty="0" sz="1600" spc="13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diferentes</a:t>
            </a:r>
            <a:r>
              <a:rPr dirty="0" sz="1600" spc="135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modalidades</a:t>
            </a:r>
            <a:r>
              <a:rPr dirty="0" sz="1600" spc="135">
                <a:latin typeface="Lucida Sans Unicode"/>
                <a:cs typeface="Lucida Sans Unicode"/>
              </a:rPr>
              <a:t> </a:t>
            </a:r>
            <a:r>
              <a:rPr dirty="0" sz="1600" spc="75">
                <a:latin typeface="Lucida Sans Unicode"/>
                <a:cs typeface="Lucida Sans Unicode"/>
              </a:rPr>
              <a:t>de</a:t>
            </a:r>
            <a:r>
              <a:rPr dirty="0" sz="1600" spc="145">
                <a:latin typeface="Lucida Sans Unicode"/>
                <a:cs typeface="Lucida Sans Unicode"/>
              </a:rPr>
              <a:t> </a:t>
            </a:r>
            <a:r>
              <a:rPr dirty="0" sz="1600" spc="-10">
                <a:latin typeface="Lucida Sans Unicode"/>
                <a:cs typeface="Lucida Sans Unicode"/>
              </a:rPr>
              <a:t>contratación, </a:t>
            </a:r>
            <a:r>
              <a:rPr dirty="0" sz="1600" spc="80">
                <a:latin typeface="Lucida Sans Unicode"/>
                <a:cs typeface="Lucida Sans Unicode"/>
              </a:rPr>
              <a:t>como</a:t>
            </a:r>
            <a:r>
              <a:rPr dirty="0" sz="1600" spc="3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por</a:t>
            </a:r>
            <a:r>
              <a:rPr dirty="0" sz="1600" spc="45">
                <a:latin typeface="Lucida Sans Unicode"/>
                <a:cs typeface="Lucida Sans Unicode"/>
              </a:rPr>
              <a:t> </a:t>
            </a:r>
            <a:r>
              <a:rPr dirty="0" sz="1600" spc="50">
                <a:latin typeface="Lucida Sans Unicode"/>
                <a:cs typeface="Lucida Sans Unicode"/>
              </a:rPr>
              <a:t>locación</a:t>
            </a:r>
            <a:r>
              <a:rPr dirty="0" sz="1600" spc="45">
                <a:latin typeface="Lucida Sans Unicode"/>
                <a:cs typeface="Lucida Sans Unicode"/>
              </a:rPr>
              <a:t> </a:t>
            </a:r>
            <a:r>
              <a:rPr dirty="0" sz="1600" spc="75">
                <a:latin typeface="Lucida Sans Unicode"/>
                <a:cs typeface="Lucida Sans Unicode"/>
              </a:rPr>
              <a:t>de</a:t>
            </a:r>
            <a:r>
              <a:rPr dirty="0" sz="1600" spc="3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servicios.</a:t>
            </a:r>
            <a:r>
              <a:rPr dirty="0" sz="1600" spc="5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En</a:t>
            </a:r>
            <a:r>
              <a:rPr dirty="0" sz="1600" spc="4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el</a:t>
            </a:r>
            <a:r>
              <a:rPr dirty="0" sz="1600" spc="4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país,</a:t>
            </a:r>
            <a:r>
              <a:rPr dirty="0" sz="1600" spc="35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la</a:t>
            </a:r>
            <a:r>
              <a:rPr dirty="0" sz="1600" spc="45">
                <a:latin typeface="Lucida Sans Unicode"/>
                <a:cs typeface="Lucida Sans Unicode"/>
              </a:rPr>
              <a:t> </a:t>
            </a:r>
            <a:r>
              <a:rPr dirty="0" sz="1600" spc="90">
                <a:latin typeface="Lucida Sans Unicode"/>
                <a:cs typeface="Lucida Sans Unicode"/>
              </a:rPr>
              <a:t>tasa</a:t>
            </a:r>
            <a:r>
              <a:rPr dirty="0" sz="1600" spc="40">
                <a:latin typeface="Lucida Sans Unicode"/>
                <a:cs typeface="Lucida Sans Unicode"/>
              </a:rPr>
              <a:t> </a:t>
            </a:r>
            <a:r>
              <a:rPr dirty="0" sz="1600" spc="80">
                <a:latin typeface="Lucida Sans Unicode"/>
                <a:cs typeface="Lucida Sans Unicode"/>
              </a:rPr>
              <a:t>de</a:t>
            </a:r>
            <a:r>
              <a:rPr dirty="0" sz="1600" spc="3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informalidad</a:t>
            </a:r>
            <a:r>
              <a:rPr dirty="0" sz="1600" spc="35">
                <a:latin typeface="Lucida Sans Unicode"/>
                <a:cs typeface="Lucida Sans Unicode"/>
              </a:rPr>
              <a:t> </a:t>
            </a:r>
            <a:r>
              <a:rPr dirty="0" sz="1600" spc="50">
                <a:latin typeface="Lucida Sans Unicode"/>
                <a:cs typeface="Lucida Sans Unicode"/>
              </a:rPr>
              <a:t>es</a:t>
            </a:r>
            <a:r>
              <a:rPr dirty="0" sz="1600" spc="30">
                <a:latin typeface="Lucida Sans Unicode"/>
                <a:cs typeface="Lucida Sans Unicode"/>
              </a:rPr>
              <a:t> </a:t>
            </a:r>
            <a:r>
              <a:rPr dirty="0" sz="1600" spc="80">
                <a:latin typeface="Lucida Sans Unicode"/>
                <a:cs typeface="Lucida Sans Unicode"/>
              </a:rPr>
              <a:t>de</a:t>
            </a:r>
            <a:r>
              <a:rPr dirty="0" sz="1600" spc="30">
                <a:latin typeface="Lucida Sans Unicode"/>
                <a:cs typeface="Lucida Sans Unicode"/>
              </a:rPr>
              <a:t> </a:t>
            </a:r>
            <a:r>
              <a:rPr dirty="0" sz="1600" spc="-175">
                <a:latin typeface="Lucida Sans Unicode"/>
                <a:cs typeface="Lucida Sans Unicode"/>
              </a:rPr>
              <a:t>71,2%</a:t>
            </a:r>
            <a:r>
              <a:rPr dirty="0" sz="1600" spc="50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en</a:t>
            </a:r>
            <a:r>
              <a:rPr dirty="0" sz="1600" spc="3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el</a:t>
            </a:r>
            <a:r>
              <a:rPr dirty="0" sz="1600" spc="4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periodo</a:t>
            </a:r>
            <a:r>
              <a:rPr dirty="0" sz="1600" spc="55">
                <a:latin typeface="Lucida Sans Unicode"/>
                <a:cs typeface="Lucida Sans Unicode"/>
              </a:rPr>
              <a:t> </a:t>
            </a:r>
            <a:r>
              <a:rPr dirty="0" sz="1600" spc="75">
                <a:latin typeface="Lucida Sans Unicode"/>
                <a:cs typeface="Lucida Sans Unicode"/>
              </a:rPr>
              <a:t>de</a:t>
            </a:r>
            <a:r>
              <a:rPr dirty="0" sz="1600" spc="30">
                <a:latin typeface="Lucida Sans Unicode"/>
                <a:cs typeface="Lucida Sans Unicode"/>
              </a:rPr>
              <a:t> </a:t>
            </a:r>
            <a:r>
              <a:rPr dirty="0" sz="1600" spc="-10">
                <a:latin typeface="Lucida Sans Unicode"/>
                <a:cs typeface="Lucida Sans Unicode"/>
              </a:rPr>
              <a:t>abril </a:t>
            </a:r>
            <a:r>
              <a:rPr dirty="0" sz="1600" spc="-70">
                <a:latin typeface="Lucida Sans Unicode"/>
                <a:cs typeface="Lucida Sans Unicode"/>
              </a:rPr>
              <a:t>2023</a:t>
            </a:r>
            <a:r>
              <a:rPr dirty="0" sz="1600" spc="15">
                <a:latin typeface="Lucida Sans Unicode"/>
                <a:cs typeface="Lucida Sans Unicode"/>
              </a:rPr>
              <a:t> </a:t>
            </a:r>
            <a:r>
              <a:rPr dirty="0" sz="1600" spc="185">
                <a:latin typeface="Lucida Sans Unicode"/>
                <a:cs typeface="Lucida Sans Unicode"/>
              </a:rPr>
              <a:t>a</a:t>
            </a:r>
            <a:r>
              <a:rPr dirty="0" sz="1600" spc="2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marzo</a:t>
            </a:r>
            <a:r>
              <a:rPr dirty="0" sz="1600" spc="5">
                <a:latin typeface="Lucida Sans Unicode"/>
                <a:cs typeface="Lucida Sans Unicode"/>
              </a:rPr>
              <a:t> </a:t>
            </a:r>
            <a:r>
              <a:rPr dirty="0" sz="1600" spc="-60">
                <a:latin typeface="Lucida Sans Unicode"/>
                <a:cs typeface="Lucida Sans Unicode"/>
              </a:rPr>
              <a:t>2024;</a:t>
            </a:r>
            <a:r>
              <a:rPr dirty="0" sz="1600" spc="2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por</a:t>
            </a:r>
            <a:r>
              <a:rPr dirty="0" sz="1600" spc="2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lo</a:t>
            </a:r>
            <a:r>
              <a:rPr dirty="0" sz="1600" spc="15">
                <a:latin typeface="Lucida Sans Unicode"/>
                <a:cs typeface="Lucida Sans Unicode"/>
              </a:rPr>
              <a:t> </a:t>
            </a:r>
            <a:r>
              <a:rPr dirty="0" sz="1600" spc="65">
                <a:latin typeface="Lucida Sans Unicode"/>
                <a:cs typeface="Lucida Sans Unicode"/>
              </a:rPr>
              <a:t>que</a:t>
            </a:r>
            <a:r>
              <a:rPr dirty="0" sz="1600" spc="15">
                <a:latin typeface="Lucida Sans Unicode"/>
                <a:cs typeface="Lucida Sans Unicode"/>
              </a:rPr>
              <a:t> </a:t>
            </a:r>
            <a:r>
              <a:rPr dirty="0" sz="1600" spc="55">
                <a:latin typeface="Lucida Sans Unicode"/>
                <a:cs typeface="Lucida Sans Unicode"/>
              </a:rPr>
              <a:t>es</a:t>
            </a:r>
            <a:r>
              <a:rPr dirty="0" sz="1600" spc="15">
                <a:latin typeface="Lucida Sans Unicode"/>
                <a:cs typeface="Lucida Sans Unicode"/>
              </a:rPr>
              <a:t> </a:t>
            </a:r>
            <a:r>
              <a:rPr dirty="0" sz="1600" spc="50">
                <a:latin typeface="Lucida Sans Unicode"/>
                <a:cs typeface="Lucida Sans Unicode"/>
              </a:rPr>
              <a:t>necesario</a:t>
            </a:r>
            <a:r>
              <a:rPr dirty="0" sz="1600" spc="2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tener</a:t>
            </a:r>
            <a:r>
              <a:rPr dirty="0" sz="1600" spc="3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los</a:t>
            </a:r>
            <a:r>
              <a:rPr dirty="0" sz="1600" spc="1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ingresos</a:t>
            </a:r>
            <a:r>
              <a:rPr dirty="0" sz="1600" spc="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totales,</a:t>
            </a:r>
            <a:r>
              <a:rPr dirty="0" sz="1600" spc="2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formales</a:t>
            </a:r>
            <a:r>
              <a:rPr dirty="0" sz="1600" spc="20">
                <a:latin typeface="Lucida Sans Unicode"/>
                <a:cs typeface="Lucida Sans Unicode"/>
              </a:rPr>
              <a:t> </a:t>
            </a:r>
            <a:r>
              <a:rPr dirty="0" sz="1600" spc="55">
                <a:latin typeface="Lucida Sans Unicode"/>
                <a:cs typeface="Lucida Sans Unicode"/>
              </a:rPr>
              <a:t>y</a:t>
            </a:r>
            <a:r>
              <a:rPr dirty="0" sz="1600" spc="2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no</a:t>
            </a:r>
            <a:r>
              <a:rPr dirty="0" sz="1600" spc="2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formales,</a:t>
            </a:r>
            <a:r>
              <a:rPr dirty="0" sz="1600" spc="15">
                <a:latin typeface="Lucida Sans Unicode"/>
                <a:cs typeface="Lucida Sans Unicode"/>
              </a:rPr>
              <a:t> </a:t>
            </a:r>
            <a:r>
              <a:rPr dirty="0" sz="1600" spc="80">
                <a:latin typeface="Lucida Sans Unicode"/>
                <a:cs typeface="Lucida Sans Unicode"/>
              </a:rPr>
              <a:t>de</a:t>
            </a:r>
            <a:r>
              <a:rPr dirty="0" sz="1600" spc="15">
                <a:latin typeface="Lucida Sans Unicode"/>
                <a:cs typeface="Lucida Sans Unicode"/>
              </a:rPr>
              <a:t> </a:t>
            </a:r>
            <a:r>
              <a:rPr dirty="0" sz="1600" spc="-25">
                <a:latin typeface="Lucida Sans Unicode"/>
                <a:cs typeface="Lucida Sans Unicode"/>
              </a:rPr>
              <a:t>los </a:t>
            </a:r>
            <a:r>
              <a:rPr dirty="0" sz="1600">
                <a:latin typeface="Lucida Sans Unicode"/>
                <a:cs typeface="Lucida Sans Unicode"/>
              </a:rPr>
              <a:t>participantes,</a:t>
            </a:r>
            <a:r>
              <a:rPr dirty="0" sz="1600" spc="90">
                <a:latin typeface="Lucida Sans Unicode"/>
                <a:cs typeface="Lucida Sans Unicode"/>
              </a:rPr>
              <a:t> para</a:t>
            </a:r>
            <a:r>
              <a:rPr dirty="0" sz="1600" spc="7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poder</a:t>
            </a:r>
            <a:r>
              <a:rPr dirty="0" sz="1600" spc="5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obtener</a:t>
            </a:r>
            <a:r>
              <a:rPr dirty="0" sz="1600" spc="75">
                <a:latin typeface="Lucida Sans Unicode"/>
                <a:cs typeface="Lucida Sans Unicode"/>
              </a:rPr>
              <a:t> </a:t>
            </a:r>
            <a:r>
              <a:rPr dirty="0" sz="1600" spc="65">
                <a:latin typeface="Lucida Sans Unicode"/>
                <a:cs typeface="Lucida Sans Unicode"/>
              </a:rPr>
              <a:t>mayor</a:t>
            </a:r>
            <a:r>
              <a:rPr dirty="0" sz="1600" spc="5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precisión</a:t>
            </a:r>
            <a:r>
              <a:rPr dirty="0" sz="1600" spc="6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sobre</a:t>
            </a:r>
            <a:r>
              <a:rPr dirty="0" sz="1600" spc="7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el</a:t>
            </a:r>
            <a:r>
              <a:rPr dirty="0" sz="1600" spc="2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efecto</a:t>
            </a:r>
            <a:r>
              <a:rPr dirty="0" sz="1600" spc="45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en</a:t>
            </a:r>
            <a:r>
              <a:rPr dirty="0" sz="1600" spc="3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los</a:t>
            </a:r>
            <a:r>
              <a:rPr dirty="0" sz="1600" spc="3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ingresos</a:t>
            </a:r>
            <a:r>
              <a:rPr dirty="0" sz="1600" spc="65">
                <a:latin typeface="Lucida Sans Unicode"/>
                <a:cs typeface="Lucida Sans Unicode"/>
              </a:rPr>
              <a:t> </a:t>
            </a:r>
            <a:r>
              <a:rPr dirty="0" sz="1600" spc="-10">
                <a:latin typeface="Lucida Sans Unicode"/>
                <a:cs typeface="Lucida Sans Unicode"/>
              </a:rPr>
              <a:t>totales.</a:t>
            </a:r>
            <a:endParaRPr sz="1600">
              <a:latin typeface="Lucida Sans Unicode"/>
              <a:cs typeface="Lucida Sans Unicode"/>
            </a:endParaRPr>
          </a:p>
          <a:p>
            <a:pPr algn="just" marL="355600" marR="6985" indent="-342900">
              <a:lnSpc>
                <a:spcPts val="1730"/>
              </a:lnSpc>
              <a:spcBef>
                <a:spcPts val="1020"/>
              </a:spcBef>
              <a:buAutoNum type="arabicPeriod"/>
              <a:tabLst>
                <a:tab pos="355600" algn="l"/>
              </a:tabLst>
            </a:pPr>
            <a:r>
              <a:rPr dirty="0" sz="1600" spc="-180">
                <a:latin typeface="Arial Black"/>
                <a:cs typeface="Arial Black"/>
              </a:rPr>
              <a:t>Los</a:t>
            </a:r>
            <a:r>
              <a:rPr dirty="0" sz="1600" spc="45">
                <a:latin typeface="Arial Black"/>
                <a:cs typeface="Arial Black"/>
              </a:rPr>
              <a:t> </a:t>
            </a:r>
            <a:r>
              <a:rPr dirty="0" sz="1600" spc="-40">
                <a:latin typeface="Arial Black"/>
                <a:cs typeface="Arial Black"/>
              </a:rPr>
              <a:t>postulantes</a:t>
            </a:r>
            <a:r>
              <a:rPr dirty="0" sz="1600" spc="-95">
                <a:latin typeface="Arial Black"/>
                <a:cs typeface="Arial Black"/>
              </a:rPr>
              <a:t> </a:t>
            </a:r>
            <a:r>
              <a:rPr dirty="0" sz="1600">
                <a:latin typeface="Arial Black"/>
                <a:cs typeface="Arial Black"/>
              </a:rPr>
              <a:t>al</a:t>
            </a:r>
            <a:r>
              <a:rPr dirty="0" sz="1600" spc="-135">
                <a:latin typeface="Arial Black"/>
                <a:cs typeface="Arial Black"/>
              </a:rPr>
              <a:t> </a:t>
            </a:r>
            <a:r>
              <a:rPr dirty="0" sz="1600" spc="-100">
                <a:latin typeface="Arial Black"/>
                <a:cs typeface="Arial Black"/>
              </a:rPr>
              <a:t>COAR</a:t>
            </a:r>
            <a:r>
              <a:rPr dirty="0" sz="1600" spc="-35">
                <a:latin typeface="Arial Black"/>
                <a:cs typeface="Arial Black"/>
              </a:rPr>
              <a:t> </a:t>
            </a:r>
            <a:r>
              <a:rPr dirty="0" sz="1600" spc="-20">
                <a:latin typeface="Arial Black"/>
                <a:cs typeface="Arial Black"/>
              </a:rPr>
              <a:t>del</a:t>
            </a:r>
            <a:r>
              <a:rPr dirty="0" sz="1600" spc="-114">
                <a:latin typeface="Arial Black"/>
                <a:cs typeface="Arial Black"/>
              </a:rPr>
              <a:t> </a:t>
            </a:r>
            <a:r>
              <a:rPr dirty="0" sz="1600">
                <a:latin typeface="Arial Black"/>
                <a:cs typeface="Arial Black"/>
              </a:rPr>
              <a:t>año</a:t>
            </a:r>
            <a:r>
              <a:rPr dirty="0" sz="1600" spc="-85">
                <a:latin typeface="Arial Black"/>
                <a:cs typeface="Arial Black"/>
              </a:rPr>
              <a:t> </a:t>
            </a:r>
            <a:r>
              <a:rPr dirty="0" sz="1600" spc="-165">
                <a:latin typeface="Arial Black"/>
                <a:cs typeface="Arial Black"/>
              </a:rPr>
              <a:t>2015,</a:t>
            </a:r>
            <a:r>
              <a:rPr dirty="0" sz="1600" spc="30">
                <a:latin typeface="Arial Black"/>
                <a:cs typeface="Arial Black"/>
              </a:rPr>
              <a:t> </a:t>
            </a:r>
            <a:r>
              <a:rPr dirty="0" sz="1600" spc="-25">
                <a:latin typeface="Arial Black"/>
                <a:cs typeface="Arial Black"/>
              </a:rPr>
              <a:t>estarían</a:t>
            </a:r>
            <a:r>
              <a:rPr dirty="0" sz="1600" spc="-50">
                <a:latin typeface="Arial Black"/>
                <a:cs typeface="Arial Black"/>
              </a:rPr>
              <a:t> </a:t>
            </a:r>
            <a:r>
              <a:rPr dirty="0" sz="1600" spc="-10">
                <a:latin typeface="Arial Black"/>
                <a:cs typeface="Arial Black"/>
              </a:rPr>
              <a:t>terminando</a:t>
            </a:r>
            <a:r>
              <a:rPr dirty="0" sz="1600" spc="-45">
                <a:latin typeface="Arial Black"/>
                <a:cs typeface="Arial Black"/>
              </a:rPr>
              <a:t> </a:t>
            </a:r>
            <a:r>
              <a:rPr dirty="0" sz="1600">
                <a:latin typeface="Arial Black"/>
                <a:cs typeface="Arial Black"/>
              </a:rPr>
              <a:t>la</a:t>
            </a:r>
            <a:r>
              <a:rPr dirty="0" sz="1600" spc="-60">
                <a:latin typeface="Arial Black"/>
                <a:cs typeface="Arial Black"/>
              </a:rPr>
              <a:t> </a:t>
            </a:r>
            <a:r>
              <a:rPr dirty="0" sz="1600" spc="-20">
                <a:latin typeface="Arial Black"/>
                <a:cs typeface="Arial Black"/>
              </a:rPr>
              <a:t>universidad</a:t>
            </a:r>
            <a:r>
              <a:rPr dirty="0" sz="1600" spc="-50">
                <a:latin typeface="Arial Black"/>
                <a:cs typeface="Arial Black"/>
              </a:rPr>
              <a:t> </a:t>
            </a:r>
            <a:r>
              <a:rPr dirty="0" sz="1600">
                <a:latin typeface="Arial Black"/>
                <a:cs typeface="Arial Black"/>
              </a:rPr>
              <a:t>en</a:t>
            </a:r>
            <a:r>
              <a:rPr dirty="0" sz="1600" spc="-40">
                <a:latin typeface="Arial Black"/>
                <a:cs typeface="Arial Black"/>
              </a:rPr>
              <a:t> </a:t>
            </a:r>
            <a:r>
              <a:rPr dirty="0" sz="1600" spc="-55">
                <a:latin typeface="Arial Black"/>
                <a:cs typeface="Arial Black"/>
              </a:rPr>
              <a:t>el </a:t>
            </a:r>
            <a:r>
              <a:rPr dirty="0" sz="1600">
                <a:latin typeface="Arial Black"/>
                <a:cs typeface="Arial Black"/>
              </a:rPr>
              <a:t>año</a:t>
            </a:r>
            <a:r>
              <a:rPr dirty="0" sz="1600" spc="-30">
                <a:latin typeface="Arial Black"/>
                <a:cs typeface="Arial Black"/>
              </a:rPr>
              <a:t> </a:t>
            </a:r>
            <a:r>
              <a:rPr dirty="0" sz="1600" spc="-135">
                <a:latin typeface="Arial Black"/>
                <a:cs typeface="Arial Black"/>
              </a:rPr>
              <a:t>2022</a:t>
            </a:r>
            <a:r>
              <a:rPr dirty="0" sz="1600">
                <a:latin typeface="Arial Black"/>
                <a:cs typeface="Arial Black"/>
              </a:rPr>
              <a:t> o</a:t>
            </a:r>
            <a:r>
              <a:rPr dirty="0" sz="1600" spc="-55">
                <a:latin typeface="Arial Black"/>
                <a:cs typeface="Arial Black"/>
              </a:rPr>
              <a:t> </a:t>
            </a:r>
            <a:r>
              <a:rPr dirty="0" sz="1600" spc="-60">
                <a:latin typeface="Arial Black"/>
                <a:cs typeface="Arial Black"/>
              </a:rPr>
              <a:t>2023</a:t>
            </a:r>
            <a:r>
              <a:rPr dirty="0" sz="1600" spc="-60">
                <a:latin typeface="Lucida Sans Unicode"/>
                <a:cs typeface="Lucida Sans Unicode"/>
              </a:rPr>
              <a:t>, </a:t>
            </a:r>
            <a:r>
              <a:rPr dirty="0" sz="1600">
                <a:latin typeface="Lucida Sans Unicode"/>
                <a:cs typeface="Lucida Sans Unicode"/>
              </a:rPr>
              <a:t>bajo</a:t>
            </a:r>
            <a:r>
              <a:rPr dirty="0" sz="1600" spc="484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el</a:t>
            </a:r>
            <a:r>
              <a:rPr dirty="0" sz="1600" spc="48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supuesto</a:t>
            </a:r>
            <a:r>
              <a:rPr dirty="0" sz="1600" spc="490">
                <a:latin typeface="Lucida Sans Unicode"/>
                <a:cs typeface="Lucida Sans Unicode"/>
              </a:rPr>
              <a:t> </a:t>
            </a:r>
            <a:r>
              <a:rPr dirty="0" sz="1600" spc="75">
                <a:latin typeface="Lucida Sans Unicode"/>
                <a:cs typeface="Lucida Sans Unicode"/>
              </a:rPr>
              <a:t>de</a:t>
            </a:r>
            <a:r>
              <a:rPr dirty="0" sz="1600" spc="480">
                <a:latin typeface="Lucida Sans Unicode"/>
                <a:cs typeface="Lucida Sans Unicode"/>
              </a:rPr>
              <a:t> </a:t>
            </a:r>
            <a:r>
              <a:rPr dirty="0" sz="1600" spc="65">
                <a:latin typeface="Lucida Sans Unicode"/>
                <a:cs typeface="Lucida Sans Unicode"/>
              </a:rPr>
              <a:t>que</a:t>
            </a:r>
            <a:r>
              <a:rPr dirty="0" sz="1600" spc="48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ingresaron</a:t>
            </a:r>
            <a:r>
              <a:rPr dirty="0" sz="1600" spc="495">
                <a:latin typeface="Lucida Sans Unicode"/>
                <a:cs typeface="Lucida Sans Unicode"/>
              </a:rPr>
              <a:t> </a:t>
            </a:r>
            <a:r>
              <a:rPr dirty="0" sz="1600" spc="185">
                <a:latin typeface="Lucida Sans Unicode"/>
                <a:cs typeface="Lucida Sans Unicode"/>
              </a:rPr>
              <a:t>a</a:t>
            </a:r>
            <a:r>
              <a:rPr dirty="0" sz="1600" spc="484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la</a:t>
            </a:r>
            <a:r>
              <a:rPr dirty="0" sz="1600" spc="484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universidad</a:t>
            </a:r>
            <a:r>
              <a:rPr dirty="0" sz="1600" spc="490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inmediatamente</a:t>
            </a:r>
            <a:r>
              <a:rPr dirty="0" sz="1600" spc="495">
                <a:latin typeface="Lucida Sans Unicode"/>
                <a:cs typeface="Lucida Sans Unicode"/>
              </a:rPr>
              <a:t> </a:t>
            </a:r>
            <a:r>
              <a:rPr dirty="0" sz="1600" spc="50">
                <a:latin typeface="Lucida Sans Unicode"/>
                <a:cs typeface="Lucida Sans Unicode"/>
              </a:rPr>
              <a:t>después</a:t>
            </a:r>
            <a:r>
              <a:rPr dirty="0" sz="1600" spc="484">
                <a:latin typeface="Lucida Sans Unicode"/>
                <a:cs typeface="Lucida Sans Unicode"/>
              </a:rPr>
              <a:t> </a:t>
            </a:r>
            <a:r>
              <a:rPr dirty="0" sz="1600" spc="75">
                <a:latin typeface="Lucida Sans Unicode"/>
                <a:cs typeface="Lucida Sans Unicode"/>
              </a:rPr>
              <a:t>de</a:t>
            </a:r>
            <a:r>
              <a:rPr dirty="0" sz="1600" spc="49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terminan</a:t>
            </a:r>
            <a:r>
              <a:rPr dirty="0" sz="1600" spc="475">
                <a:latin typeface="Lucida Sans Unicode"/>
                <a:cs typeface="Lucida Sans Unicode"/>
              </a:rPr>
              <a:t> </a:t>
            </a:r>
            <a:r>
              <a:rPr dirty="0" sz="1600" spc="-25">
                <a:latin typeface="Lucida Sans Unicode"/>
                <a:cs typeface="Lucida Sans Unicode"/>
              </a:rPr>
              <a:t>la </a:t>
            </a:r>
            <a:r>
              <a:rPr dirty="0" sz="1600" spc="70">
                <a:latin typeface="Lucida Sans Unicode"/>
                <a:cs typeface="Lucida Sans Unicode"/>
              </a:rPr>
              <a:t>educación</a:t>
            </a:r>
            <a:r>
              <a:rPr dirty="0" sz="1600" spc="165">
                <a:latin typeface="Lucida Sans Unicode"/>
                <a:cs typeface="Lucida Sans Unicode"/>
              </a:rPr>
              <a:t> </a:t>
            </a:r>
            <a:r>
              <a:rPr dirty="0" sz="1600" spc="85">
                <a:latin typeface="Lucida Sans Unicode"/>
                <a:cs typeface="Lucida Sans Unicode"/>
              </a:rPr>
              <a:t>básica</a:t>
            </a:r>
            <a:r>
              <a:rPr dirty="0" sz="1600" spc="170">
                <a:latin typeface="Lucida Sans Unicode"/>
                <a:cs typeface="Lucida Sans Unicode"/>
              </a:rPr>
              <a:t> </a:t>
            </a:r>
            <a:r>
              <a:rPr dirty="0" sz="1600" spc="55">
                <a:latin typeface="Lucida Sans Unicode"/>
                <a:cs typeface="Lucida Sans Unicode"/>
              </a:rPr>
              <a:t>y</a:t>
            </a:r>
            <a:r>
              <a:rPr dirty="0" sz="1600" spc="16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si</a:t>
            </a:r>
            <a:r>
              <a:rPr dirty="0" sz="1600" spc="16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no</a:t>
            </a:r>
            <a:r>
              <a:rPr dirty="0" sz="1600" spc="16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hubo</a:t>
            </a:r>
            <a:r>
              <a:rPr dirty="0" sz="1600" spc="16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interrupciones</a:t>
            </a:r>
            <a:r>
              <a:rPr dirty="0" sz="1600" spc="16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o</a:t>
            </a:r>
            <a:r>
              <a:rPr dirty="0" sz="1600" spc="175">
                <a:latin typeface="Lucida Sans Unicode"/>
                <a:cs typeface="Lucida Sans Unicode"/>
              </a:rPr>
              <a:t> </a:t>
            </a:r>
            <a:r>
              <a:rPr dirty="0" sz="1600" spc="80">
                <a:latin typeface="Lucida Sans Unicode"/>
                <a:cs typeface="Lucida Sans Unicode"/>
              </a:rPr>
              <a:t>percances</a:t>
            </a:r>
            <a:r>
              <a:rPr dirty="0" sz="1600" spc="160">
                <a:latin typeface="Lucida Sans Unicode"/>
                <a:cs typeface="Lucida Sans Unicode"/>
              </a:rPr>
              <a:t> </a:t>
            </a:r>
            <a:r>
              <a:rPr dirty="0" sz="1600" spc="45">
                <a:latin typeface="Lucida Sans Unicode"/>
                <a:cs typeface="Lucida Sans Unicode"/>
              </a:rPr>
              <a:t>durante</a:t>
            </a:r>
            <a:r>
              <a:rPr dirty="0" sz="1600" spc="17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su</a:t>
            </a:r>
            <a:r>
              <a:rPr dirty="0" sz="1600" spc="160">
                <a:latin typeface="Lucida Sans Unicode"/>
                <a:cs typeface="Lucida Sans Unicode"/>
              </a:rPr>
              <a:t> </a:t>
            </a:r>
            <a:r>
              <a:rPr dirty="0" sz="1600" spc="60">
                <a:latin typeface="Lucida Sans Unicode"/>
                <a:cs typeface="Lucida Sans Unicode"/>
              </a:rPr>
              <a:t>carrera</a:t>
            </a:r>
            <a:r>
              <a:rPr dirty="0" sz="1600" spc="17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universitaria;</a:t>
            </a:r>
            <a:r>
              <a:rPr dirty="0" sz="1600" spc="16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por</a:t>
            </a:r>
            <a:r>
              <a:rPr dirty="0" sz="1600" spc="170">
                <a:latin typeface="Lucida Sans Unicode"/>
                <a:cs typeface="Lucida Sans Unicode"/>
              </a:rPr>
              <a:t> </a:t>
            </a:r>
            <a:r>
              <a:rPr dirty="0" sz="1600" spc="-25">
                <a:latin typeface="Lucida Sans Unicode"/>
                <a:cs typeface="Lucida Sans Unicode"/>
              </a:rPr>
              <a:t>lo </a:t>
            </a:r>
            <a:r>
              <a:rPr dirty="0" sz="1600" spc="65">
                <a:latin typeface="Lucida Sans Unicode"/>
                <a:cs typeface="Lucida Sans Unicode"/>
              </a:rPr>
              <a:t>que</a:t>
            </a:r>
            <a:r>
              <a:rPr dirty="0" sz="1600" spc="18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solo</a:t>
            </a:r>
            <a:r>
              <a:rPr dirty="0" sz="1600" spc="200">
                <a:latin typeface="Lucida Sans Unicode"/>
                <a:cs typeface="Lucida Sans Unicode"/>
              </a:rPr>
              <a:t> </a:t>
            </a:r>
            <a:r>
              <a:rPr dirty="0" sz="1600" spc="50">
                <a:latin typeface="Lucida Sans Unicode"/>
                <a:cs typeface="Lucida Sans Unicode"/>
              </a:rPr>
              <a:t>se</a:t>
            </a:r>
            <a:r>
              <a:rPr dirty="0" sz="1600" spc="18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estaría</a:t>
            </a:r>
            <a:r>
              <a:rPr dirty="0" sz="1600" spc="200">
                <a:latin typeface="Lucida Sans Unicode"/>
                <a:cs typeface="Lucida Sans Unicode"/>
              </a:rPr>
              <a:t> </a:t>
            </a:r>
            <a:r>
              <a:rPr dirty="0" sz="1600" spc="65">
                <a:latin typeface="Lucida Sans Unicode"/>
                <a:cs typeface="Lucida Sans Unicode"/>
              </a:rPr>
              <a:t>evaluando</a:t>
            </a:r>
            <a:r>
              <a:rPr dirty="0" sz="1600" spc="19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Arial Black"/>
                <a:cs typeface="Arial Black"/>
              </a:rPr>
              <a:t>un</a:t>
            </a:r>
            <a:r>
              <a:rPr dirty="0" sz="1600" spc="150">
                <a:latin typeface="Arial Black"/>
                <a:cs typeface="Arial Black"/>
              </a:rPr>
              <a:t> </a:t>
            </a:r>
            <a:r>
              <a:rPr dirty="0" sz="1600">
                <a:latin typeface="Arial Black"/>
                <a:cs typeface="Arial Black"/>
              </a:rPr>
              <a:t>año</a:t>
            </a:r>
            <a:r>
              <a:rPr dirty="0" sz="1600" spc="155">
                <a:latin typeface="Arial Black"/>
                <a:cs typeface="Arial Black"/>
              </a:rPr>
              <a:t> </a:t>
            </a:r>
            <a:r>
              <a:rPr dirty="0" sz="1600">
                <a:latin typeface="Arial Black"/>
                <a:cs typeface="Arial Black"/>
              </a:rPr>
              <a:t>en</a:t>
            </a:r>
            <a:r>
              <a:rPr dirty="0" sz="1600" spc="150">
                <a:latin typeface="Arial Black"/>
                <a:cs typeface="Arial Black"/>
              </a:rPr>
              <a:t> </a:t>
            </a:r>
            <a:r>
              <a:rPr dirty="0" sz="1600">
                <a:latin typeface="Arial Black"/>
                <a:cs typeface="Arial Black"/>
              </a:rPr>
              <a:t>el</a:t>
            </a:r>
            <a:r>
              <a:rPr dirty="0" sz="1600" spc="150">
                <a:latin typeface="Arial Black"/>
                <a:cs typeface="Arial Black"/>
              </a:rPr>
              <a:t> </a:t>
            </a:r>
            <a:r>
              <a:rPr dirty="0" sz="1600">
                <a:latin typeface="Arial Black"/>
                <a:cs typeface="Arial Black"/>
              </a:rPr>
              <a:t>mercado</a:t>
            </a:r>
            <a:r>
              <a:rPr dirty="0" sz="1600" spc="170">
                <a:latin typeface="Arial Black"/>
                <a:cs typeface="Arial Black"/>
              </a:rPr>
              <a:t> </a:t>
            </a:r>
            <a:r>
              <a:rPr dirty="0" sz="1600">
                <a:latin typeface="Arial Black"/>
                <a:cs typeface="Arial Black"/>
              </a:rPr>
              <a:t>laboral</a:t>
            </a:r>
            <a:r>
              <a:rPr dirty="0" sz="1600" spc="165">
                <a:latin typeface="Arial Black"/>
                <a:cs typeface="Arial Black"/>
              </a:rPr>
              <a:t> </a:t>
            </a:r>
            <a:r>
              <a:rPr dirty="0" sz="1600" spc="75">
                <a:latin typeface="Lucida Sans Unicode"/>
                <a:cs typeface="Lucida Sans Unicode"/>
              </a:rPr>
              <a:t>de</a:t>
            </a:r>
            <a:r>
              <a:rPr dirty="0" sz="1600" spc="18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los</a:t>
            </a:r>
            <a:r>
              <a:rPr dirty="0" sz="1600" spc="185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postulantes</a:t>
            </a:r>
            <a:r>
              <a:rPr dirty="0" sz="1600" spc="20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del</a:t>
            </a:r>
            <a:r>
              <a:rPr dirty="0" sz="1600" spc="180">
                <a:latin typeface="Lucida Sans Unicode"/>
                <a:cs typeface="Lucida Sans Unicode"/>
              </a:rPr>
              <a:t> </a:t>
            </a:r>
            <a:r>
              <a:rPr dirty="0" sz="1600" spc="85">
                <a:latin typeface="Lucida Sans Unicode"/>
                <a:cs typeface="Lucida Sans Unicode"/>
              </a:rPr>
              <a:t>año</a:t>
            </a:r>
            <a:r>
              <a:rPr dirty="0" sz="1600" spc="200">
                <a:latin typeface="Lucida Sans Unicode"/>
                <a:cs typeface="Lucida Sans Unicode"/>
              </a:rPr>
              <a:t> </a:t>
            </a:r>
            <a:r>
              <a:rPr dirty="0" sz="1600" spc="-114">
                <a:latin typeface="Lucida Sans Unicode"/>
                <a:cs typeface="Lucida Sans Unicode"/>
              </a:rPr>
              <a:t>2015</a:t>
            </a:r>
            <a:r>
              <a:rPr dirty="0" sz="1600" spc="190">
                <a:latin typeface="Lucida Sans Unicode"/>
                <a:cs typeface="Lucida Sans Unicode"/>
              </a:rPr>
              <a:t> </a:t>
            </a:r>
            <a:r>
              <a:rPr dirty="0" sz="1600" spc="35">
                <a:latin typeface="Lucida Sans Unicode"/>
                <a:cs typeface="Lucida Sans Unicode"/>
              </a:rPr>
              <a:t>al </a:t>
            </a:r>
            <a:r>
              <a:rPr dirty="0" sz="1600" spc="-10">
                <a:latin typeface="Lucida Sans Unicode"/>
                <a:cs typeface="Lucida Sans Unicode"/>
              </a:rPr>
              <a:t>COAR.</a:t>
            </a:r>
            <a:endParaRPr sz="160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92710">
              <a:lnSpc>
                <a:spcPct val="100000"/>
              </a:lnSpc>
              <a:spcBef>
                <a:spcPts val="105"/>
              </a:spcBef>
            </a:pPr>
            <a:r>
              <a:rPr dirty="0" spc="-135"/>
              <a:t>6.</a:t>
            </a:r>
            <a:r>
              <a:rPr dirty="0" spc="-395"/>
              <a:t> </a:t>
            </a:r>
            <a:r>
              <a:rPr dirty="0" spc="-125"/>
              <a:t>Limitaciones</a:t>
            </a:r>
          </a:p>
        </p:txBody>
      </p:sp>
      <p:sp>
        <p:nvSpPr>
          <p:cNvPr id="6" name="object 6" descr=""/>
          <p:cNvSpPr/>
          <p:nvPr/>
        </p:nvSpPr>
        <p:spPr>
          <a:xfrm>
            <a:off x="487680" y="71119"/>
            <a:ext cx="2448560" cy="640080"/>
          </a:xfrm>
          <a:custGeom>
            <a:avLst/>
            <a:gdLst/>
            <a:ahLst/>
            <a:cxnLst/>
            <a:rect l="l" t="t" r="r" b="b"/>
            <a:pathLst>
              <a:path w="2448560" h="640080">
                <a:moveTo>
                  <a:pt x="2448560" y="0"/>
                </a:moveTo>
                <a:lnTo>
                  <a:pt x="0" y="0"/>
                </a:lnTo>
                <a:lnTo>
                  <a:pt x="0" y="640079"/>
                </a:lnTo>
                <a:lnTo>
                  <a:pt x="2448560" y="640079"/>
                </a:lnTo>
                <a:lnTo>
                  <a:pt x="24485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pc="-25"/>
              <a:t>13</a:t>
            </a:fld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4656" y="173189"/>
            <a:ext cx="2061210" cy="45406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846848" y="1393952"/>
            <a:ext cx="3764279" cy="0"/>
          </a:xfrm>
          <a:custGeom>
            <a:avLst/>
            <a:gdLst/>
            <a:ahLst/>
            <a:cxnLst/>
            <a:rect l="l" t="t" r="r" b="b"/>
            <a:pathLst>
              <a:path w="3764279" h="0">
                <a:moveTo>
                  <a:pt x="0" y="0"/>
                </a:moveTo>
                <a:lnTo>
                  <a:pt x="3763759" y="0"/>
                </a:lnTo>
              </a:path>
            </a:pathLst>
          </a:custGeom>
          <a:ln w="19050">
            <a:solidFill>
              <a:srgbClr val="E2041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8269" rIns="0" bIns="0" rtlCol="0" vert="horz">
            <a:spAutoFit/>
          </a:bodyPr>
          <a:lstStyle/>
          <a:p>
            <a:pPr marL="40640">
              <a:lnSpc>
                <a:spcPct val="100000"/>
              </a:lnSpc>
              <a:spcBef>
                <a:spcPts val="105"/>
              </a:spcBef>
            </a:pPr>
            <a:r>
              <a:rPr dirty="0" sz="2600" spc="-55"/>
              <a:t>Contenido</a:t>
            </a:r>
            <a:endParaRPr sz="2600"/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dirty="0" spc="-50"/>
              <a:t>2</a:t>
            </a:fld>
          </a:p>
        </p:txBody>
      </p:sp>
      <p:sp>
        <p:nvSpPr>
          <p:cNvPr id="5" name="object 5" descr=""/>
          <p:cNvSpPr txBox="1"/>
          <p:nvPr/>
        </p:nvSpPr>
        <p:spPr>
          <a:xfrm>
            <a:off x="1285494" y="1683614"/>
            <a:ext cx="7317740" cy="3656329"/>
          </a:xfrm>
          <a:prstGeom prst="rect">
            <a:avLst/>
          </a:prstGeom>
        </p:spPr>
        <p:txBody>
          <a:bodyPr wrap="square" lIns="0" tIns="190500" rIns="0" bIns="0" rtlCol="0" vert="horz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500"/>
              </a:spcBef>
              <a:buAutoNum type="arabicPeriod"/>
              <a:tabLst>
                <a:tab pos="469900" algn="l"/>
              </a:tabLst>
            </a:pPr>
            <a:r>
              <a:rPr dirty="0" sz="2800" spc="-10">
                <a:solidFill>
                  <a:srgbClr val="001F5F"/>
                </a:solidFill>
                <a:latin typeface="Lucida Sans Unicode"/>
                <a:cs typeface="Lucida Sans Unicode"/>
              </a:rPr>
              <a:t>Introducción</a:t>
            </a:r>
            <a:endParaRPr sz="2800">
              <a:latin typeface="Lucida Sans Unicode"/>
              <a:cs typeface="Lucida Sans Unicode"/>
            </a:endParaRPr>
          </a:p>
          <a:p>
            <a:pPr marL="469900" indent="-457200">
              <a:lnSpc>
                <a:spcPct val="100000"/>
              </a:lnSpc>
              <a:spcBef>
                <a:spcPts val="1405"/>
              </a:spcBef>
              <a:buAutoNum type="arabicPeriod"/>
              <a:tabLst>
                <a:tab pos="469900" algn="l"/>
              </a:tabLst>
            </a:pPr>
            <a:r>
              <a:rPr dirty="0" sz="2800">
                <a:solidFill>
                  <a:srgbClr val="001F5F"/>
                </a:solidFill>
                <a:latin typeface="Lucida Sans Unicode"/>
                <a:cs typeface="Lucida Sans Unicode"/>
              </a:rPr>
              <a:t>Diseño</a:t>
            </a:r>
            <a:r>
              <a:rPr dirty="0" sz="2800" spc="-125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dirty="0" sz="2800" spc="70">
                <a:solidFill>
                  <a:srgbClr val="001F5F"/>
                </a:solidFill>
                <a:latin typeface="Lucida Sans Unicode"/>
                <a:cs typeface="Lucida Sans Unicode"/>
              </a:rPr>
              <a:t>metodológico</a:t>
            </a:r>
            <a:r>
              <a:rPr dirty="0" sz="2800" spc="-120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dirty="0" sz="2800" spc="145">
                <a:solidFill>
                  <a:srgbClr val="001F5F"/>
                </a:solidFill>
                <a:latin typeface="Lucida Sans Unicode"/>
                <a:cs typeface="Lucida Sans Unicode"/>
              </a:rPr>
              <a:t>de</a:t>
            </a:r>
            <a:r>
              <a:rPr dirty="0" sz="2800" spc="-125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dirty="0" sz="2800" spc="105">
                <a:solidFill>
                  <a:srgbClr val="001F5F"/>
                </a:solidFill>
                <a:latin typeface="Lucida Sans Unicode"/>
                <a:cs typeface="Lucida Sans Unicode"/>
              </a:rPr>
              <a:t>la</a:t>
            </a:r>
            <a:r>
              <a:rPr dirty="0" sz="2800" spc="-125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dirty="0" sz="2800" spc="95">
                <a:solidFill>
                  <a:srgbClr val="001F5F"/>
                </a:solidFill>
                <a:latin typeface="Lucida Sans Unicode"/>
                <a:cs typeface="Lucida Sans Unicode"/>
              </a:rPr>
              <a:t>evaluación</a:t>
            </a:r>
            <a:endParaRPr sz="2800">
              <a:latin typeface="Lucida Sans Unicode"/>
              <a:cs typeface="Lucida Sans Unicode"/>
            </a:endParaRPr>
          </a:p>
          <a:p>
            <a:pPr marL="469900" indent="-457200">
              <a:lnSpc>
                <a:spcPct val="100000"/>
              </a:lnSpc>
              <a:spcBef>
                <a:spcPts val="1405"/>
              </a:spcBef>
              <a:buAutoNum type="arabicPeriod"/>
              <a:tabLst>
                <a:tab pos="469900" algn="l"/>
              </a:tabLst>
            </a:pPr>
            <a:r>
              <a:rPr dirty="0" sz="2800" spc="45">
                <a:solidFill>
                  <a:srgbClr val="001F5F"/>
                </a:solidFill>
                <a:latin typeface="Lucida Sans Unicode"/>
                <a:cs typeface="Lucida Sans Unicode"/>
              </a:rPr>
              <a:t>Resultados</a:t>
            </a:r>
            <a:endParaRPr sz="2800">
              <a:latin typeface="Lucida Sans Unicode"/>
              <a:cs typeface="Lucida Sans Unicode"/>
            </a:endParaRPr>
          </a:p>
          <a:p>
            <a:pPr marL="469265" indent="-456565">
              <a:lnSpc>
                <a:spcPct val="100000"/>
              </a:lnSpc>
              <a:spcBef>
                <a:spcPts val="1405"/>
              </a:spcBef>
              <a:buAutoNum type="arabicPeriod"/>
              <a:tabLst>
                <a:tab pos="469265" algn="l"/>
              </a:tabLst>
            </a:pPr>
            <a:r>
              <a:rPr dirty="0" sz="2800" spc="40">
                <a:solidFill>
                  <a:srgbClr val="001F5F"/>
                </a:solidFill>
                <a:latin typeface="Lucida Sans Unicode"/>
                <a:cs typeface="Lucida Sans Unicode"/>
              </a:rPr>
              <a:t>Conclusiones</a:t>
            </a:r>
            <a:endParaRPr sz="2800">
              <a:latin typeface="Lucida Sans Unicode"/>
              <a:cs typeface="Lucida Sans Unicode"/>
            </a:endParaRPr>
          </a:p>
          <a:p>
            <a:pPr marL="469900" indent="-457200">
              <a:lnSpc>
                <a:spcPct val="100000"/>
              </a:lnSpc>
              <a:spcBef>
                <a:spcPts val="1405"/>
              </a:spcBef>
              <a:buAutoNum type="arabicPeriod"/>
              <a:tabLst>
                <a:tab pos="469900" algn="l"/>
              </a:tabLst>
            </a:pPr>
            <a:r>
              <a:rPr dirty="0" sz="2800" spc="-10">
                <a:solidFill>
                  <a:srgbClr val="001F5F"/>
                </a:solidFill>
                <a:latin typeface="Lucida Sans Unicode"/>
                <a:cs typeface="Lucida Sans Unicode"/>
              </a:rPr>
              <a:t>Discusión</a:t>
            </a:r>
            <a:endParaRPr sz="2800">
              <a:latin typeface="Lucida Sans Unicode"/>
              <a:cs typeface="Lucida Sans Unicode"/>
            </a:endParaRPr>
          </a:p>
          <a:p>
            <a:pPr marL="469900" indent="-457200">
              <a:lnSpc>
                <a:spcPct val="100000"/>
              </a:lnSpc>
              <a:spcBef>
                <a:spcPts val="1405"/>
              </a:spcBef>
              <a:buAutoNum type="arabicPeriod"/>
              <a:tabLst>
                <a:tab pos="469900" algn="l"/>
              </a:tabLst>
            </a:pPr>
            <a:r>
              <a:rPr dirty="0" sz="2800">
                <a:solidFill>
                  <a:srgbClr val="001F5F"/>
                </a:solidFill>
                <a:latin typeface="Lucida Sans Unicode"/>
                <a:cs typeface="Lucida Sans Unicode"/>
              </a:rPr>
              <a:t>Limitaciones</a:t>
            </a:r>
            <a:r>
              <a:rPr dirty="0" sz="2800" spc="140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dirty="0" sz="2800" spc="55">
                <a:solidFill>
                  <a:srgbClr val="001F5F"/>
                </a:solidFill>
                <a:latin typeface="Lucida Sans Unicode"/>
                <a:cs typeface="Lucida Sans Unicode"/>
              </a:rPr>
              <a:t>del</a:t>
            </a:r>
            <a:r>
              <a:rPr dirty="0" sz="2800" spc="95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dirty="0" sz="2800" spc="-10">
                <a:solidFill>
                  <a:srgbClr val="001F5F"/>
                </a:solidFill>
                <a:latin typeface="Lucida Sans Unicode"/>
                <a:cs typeface="Lucida Sans Unicode"/>
              </a:rPr>
              <a:t>estudio</a:t>
            </a:r>
            <a:endParaRPr sz="2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732007"/>
              <a:ext cx="12192000" cy="6125991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0" y="0"/>
              <a:ext cx="12192000" cy="829944"/>
            </a:xfrm>
            <a:custGeom>
              <a:avLst/>
              <a:gdLst/>
              <a:ahLst/>
              <a:cxnLst/>
              <a:rect l="l" t="t" r="r" b="b"/>
              <a:pathLst>
                <a:path w="12192000" h="829944">
                  <a:moveTo>
                    <a:pt x="12192000" y="0"/>
                  </a:moveTo>
                  <a:lnTo>
                    <a:pt x="0" y="0"/>
                  </a:lnTo>
                  <a:lnTo>
                    <a:pt x="0" y="691641"/>
                  </a:lnTo>
                  <a:lnTo>
                    <a:pt x="7052" y="735383"/>
                  </a:lnTo>
                  <a:lnTo>
                    <a:pt x="26689" y="773352"/>
                  </a:lnTo>
                  <a:lnTo>
                    <a:pt x="56634" y="803281"/>
                  </a:lnTo>
                  <a:lnTo>
                    <a:pt x="94607" y="822901"/>
                  </a:lnTo>
                  <a:lnTo>
                    <a:pt x="138329" y="829945"/>
                  </a:lnTo>
                  <a:lnTo>
                    <a:pt x="12053697" y="829945"/>
                  </a:lnTo>
                  <a:lnTo>
                    <a:pt x="12097390" y="822901"/>
                  </a:lnTo>
                  <a:lnTo>
                    <a:pt x="12135353" y="803281"/>
                  </a:lnTo>
                  <a:lnTo>
                    <a:pt x="12165300" y="773352"/>
                  </a:lnTo>
                  <a:lnTo>
                    <a:pt x="12184944" y="735383"/>
                  </a:lnTo>
                  <a:lnTo>
                    <a:pt x="12192000" y="69164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288396" y="79121"/>
              <a:ext cx="1065377" cy="642365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34656" y="173189"/>
              <a:ext cx="2061210" cy="454063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207127" y="107442"/>
              <a:ext cx="1777619" cy="565276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07179" y="2694432"/>
              <a:ext cx="4019550" cy="1664970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4563617" y="2861005"/>
            <a:ext cx="3104515" cy="9404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0" spc="-185">
                <a:solidFill>
                  <a:srgbClr val="FFFFFF"/>
                </a:solidFill>
                <a:latin typeface="Lucida Sans Unicode"/>
                <a:cs typeface="Lucida Sans Unicode"/>
              </a:rPr>
              <a:t>GRACIAS</a:t>
            </a:r>
            <a:endParaRPr sz="6000">
              <a:latin typeface="Lucida Sans Unicode"/>
              <a:cs typeface="Lucida Sans Unicode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3790696" y="71119"/>
            <a:ext cx="7792084" cy="3829685"/>
            <a:chOff x="3790696" y="71119"/>
            <a:chExt cx="7792084" cy="3829685"/>
          </a:xfrm>
        </p:grpSpPr>
        <p:sp>
          <p:nvSpPr>
            <p:cNvPr id="11" name="object 11" descr=""/>
            <p:cNvSpPr/>
            <p:nvPr/>
          </p:nvSpPr>
          <p:spPr>
            <a:xfrm>
              <a:off x="3790696" y="3894454"/>
              <a:ext cx="4610735" cy="0"/>
            </a:xfrm>
            <a:custGeom>
              <a:avLst/>
              <a:gdLst/>
              <a:ahLst/>
              <a:cxnLst/>
              <a:rect l="l" t="t" r="r" b="b"/>
              <a:pathLst>
                <a:path w="4610734" h="0">
                  <a:moveTo>
                    <a:pt x="0" y="0"/>
                  </a:moveTo>
                  <a:lnTo>
                    <a:pt x="4610608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029200" y="71119"/>
              <a:ext cx="6553200" cy="812800"/>
            </a:xfrm>
            <a:custGeom>
              <a:avLst/>
              <a:gdLst/>
              <a:ahLst/>
              <a:cxnLst/>
              <a:rect l="l" t="t" r="r" b="b"/>
              <a:pathLst>
                <a:path w="6553200" h="812800">
                  <a:moveTo>
                    <a:pt x="2448560" y="0"/>
                  </a:moveTo>
                  <a:lnTo>
                    <a:pt x="0" y="0"/>
                  </a:lnTo>
                  <a:lnTo>
                    <a:pt x="0" y="812800"/>
                  </a:lnTo>
                  <a:lnTo>
                    <a:pt x="2448560" y="812800"/>
                  </a:lnTo>
                  <a:lnTo>
                    <a:pt x="2448560" y="0"/>
                  </a:lnTo>
                  <a:close/>
                </a:path>
                <a:path w="6553200" h="812800">
                  <a:moveTo>
                    <a:pt x="6553200" y="0"/>
                  </a:moveTo>
                  <a:lnTo>
                    <a:pt x="5090160" y="0"/>
                  </a:lnTo>
                  <a:lnTo>
                    <a:pt x="5090160" y="812800"/>
                  </a:lnTo>
                  <a:lnTo>
                    <a:pt x="6553200" y="812800"/>
                  </a:lnTo>
                  <a:lnTo>
                    <a:pt x="65532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pc="-25"/>
              <a:t>13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4656" y="173189"/>
            <a:ext cx="2061210" cy="45406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74825" y="3025267"/>
            <a:ext cx="4584700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840">
                <a:solidFill>
                  <a:srgbClr val="FFFFFF"/>
                </a:solidFill>
              </a:rPr>
              <a:t>1.</a:t>
            </a:r>
            <a:r>
              <a:rPr dirty="0" sz="4800" spc="-585">
                <a:solidFill>
                  <a:srgbClr val="FFFFFF"/>
                </a:solidFill>
              </a:rPr>
              <a:t> </a:t>
            </a:r>
            <a:r>
              <a:rPr dirty="0" sz="4800" spc="-130">
                <a:solidFill>
                  <a:srgbClr val="FFFFFF"/>
                </a:solidFill>
              </a:rPr>
              <a:t>Introducción</a:t>
            </a:r>
            <a:endParaRPr sz="4800"/>
          </a:p>
        </p:txBody>
      </p:sp>
      <p:sp>
        <p:nvSpPr>
          <p:cNvPr id="4" name="object 4" descr=""/>
          <p:cNvSpPr/>
          <p:nvPr/>
        </p:nvSpPr>
        <p:spPr>
          <a:xfrm>
            <a:off x="10119359" y="71119"/>
            <a:ext cx="1463040" cy="599440"/>
          </a:xfrm>
          <a:custGeom>
            <a:avLst/>
            <a:gdLst/>
            <a:ahLst/>
            <a:cxnLst/>
            <a:rect l="l" t="t" r="r" b="b"/>
            <a:pathLst>
              <a:path w="1463040" h="599440">
                <a:moveTo>
                  <a:pt x="1463040" y="0"/>
                </a:moveTo>
                <a:lnTo>
                  <a:pt x="0" y="0"/>
                </a:lnTo>
                <a:lnTo>
                  <a:pt x="0" y="599439"/>
                </a:lnTo>
                <a:lnTo>
                  <a:pt x="1463040" y="599439"/>
                </a:lnTo>
                <a:lnTo>
                  <a:pt x="14630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dirty="0" spc="-50"/>
              <a:t>2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4656" y="173189"/>
            <a:ext cx="2061210" cy="45406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846848" y="1393952"/>
            <a:ext cx="3918585" cy="0"/>
          </a:xfrm>
          <a:custGeom>
            <a:avLst/>
            <a:gdLst/>
            <a:ahLst/>
            <a:cxnLst/>
            <a:rect l="l" t="t" r="r" b="b"/>
            <a:pathLst>
              <a:path w="3918585" h="0">
                <a:moveTo>
                  <a:pt x="0" y="0"/>
                </a:moveTo>
                <a:lnTo>
                  <a:pt x="3763759" y="0"/>
                </a:lnTo>
              </a:path>
              <a:path w="3918585" h="0">
                <a:moveTo>
                  <a:pt x="0" y="0"/>
                </a:moveTo>
                <a:lnTo>
                  <a:pt x="3918191" y="0"/>
                </a:lnTo>
              </a:path>
            </a:pathLst>
          </a:custGeom>
          <a:ln w="19050">
            <a:solidFill>
              <a:srgbClr val="E2041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46531" y="793241"/>
            <a:ext cx="3858895" cy="42227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600" spc="-455"/>
              <a:t>1.1.</a:t>
            </a:r>
            <a:r>
              <a:rPr dirty="0" sz="2600" spc="-300"/>
              <a:t> </a:t>
            </a:r>
            <a:r>
              <a:rPr dirty="0" sz="2600" spc="-114"/>
              <a:t>¿Qué</a:t>
            </a:r>
            <a:r>
              <a:rPr dirty="0" sz="2600" spc="-310"/>
              <a:t> </a:t>
            </a:r>
            <a:r>
              <a:rPr dirty="0" sz="2600" spc="-75"/>
              <a:t>son</a:t>
            </a:r>
            <a:r>
              <a:rPr dirty="0" sz="2600" spc="-315"/>
              <a:t> </a:t>
            </a:r>
            <a:r>
              <a:rPr dirty="0" sz="2600" spc="-120"/>
              <a:t>los</a:t>
            </a:r>
            <a:r>
              <a:rPr dirty="0" sz="2600" spc="-330"/>
              <a:t> </a:t>
            </a:r>
            <a:r>
              <a:rPr dirty="0" sz="2600" spc="-125"/>
              <a:t>COAR?</a:t>
            </a:r>
            <a:endParaRPr sz="2600"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9391" y="2028676"/>
            <a:ext cx="1215580" cy="895064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688340" y="1729485"/>
            <a:ext cx="5875655" cy="3165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351280" marR="5080">
              <a:lnSpc>
                <a:spcPct val="110000"/>
              </a:lnSpc>
              <a:spcBef>
                <a:spcPts val="100"/>
              </a:spcBef>
            </a:pPr>
            <a:r>
              <a:rPr dirty="0" sz="1800" b="1">
                <a:latin typeface="Calibri"/>
                <a:cs typeface="Calibri"/>
              </a:rPr>
              <a:t>COAR</a:t>
            </a:r>
            <a:r>
              <a:rPr dirty="0" sz="1800" spc="229" b="1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es</a:t>
            </a:r>
            <a:r>
              <a:rPr dirty="0" sz="1800" spc="23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un</a:t>
            </a:r>
            <a:r>
              <a:rPr dirty="0" sz="1800" spc="23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modelo</a:t>
            </a:r>
            <a:r>
              <a:rPr dirty="0" sz="1800" spc="229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de</a:t>
            </a:r>
            <a:r>
              <a:rPr dirty="0" sz="1800" spc="23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servicio</a:t>
            </a:r>
            <a:r>
              <a:rPr dirty="0" sz="1800" spc="24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educativo</a:t>
            </a:r>
            <a:r>
              <a:rPr dirty="0" sz="1800" spc="240">
                <a:latin typeface="Calibri"/>
                <a:cs typeface="Calibri"/>
              </a:rPr>
              <a:t> </a:t>
            </a:r>
            <a:r>
              <a:rPr dirty="0" sz="1800" spc="-25">
                <a:latin typeface="Calibri"/>
                <a:cs typeface="Calibri"/>
              </a:rPr>
              <a:t>que </a:t>
            </a:r>
            <a:r>
              <a:rPr dirty="0" sz="1800">
                <a:latin typeface="Calibri"/>
                <a:cs typeface="Calibri"/>
              </a:rPr>
              <a:t>brinda</a:t>
            </a:r>
            <a:r>
              <a:rPr dirty="0" sz="1800" spc="400">
                <a:latin typeface="Calibri"/>
                <a:cs typeface="Calibri"/>
              </a:rPr>
              <a:t> 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400">
                <a:latin typeface="Calibri"/>
                <a:cs typeface="Calibri"/>
              </a:rPr>
              <a:t>  </a:t>
            </a:r>
            <a:r>
              <a:rPr dirty="0" sz="1800">
                <a:latin typeface="Calibri"/>
                <a:cs typeface="Calibri"/>
              </a:rPr>
              <a:t>los</a:t>
            </a:r>
            <a:r>
              <a:rPr dirty="0" sz="1800" spc="405">
                <a:latin typeface="Calibri"/>
                <a:cs typeface="Calibri"/>
              </a:rPr>
              <a:t>  </a:t>
            </a:r>
            <a:r>
              <a:rPr dirty="0" sz="1800">
                <a:latin typeface="Calibri"/>
                <a:cs typeface="Calibri"/>
              </a:rPr>
              <a:t>estudiantes</a:t>
            </a:r>
            <a:r>
              <a:rPr dirty="0" sz="1800" spc="409">
                <a:latin typeface="Calibri"/>
                <a:cs typeface="Calibri"/>
              </a:rPr>
              <a:t>  </a:t>
            </a:r>
            <a:r>
              <a:rPr dirty="0" sz="1800">
                <a:latin typeface="Calibri"/>
                <a:cs typeface="Calibri"/>
              </a:rPr>
              <a:t>con</a:t>
            </a:r>
            <a:r>
              <a:rPr dirty="0" sz="1800" spc="400">
                <a:latin typeface="Calibri"/>
                <a:cs typeface="Calibri"/>
              </a:rPr>
              <a:t>  </a:t>
            </a:r>
            <a:r>
              <a:rPr dirty="0" sz="1800" spc="-10">
                <a:latin typeface="Calibri"/>
                <a:cs typeface="Calibri"/>
              </a:rPr>
              <a:t>habilidades </a:t>
            </a:r>
            <a:r>
              <a:rPr dirty="0" sz="1800">
                <a:latin typeface="Calibri"/>
                <a:cs typeface="Calibri"/>
              </a:rPr>
              <a:t>sobresalientes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un</a:t>
            </a:r>
            <a:r>
              <a:rPr dirty="0" sz="1800" spc="3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servicio</a:t>
            </a:r>
            <a:r>
              <a:rPr dirty="0" sz="1800" spc="3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orientado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u="sng" sz="180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potenciar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esas</a:t>
            </a:r>
            <a:r>
              <a:rPr dirty="0" u="sng" sz="1800" spc="44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habilidades</a:t>
            </a:r>
            <a:r>
              <a:rPr dirty="0" u="sng" sz="1800" spc="44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y</a:t>
            </a:r>
            <a:r>
              <a:rPr dirty="0" u="sng" sz="1800" spc="43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desarrollar</a:t>
            </a:r>
            <a:r>
              <a:rPr dirty="0" u="sng" sz="1800" spc="459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</a:t>
            </a:r>
            <a:r>
              <a:rPr dirty="0" u="sng" sz="1800" spc="434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80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compromiso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</a:t>
            </a:r>
            <a:r>
              <a:rPr dirty="0" u="sng" sz="1800" spc="-2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</a:t>
            </a:r>
            <a:r>
              <a:rPr dirty="0" u="sng" sz="1800" spc="-3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desarrollo</a:t>
            </a:r>
            <a:r>
              <a:rPr dirty="0" u="sng" sz="1800" spc="-2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local,</a:t>
            </a:r>
            <a:r>
              <a:rPr dirty="0" u="sng" sz="1800" spc="-2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regional</a:t>
            </a:r>
            <a:r>
              <a:rPr dirty="0" u="sng" sz="1800" spc="-3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y</a:t>
            </a:r>
            <a:r>
              <a:rPr dirty="0" u="sng" sz="1800" spc="-2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80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nacional.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00"/>
              </a:spcBef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b="1">
                <a:latin typeface="Calibri"/>
                <a:cs typeface="Calibri"/>
              </a:rPr>
              <a:t>Características</a:t>
            </a:r>
            <a:r>
              <a:rPr dirty="0" sz="1800" spc="-55" b="1">
                <a:latin typeface="Calibri"/>
                <a:cs typeface="Calibri"/>
              </a:rPr>
              <a:t> </a:t>
            </a:r>
            <a:r>
              <a:rPr dirty="0" sz="1800" spc="-10" b="1">
                <a:latin typeface="Calibri"/>
                <a:cs typeface="Calibri"/>
              </a:rPr>
              <a:t>resaltantes</a:t>
            </a:r>
            <a:endParaRPr sz="18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160"/>
              </a:spcBef>
              <a:buFont typeface="Wingdings"/>
              <a:buChar char=""/>
              <a:tabLst>
                <a:tab pos="354965" algn="l"/>
              </a:tabLst>
            </a:pPr>
            <a:r>
              <a:rPr dirty="0" sz="1800">
                <a:latin typeface="Calibri"/>
                <a:cs typeface="Calibri"/>
              </a:rPr>
              <a:t>Programa</a:t>
            </a:r>
            <a:r>
              <a:rPr dirty="0" sz="1800" spc="-4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Diploma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del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Bachillerato</a:t>
            </a:r>
            <a:r>
              <a:rPr dirty="0" sz="1800" spc="-60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Internacional</a:t>
            </a:r>
            <a:r>
              <a:rPr dirty="0" sz="1800" spc="-75" b="1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(BI).</a:t>
            </a:r>
            <a:endParaRPr sz="18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"/>
              <a:tabLst>
                <a:tab pos="354965" algn="l"/>
              </a:tabLst>
            </a:pPr>
            <a:r>
              <a:rPr dirty="0" sz="1800">
                <a:latin typeface="Calibri"/>
                <a:cs typeface="Calibri"/>
              </a:rPr>
              <a:t>Plan</a:t>
            </a:r>
            <a:r>
              <a:rPr dirty="0" sz="1800" spc="3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de</a:t>
            </a:r>
            <a:r>
              <a:rPr dirty="0" sz="1800" spc="32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estudios</a:t>
            </a:r>
            <a:r>
              <a:rPr dirty="0" sz="1800" spc="32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de</a:t>
            </a:r>
            <a:r>
              <a:rPr dirty="0" sz="1800" spc="325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60</a:t>
            </a:r>
            <a:r>
              <a:rPr dirty="0" sz="1800" spc="315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horas</a:t>
            </a:r>
            <a:r>
              <a:rPr dirty="0" sz="1800" spc="310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semanales:</a:t>
            </a:r>
            <a:r>
              <a:rPr dirty="0" sz="1800" spc="310" b="1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3er</a:t>
            </a:r>
            <a:r>
              <a:rPr dirty="0" sz="1800" spc="3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grado</a:t>
            </a:r>
            <a:r>
              <a:rPr dirty="0" sz="1800" spc="325">
                <a:latin typeface="Calibri"/>
                <a:cs typeface="Calibri"/>
              </a:rPr>
              <a:t> </a:t>
            </a:r>
            <a:r>
              <a:rPr dirty="0" sz="1800" spc="-25">
                <a:latin typeface="Calibri"/>
                <a:cs typeface="Calibri"/>
              </a:rPr>
              <a:t>de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88340" y="4869307"/>
            <a:ext cx="3576954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alibri"/>
                <a:cs typeface="Calibri"/>
              </a:rPr>
              <a:t>nivelación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y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4to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y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5to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grado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del</a:t>
            </a:r>
            <a:r>
              <a:rPr dirty="0" sz="1800" spc="-25">
                <a:latin typeface="Calibri"/>
                <a:cs typeface="Calibri"/>
              </a:rPr>
              <a:t> BI.</a:t>
            </a:r>
            <a:endParaRPr sz="18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"/>
              <a:tabLst>
                <a:tab pos="354965" algn="l"/>
              </a:tabLst>
            </a:pPr>
            <a:r>
              <a:rPr dirty="0" sz="1800">
                <a:latin typeface="Calibri"/>
                <a:cs typeface="Calibri"/>
              </a:rPr>
              <a:t>Residencia</a:t>
            </a:r>
            <a:r>
              <a:rPr dirty="0" sz="1800" spc="-6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Estudiantil.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425308" y="5026278"/>
            <a:ext cx="1815464" cy="1244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>
                <a:latin typeface="Calibri"/>
                <a:cs typeface="Calibri"/>
              </a:rPr>
              <a:t>Implementado</a:t>
            </a:r>
            <a:r>
              <a:rPr dirty="0" sz="1600" spc="17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desde </a:t>
            </a:r>
            <a:r>
              <a:rPr dirty="0" sz="1600">
                <a:latin typeface="Calibri"/>
                <a:cs typeface="Calibri"/>
              </a:rPr>
              <a:t>el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2015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50">
                <a:latin typeface="Calibri"/>
                <a:cs typeface="Calibri"/>
              </a:rPr>
              <a:t>:</a:t>
            </a:r>
            <a:endParaRPr sz="16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"/>
              <a:tabLst>
                <a:tab pos="298450" algn="l"/>
              </a:tabLst>
            </a:pPr>
            <a:r>
              <a:rPr dirty="0" sz="1600">
                <a:latin typeface="Calibri"/>
                <a:cs typeface="Calibri"/>
              </a:rPr>
              <a:t>2015: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14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COAR</a:t>
            </a:r>
            <a:endParaRPr sz="16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"/>
              <a:tabLst>
                <a:tab pos="298450" algn="l"/>
              </a:tabLst>
            </a:pPr>
            <a:r>
              <a:rPr dirty="0" sz="1600">
                <a:latin typeface="Calibri"/>
                <a:cs typeface="Calibri"/>
              </a:rPr>
              <a:t>2016: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8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COAR</a:t>
            </a:r>
            <a:endParaRPr sz="16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"/>
              <a:tabLst>
                <a:tab pos="298450" algn="l"/>
              </a:tabLst>
            </a:pPr>
            <a:r>
              <a:rPr dirty="0" sz="1600">
                <a:latin typeface="Calibri"/>
                <a:cs typeface="Calibri"/>
              </a:rPr>
              <a:t>2017: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3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COAR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076985" y="5533800"/>
            <a:ext cx="107966" cy="156147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077366" y="5823335"/>
            <a:ext cx="107966" cy="156147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080033" y="6073817"/>
            <a:ext cx="107966" cy="156147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177808" y="4420214"/>
            <a:ext cx="133125" cy="212525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330595" y="2413868"/>
            <a:ext cx="146946" cy="212525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140093" y="3369924"/>
            <a:ext cx="146946" cy="212525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491502" y="4658356"/>
            <a:ext cx="146946" cy="187652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180099" y="2770738"/>
            <a:ext cx="146946" cy="212525"/>
          </a:xfrm>
          <a:prstGeom prst="rect">
            <a:avLst/>
          </a:prstGeom>
        </p:spPr>
      </p:pic>
      <p:grpSp>
        <p:nvGrpSpPr>
          <p:cNvPr id="17" name="object 17" descr=""/>
          <p:cNvGrpSpPr/>
          <p:nvPr/>
        </p:nvGrpSpPr>
        <p:grpSpPr>
          <a:xfrm>
            <a:off x="7753222" y="1029525"/>
            <a:ext cx="3670935" cy="4678045"/>
            <a:chOff x="7753222" y="1029525"/>
            <a:chExt cx="3670935" cy="4678045"/>
          </a:xfrm>
        </p:grpSpPr>
        <p:pic>
          <p:nvPicPr>
            <p:cNvPr id="18" name="object 18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753222" y="1029525"/>
              <a:ext cx="3670934" cy="4677524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10791951" y="3782695"/>
              <a:ext cx="215900" cy="283845"/>
            </a:xfrm>
            <a:custGeom>
              <a:avLst/>
              <a:gdLst/>
              <a:ahLst/>
              <a:cxnLst/>
              <a:rect l="l" t="t" r="r" b="b"/>
              <a:pathLst>
                <a:path w="215900" h="283845">
                  <a:moveTo>
                    <a:pt x="107823" y="0"/>
                  </a:moveTo>
                  <a:lnTo>
                    <a:pt x="65847" y="11126"/>
                  </a:lnTo>
                  <a:lnTo>
                    <a:pt x="31575" y="41481"/>
                  </a:lnTo>
                  <a:lnTo>
                    <a:pt x="8471" y="86528"/>
                  </a:lnTo>
                  <a:lnTo>
                    <a:pt x="0" y="141731"/>
                  </a:lnTo>
                  <a:lnTo>
                    <a:pt x="8471" y="196861"/>
                  </a:lnTo>
                  <a:lnTo>
                    <a:pt x="31575" y="241871"/>
                  </a:lnTo>
                  <a:lnTo>
                    <a:pt x="65847" y="272212"/>
                  </a:lnTo>
                  <a:lnTo>
                    <a:pt x="107823" y="283336"/>
                  </a:lnTo>
                  <a:lnTo>
                    <a:pt x="149725" y="272212"/>
                  </a:lnTo>
                  <a:lnTo>
                    <a:pt x="183959" y="241871"/>
                  </a:lnTo>
                  <a:lnTo>
                    <a:pt x="207049" y="196861"/>
                  </a:lnTo>
                  <a:lnTo>
                    <a:pt x="215519" y="141731"/>
                  </a:lnTo>
                  <a:lnTo>
                    <a:pt x="207049" y="86528"/>
                  </a:lnTo>
                  <a:lnTo>
                    <a:pt x="183959" y="41481"/>
                  </a:lnTo>
                  <a:lnTo>
                    <a:pt x="149725" y="11126"/>
                  </a:lnTo>
                  <a:lnTo>
                    <a:pt x="107823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0791951" y="3782695"/>
              <a:ext cx="215900" cy="283845"/>
            </a:xfrm>
            <a:custGeom>
              <a:avLst/>
              <a:gdLst/>
              <a:ahLst/>
              <a:cxnLst/>
              <a:rect l="l" t="t" r="r" b="b"/>
              <a:pathLst>
                <a:path w="215900" h="283845">
                  <a:moveTo>
                    <a:pt x="0" y="141731"/>
                  </a:moveTo>
                  <a:lnTo>
                    <a:pt x="8471" y="86528"/>
                  </a:lnTo>
                  <a:lnTo>
                    <a:pt x="31575" y="41481"/>
                  </a:lnTo>
                  <a:lnTo>
                    <a:pt x="65847" y="11126"/>
                  </a:lnTo>
                  <a:lnTo>
                    <a:pt x="107823" y="0"/>
                  </a:lnTo>
                  <a:lnTo>
                    <a:pt x="149725" y="11126"/>
                  </a:lnTo>
                  <a:lnTo>
                    <a:pt x="183959" y="41481"/>
                  </a:lnTo>
                  <a:lnTo>
                    <a:pt x="207049" y="86528"/>
                  </a:lnTo>
                  <a:lnTo>
                    <a:pt x="215519" y="141731"/>
                  </a:lnTo>
                  <a:lnTo>
                    <a:pt x="207049" y="196861"/>
                  </a:lnTo>
                  <a:lnTo>
                    <a:pt x="183959" y="241871"/>
                  </a:lnTo>
                  <a:lnTo>
                    <a:pt x="149725" y="272212"/>
                  </a:lnTo>
                  <a:lnTo>
                    <a:pt x="107823" y="283336"/>
                  </a:lnTo>
                  <a:lnTo>
                    <a:pt x="65847" y="272212"/>
                  </a:lnTo>
                  <a:lnTo>
                    <a:pt x="31575" y="241871"/>
                  </a:lnTo>
                  <a:lnTo>
                    <a:pt x="8471" y="196861"/>
                  </a:lnTo>
                  <a:lnTo>
                    <a:pt x="0" y="141731"/>
                  </a:lnTo>
                  <a:close/>
                </a:path>
              </a:pathLst>
            </a:custGeom>
            <a:ln w="12700">
              <a:solidFill>
                <a:srgbClr val="F1F1F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9791318" y="3247008"/>
              <a:ext cx="215900" cy="283845"/>
            </a:xfrm>
            <a:custGeom>
              <a:avLst/>
              <a:gdLst/>
              <a:ahLst/>
              <a:cxnLst/>
              <a:rect l="l" t="t" r="r" b="b"/>
              <a:pathLst>
                <a:path w="215900" h="283845">
                  <a:moveTo>
                    <a:pt x="107696" y="0"/>
                  </a:moveTo>
                  <a:lnTo>
                    <a:pt x="65793" y="11126"/>
                  </a:lnTo>
                  <a:lnTo>
                    <a:pt x="31559" y="41481"/>
                  </a:lnTo>
                  <a:lnTo>
                    <a:pt x="8469" y="86528"/>
                  </a:lnTo>
                  <a:lnTo>
                    <a:pt x="0" y="141731"/>
                  </a:lnTo>
                  <a:lnTo>
                    <a:pt x="8469" y="196861"/>
                  </a:lnTo>
                  <a:lnTo>
                    <a:pt x="31559" y="241871"/>
                  </a:lnTo>
                  <a:lnTo>
                    <a:pt x="65793" y="272212"/>
                  </a:lnTo>
                  <a:lnTo>
                    <a:pt x="107696" y="283337"/>
                  </a:lnTo>
                  <a:lnTo>
                    <a:pt x="149651" y="272212"/>
                  </a:lnTo>
                  <a:lnTo>
                    <a:pt x="183880" y="241871"/>
                  </a:lnTo>
                  <a:lnTo>
                    <a:pt x="206940" y="196861"/>
                  </a:lnTo>
                  <a:lnTo>
                    <a:pt x="215391" y="141731"/>
                  </a:lnTo>
                  <a:lnTo>
                    <a:pt x="206940" y="86528"/>
                  </a:lnTo>
                  <a:lnTo>
                    <a:pt x="183880" y="41481"/>
                  </a:lnTo>
                  <a:lnTo>
                    <a:pt x="149651" y="11126"/>
                  </a:lnTo>
                  <a:lnTo>
                    <a:pt x="10769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9791318" y="3247008"/>
              <a:ext cx="215900" cy="283845"/>
            </a:xfrm>
            <a:custGeom>
              <a:avLst/>
              <a:gdLst/>
              <a:ahLst/>
              <a:cxnLst/>
              <a:rect l="l" t="t" r="r" b="b"/>
              <a:pathLst>
                <a:path w="215900" h="283845">
                  <a:moveTo>
                    <a:pt x="0" y="141731"/>
                  </a:moveTo>
                  <a:lnTo>
                    <a:pt x="8469" y="86528"/>
                  </a:lnTo>
                  <a:lnTo>
                    <a:pt x="31559" y="41481"/>
                  </a:lnTo>
                  <a:lnTo>
                    <a:pt x="65793" y="11126"/>
                  </a:lnTo>
                  <a:lnTo>
                    <a:pt x="107696" y="0"/>
                  </a:lnTo>
                  <a:lnTo>
                    <a:pt x="149651" y="11126"/>
                  </a:lnTo>
                  <a:lnTo>
                    <a:pt x="183880" y="41481"/>
                  </a:lnTo>
                  <a:lnTo>
                    <a:pt x="206940" y="86528"/>
                  </a:lnTo>
                  <a:lnTo>
                    <a:pt x="215391" y="141731"/>
                  </a:lnTo>
                  <a:lnTo>
                    <a:pt x="206940" y="196861"/>
                  </a:lnTo>
                  <a:lnTo>
                    <a:pt x="183880" y="241871"/>
                  </a:lnTo>
                  <a:lnTo>
                    <a:pt x="149651" y="272212"/>
                  </a:lnTo>
                  <a:lnTo>
                    <a:pt x="107696" y="283337"/>
                  </a:lnTo>
                  <a:lnTo>
                    <a:pt x="65793" y="272212"/>
                  </a:lnTo>
                  <a:lnTo>
                    <a:pt x="31559" y="241871"/>
                  </a:lnTo>
                  <a:lnTo>
                    <a:pt x="8469" y="196861"/>
                  </a:lnTo>
                  <a:lnTo>
                    <a:pt x="0" y="141731"/>
                  </a:lnTo>
                  <a:close/>
                </a:path>
              </a:pathLst>
            </a:custGeom>
            <a:ln w="12700">
              <a:solidFill>
                <a:srgbClr val="F1F1F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9319767" y="1888616"/>
              <a:ext cx="215900" cy="283845"/>
            </a:xfrm>
            <a:custGeom>
              <a:avLst/>
              <a:gdLst/>
              <a:ahLst/>
              <a:cxnLst/>
              <a:rect l="l" t="t" r="r" b="b"/>
              <a:pathLst>
                <a:path w="215900" h="283844">
                  <a:moveTo>
                    <a:pt x="107696" y="0"/>
                  </a:moveTo>
                  <a:lnTo>
                    <a:pt x="65793" y="11144"/>
                  </a:lnTo>
                  <a:lnTo>
                    <a:pt x="31559" y="41528"/>
                  </a:lnTo>
                  <a:lnTo>
                    <a:pt x="8469" y="86582"/>
                  </a:lnTo>
                  <a:lnTo>
                    <a:pt x="0" y="141732"/>
                  </a:lnTo>
                  <a:lnTo>
                    <a:pt x="8469" y="196881"/>
                  </a:lnTo>
                  <a:lnTo>
                    <a:pt x="31559" y="241935"/>
                  </a:lnTo>
                  <a:lnTo>
                    <a:pt x="65793" y="272319"/>
                  </a:lnTo>
                  <a:lnTo>
                    <a:pt x="107696" y="283463"/>
                  </a:lnTo>
                  <a:lnTo>
                    <a:pt x="149671" y="272319"/>
                  </a:lnTo>
                  <a:lnTo>
                    <a:pt x="183943" y="241935"/>
                  </a:lnTo>
                  <a:lnTo>
                    <a:pt x="207047" y="196881"/>
                  </a:lnTo>
                  <a:lnTo>
                    <a:pt x="215518" y="141732"/>
                  </a:lnTo>
                  <a:lnTo>
                    <a:pt x="207047" y="86582"/>
                  </a:lnTo>
                  <a:lnTo>
                    <a:pt x="183943" y="41528"/>
                  </a:lnTo>
                  <a:lnTo>
                    <a:pt x="149671" y="11144"/>
                  </a:lnTo>
                  <a:lnTo>
                    <a:pt x="10769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9319767" y="1888616"/>
              <a:ext cx="215900" cy="283845"/>
            </a:xfrm>
            <a:custGeom>
              <a:avLst/>
              <a:gdLst/>
              <a:ahLst/>
              <a:cxnLst/>
              <a:rect l="l" t="t" r="r" b="b"/>
              <a:pathLst>
                <a:path w="215900" h="283844">
                  <a:moveTo>
                    <a:pt x="0" y="141732"/>
                  </a:moveTo>
                  <a:lnTo>
                    <a:pt x="8469" y="86582"/>
                  </a:lnTo>
                  <a:lnTo>
                    <a:pt x="31559" y="41528"/>
                  </a:lnTo>
                  <a:lnTo>
                    <a:pt x="65793" y="11144"/>
                  </a:lnTo>
                  <a:lnTo>
                    <a:pt x="107696" y="0"/>
                  </a:lnTo>
                  <a:lnTo>
                    <a:pt x="149671" y="11144"/>
                  </a:lnTo>
                  <a:lnTo>
                    <a:pt x="183943" y="41528"/>
                  </a:lnTo>
                  <a:lnTo>
                    <a:pt x="207047" y="86582"/>
                  </a:lnTo>
                  <a:lnTo>
                    <a:pt x="215518" y="141732"/>
                  </a:lnTo>
                  <a:lnTo>
                    <a:pt x="207047" y="196881"/>
                  </a:lnTo>
                  <a:lnTo>
                    <a:pt x="183943" y="241935"/>
                  </a:lnTo>
                  <a:lnTo>
                    <a:pt x="149671" y="272319"/>
                  </a:lnTo>
                  <a:lnTo>
                    <a:pt x="107696" y="283463"/>
                  </a:lnTo>
                  <a:lnTo>
                    <a:pt x="65793" y="272319"/>
                  </a:lnTo>
                  <a:lnTo>
                    <a:pt x="31559" y="241935"/>
                  </a:lnTo>
                  <a:lnTo>
                    <a:pt x="8469" y="196881"/>
                  </a:lnTo>
                  <a:lnTo>
                    <a:pt x="0" y="141732"/>
                  </a:lnTo>
                  <a:close/>
                </a:path>
              </a:pathLst>
            </a:custGeom>
            <a:ln w="12700">
              <a:solidFill>
                <a:srgbClr val="F1F1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25" name="object 25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9354596" y="1924156"/>
            <a:ext cx="146946" cy="212525"/>
          </a:xfrm>
          <a:prstGeom prst="rect">
            <a:avLst/>
          </a:prstGeom>
        </p:spPr>
      </p:pic>
      <p:pic>
        <p:nvPicPr>
          <p:cNvPr id="26" name="object 26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826147" y="3275690"/>
            <a:ext cx="146946" cy="212525"/>
          </a:xfrm>
          <a:prstGeom prst="rect">
            <a:avLst/>
          </a:prstGeom>
        </p:spPr>
      </p:pic>
      <p:pic>
        <p:nvPicPr>
          <p:cNvPr id="27" name="object 27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719084" y="3808709"/>
            <a:ext cx="146946" cy="212525"/>
          </a:xfrm>
          <a:prstGeom prst="rect">
            <a:avLst/>
          </a:prstGeom>
        </p:spPr>
      </p:pic>
      <p:pic>
        <p:nvPicPr>
          <p:cNvPr id="28" name="object 28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859141" y="2040615"/>
            <a:ext cx="228752" cy="229636"/>
          </a:xfrm>
          <a:prstGeom prst="rect">
            <a:avLst/>
          </a:prstGeom>
        </p:spPr>
      </p:pic>
      <p:pic>
        <p:nvPicPr>
          <p:cNvPr id="29" name="object 29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8743188" y="3446251"/>
            <a:ext cx="186181" cy="263672"/>
          </a:xfrm>
          <a:prstGeom prst="rect">
            <a:avLst/>
          </a:prstGeom>
        </p:spPr>
      </p:pic>
      <p:pic>
        <p:nvPicPr>
          <p:cNvPr id="30" name="object 30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937879" y="3911155"/>
            <a:ext cx="118618" cy="200088"/>
          </a:xfrm>
          <a:prstGeom prst="rect">
            <a:avLst/>
          </a:prstGeom>
        </p:spPr>
      </p:pic>
      <p:sp>
        <p:nvSpPr>
          <p:cNvPr id="31" name="object 31" descr=""/>
          <p:cNvSpPr txBox="1"/>
          <p:nvPr/>
        </p:nvSpPr>
        <p:spPr>
          <a:xfrm>
            <a:off x="11831701" y="6601231"/>
            <a:ext cx="166370" cy="178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z="1200" spc="-50">
                <a:solidFill>
                  <a:srgbClr val="888888"/>
                </a:solidFill>
                <a:latin typeface="Calibri"/>
                <a:cs typeface="Calibri"/>
              </a:rPr>
              <a:t>5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4656" y="173189"/>
            <a:ext cx="2061210" cy="45406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34364" y="902588"/>
            <a:ext cx="5370830" cy="42227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600" spc="-325"/>
              <a:t>1</a:t>
            </a:r>
            <a:r>
              <a:rPr dirty="0" u="sng" sz="2600" spc="-325">
                <a:uFill>
                  <a:solidFill>
                    <a:srgbClr val="E20412"/>
                  </a:solidFill>
                </a:uFill>
              </a:rPr>
              <a:t>.2.</a:t>
            </a:r>
            <a:r>
              <a:rPr dirty="0" u="sng" sz="2600" spc="-290">
                <a:uFill>
                  <a:solidFill>
                    <a:srgbClr val="E20412"/>
                  </a:solidFill>
                </a:uFill>
              </a:rPr>
              <a:t> </a:t>
            </a:r>
            <a:r>
              <a:rPr dirty="0" u="sng" sz="2600" spc="-55">
                <a:uFill>
                  <a:solidFill>
                    <a:srgbClr val="E20412"/>
                  </a:solidFill>
                </a:uFill>
              </a:rPr>
              <a:t>¿Cómo</a:t>
            </a:r>
            <a:r>
              <a:rPr dirty="0" u="sng" sz="2600" spc="-330">
                <a:uFill>
                  <a:solidFill>
                    <a:srgbClr val="E20412"/>
                  </a:solidFill>
                </a:uFill>
              </a:rPr>
              <a:t> </a:t>
            </a:r>
            <a:r>
              <a:rPr dirty="0" u="sng" sz="2600" spc="-60">
                <a:uFill>
                  <a:solidFill>
                    <a:srgbClr val="E20412"/>
                  </a:solidFill>
                </a:uFill>
              </a:rPr>
              <a:t>postular</a:t>
            </a:r>
            <a:r>
              <a:rPr dirty="0" u="sng" sz="2600" spc="-315">
                <a:uFill>
                  <a:solidFill>
                    <a:srgbClr val="E20412"/>
                  </a:solidFill>
                </a:uFill>
              </a:rPr>
              <a:t> </a:t>
            </a:r>
            <a:r>
              <a:rPr dirty="0" u="sng" sz="2600">
                <a:uFill>
                  <a:solidFill>
                    <a:srgbClr val="E20412"/>
                  </a:solidFill>
                </a:uFill>
              </a:rPr>
              <a:t>a</a:t>
            </a:r>
            <a:r>
              <a:rPr dirty="0" u="sng" sz="2600" spc="-310">
                <a:uFill>
                  <a:solidFill>
                    <a:srgbClr val="E20412"/>
                  </a:solidFill>
                </a:uFill>
              </a:rPr>
              <a:t> </a:t>
            </a:r>
            <a:r>
              <a:rPr dirty="0" u="sng" sz="2600" spc="-114">
                <a:uFill>
                  <a:solidFill>
                    <a:srgbClr val="E20412"/>
                  </a:solidFill>
                </a:uFill>
              </a:rPr>
              <a:t>lo</a:t>
            </a:r>
            <a:r>
              <a:rPr dirty="0" sz="2600" spc="-114"/>
              <a:t>s</a:t>
            </a:r>
            <a:r>
              <a:rPr dirty="0" sz="2600" spc="-310"/>
              <a:t> </a:t>
            </a:r>
            <a:r>
              <a:rPr dirty="0" sz="2600" spc="-120"/>
              <a:t>COAR?</a:t>
            </a:r>
            <a:endParaRPr sz="2600"/>
          </a:p>
        </p:txBody>
      </p:sp>
      <p:grpSp>
        <p:nvGrpSpPr>
          <p:cNvPr id="4" name="object 4" descr=""/>
          <p:cNvGrpSpPr/>
          <p:nvPr/>
        </p:nvGrpSpPr>
        <p:grpSpPr>
          <a:xfrm>
            <a:off x="1943480" y="2507742"/>
            <a:ext cx="2159000" cy="791210"/>
            <a:chOff x="1943480" y="2507742"/>
            <a:chExt cx="2159000" cy="791210"/>
          </a:xfrm>
        </p:grpSpPr>
        <p:sp>
          <p:nvSpPr>
            <p:cNvPr id="5" name="object 5" descr=""/>
            <p:cNvSpPr/>
            <p:nvPr/>
          </p:nvSpPr>
          <p:spPr>
            <a:xfrm>
              <a:off x="1943480" y="2507742"/>
              <a:ext cx="789305" cy="612775"/>
            </a:xfrm>
            <a:custGeom>
              <a:avLst/>
              <a:gdLst/>
              <a:ahLst/>
              <a:cxnLst/>
              <a:rect l="l" t="t" r="r" b="b"/>
              <a:pathLst>
                <a:path w="789305" h="612775">
                  <a:moveTo>
                    <a:pt x="201168" y="0"/>
                  </a:moveTo>
                  <a:lnTo>
                    <a:pt x="0" y="0"/>
                  </a:lnTo>
                  <a:lnTo>
                    <a:pt x="0" y="560070"/>
                  </a:lnTo>
                  <a:lnTo>
                    <a:pt x="570102" y="560070"/>
                  </a:lnTo>
                  <a:lnTo>
                    <a:pt x="570102" y="612648"/>
                  </a:lnTo>
                  <a:lnTo>
                    <a:pt x="789177" y="459486"/>
                  </a:lnTo>
                  <a:lnTo>
                    <a:pt x="570102" y="306324"/>
                  </a:lnTo>
                  <a:lnTo>
                    <a:pt x="570102" y="358902"/>
                  </a:lnTo>
                  <a:lnTo>
                    <a:pt x="201168" y="358902"/>
                  </a:lnTo>
                  <a:lnTo>
                    <a:pt x="201168" y="0"/>
                  </a:lnTo>
                  <a:close/>
                </a:path>
              </a:pathLst>
            </a:custGeom>
            <a:solidFill>
              <a:srgbClr val="D2E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2771520" y="2700528"/>
              <a:ext cx="1330960" cy="598805"/>
            </a:xfrm>
            <a:custGeom>
              <a:avLst/>
              <a:gdLst/>
              <a:ahLst/>
              <a:cxnLst/>
              <a:rect l="l" t="t" r="r" b="b"/>
              <a:pathLst>
                <a:path w="1330960" h="598804">
                  <a:moveTo>
                    <a:pt x="1231011" y="0"/>
                  </a:moveTo>
                  <a:lnTo>
                    <a:pt x="99695" y="0"/>
                  </a:lnTo>
                  <a:lnTo>
                    <a:pt x="60918" y="7826"/>
                  </a:lnTo>
                  <a:lnTo>
                    <a:pt x="29225" y="29178"/>
                  </a:lnTo>
                  <a:lnTo>
                    <a:pt x="7844" y="60864"/>
                  </a:lnTo>
                  <a:lnTo>
                    <a:pt x="0" y="99695"/>
                  </a:lnTo>
                  <a:lnTo>
                    <a:pt x="0" y="498601"/>
                  </a:lnTo>
                  <a:lnTo>
                    <a:pt x="7844" y="537452"/>
                  </a:lnTo>
                  <a:lnTo>
                    <a:pt x="29225" y="569182"/>
                  </a:lnTo>
                  <a:lnTo>
                    <a:pt x="60918" y="590577"/>
                  </a:lnTo>
                  <a:lnTo>
                    <a:pt x="99695" y="598424"/>
                  </a:lnTo>
                  <a:lnTo>
                    <a:pt x="1231011" y="598424"/>
                  </a:lnTo>
                  <a:lnTo>
                    <a:pt x="1269841" y="590577"/>
                  </a:lnTo>
                  <a:lnTo>
                    <a:pt x="1301527" y="569182"/>
                  </a:lnTo>
                  <a:lnTo>
                    <a:pt x="1322879" y="537452"/>
                  </a:lnTo>
                  <a:lnTo>
                    <a:pt x="1330706" y="498601"/>
                  </a:lnTo>
                  <a:lnTo>
                    <a:pt x="1330706" y="99695"/>
                  </a:lnTo>
                  <a:lnTo>
                    <a:pt x="1322879" y="60864"/>
                  </a:lnTo>
                  <a:lnTo>
                    <a:pt x="1301527" y="29178"/>
                  </a:lnTo>
                  <a:lnTo>
                    <a:pt x="1269841" y="7826"/>
                  </a:lnTo>
                  <a:lnTo>
                    <a:pt x="1231011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/>
          <p:nvPr/>
        </p:nvSpPr>
        <p:spPr>
          <a:xfrm>
            <a:off x="1272666" y="1821052"/>
            <a:ext cx="1560830" cy="616585"/>
          </a:xfrm>
          <a:custGeom>
            <a:avLst/>
            <a:gdLst/>
            <a:ahLst/>
            <a:cxnLst/>
            <a:rect l="l" t="t" r="r" b="b"/>
            <a:pathLst>
              <a:path w="1560830" h="616585">
                <a:moveTo>
                  <a:pt x="1458087" y="0"/>
                </a:moveTo>
                <a:lnTo>
                  <a:pt x="102616" y="0"/>
                </a:lnTo>
                <a:lnTo>
                  <a:pt x="62686" y="8068"/>
                </a:lnTo>
                <a:lnTo>
                  <a:pt x="30067" y="30067"/>
                </a:lnTo>
                <a:lnTo>
                  <a:pt x="8068" y="62686"/>
                </a:lnTo>
                <a:lnTo>
                  <a:pt x="0" y="102616"/>
                </a:lnTo>
                <a:lnTo>
                  <a:pt x="0" y="513334"/>
                </a:lnTo>
                <a:lnTo>
                  <a:pt x="8068" y="553337"/>
                </a:lnTo>
                <a:lnTo>
                  <a:pt x="30067" y="585993"/>
                </a:lnTo>
                <a:lnTo>
                  <a:pt x="62686" y="608006"/>
                </a:lnTo>
                <a:lnTo>
                  <a:pt x="102616" y="616076"/>
                </a:lnTo>
                <a:lnTo>
                  <a:pt x="1458087" y="616076"/>
                </a:lnTo>
                <a:lnTo>
                  <a:pt x="1498090" y="608006"/>
                </a:lnTo>
                <a:lnTo>
                  <a:pt x="1530746" y="585993"/>
                </a:lnTo>
                <a:lnTo>
                  <a:pt x="1552759" y="553337"/>
                </a:lnTo>
                <a:lnTo>
                  <a:pt x="1560830" y="513334"/>
                </a:lnTo>
                <a:lnTo>
                  <a:pt x="1560830" y="102616"/>
                </a:lnTo>
                <a:lnTo>
                  <a:pt x="1552759" y="62686"/>
                </a:lnTo>
                <a:lnTo>
                  <a:pt x="1530746" y="30067"/>
                </a:lnTo>
                <a:lnTo>
                  <a:pt x="1498090" y="8068"/>
                </a:lnTo>
                <a:lnTo>
                  <a:pt x="1458087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430527" y="1952701"/>
            <a:ext cx="124650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solidFill>
                  <a:srgbClr val="FFFFFF"/>
                </a:solidFill>
                <a:latin typeface="Calibri"/>
                <a:cs typeface="Calibri"/>
              </a:rPr>
              <a:t>Convocatoria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3354323" y="3393947"/>
            <a:ext cx="1007744" cy="808355"/>
          </a:xfrm>
          <a:custGeom>
            <a:avLst/>
            <a:gdLst/>
            <a:ahLst/>
            <a:cxnLst/>
            <a:rect l="l" t="t" r="r" b="b"/>
            <a:pathLst>
              <a:path w="1007745" h="808354">
                <a:moveTo>
                  <a:pt x="265429" y="0"/>
                </a:moveTo>
                <a:lnTo>
                  <a:pt x="0" y="0"/>
                </a:lnTo>
                <a:lnTo>
                  <a:pt x="0" y="738632"/>
                </a:lnTo>
                <a:lnTo>
                  <a:pt x="718565" y="738632"/>
                </a:lnTo>
                <a:lnTo>
                  <a:pt x="718565" y="807974"/>
                </a:lnTo>
                <a:lnTo>
                  <a:pt x="1007745" y="606044"/>
                </a:lnTo>
                <a:lnTo>
                  <a:pt x="718565" y="403987"/>
                </a:lnTo>
                <a:lnTo>
                  <a:pt x="718565" y="473328"/>
                </a:lnTo>
                <a:lnTo>
                  <a:pt x="265429" y="473328"/>
                </a:lnTo>
                <a:lnTo>
                  <a:pt x="265429" y="0"/>
                </a:lnTo>
                <a:close/>
              </a:path>
            </a:pathLst>
          </a:custGeom>
          <a:solidFill>
            <a:srgbClr val="D2E1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2922523" y="2823413"/>
            <a:ext cx="1029969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solidFill>
                  <a:srgbClr val="FFFFFF"/>
                </a:solidFill>
                <a:latin typeface="Calibri"/>
                <a:cs typeface="Calibri"/>
              </a:rPr>
              <a:t>Inscripción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887217" y="1878583"/>
            <a:ext cx="7552690" cy="1068070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125730" indent="-113030">
              <a:lnSpc>
                <a:spcPct val="100000"/>
              </a:lnSpc>
              <a:spcBef>
                <a:spcPts val="220"/>
              </a:spcBef>
              <a:buChar char="•"/>
              <a:tabLst>
                <a:tab pos="125730" algn="l"/>
              </a:tabLst>
            </a:pPr>
            <a:r>
              <a:rPr dirty="0" sz="1500">
                <a:latin typeface="Calibri"/>
                <a:cs typeface="Calibri"/>
              </a:rPr>
              <a:t>Alcance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nacional.</a:t>
            </a:r>
            <a:endParaRPr sz="1500">
              <a:latin typeface="Calibri"/>
              <a:cs typeface="Calibri"/>
            </a:endParaRPr>
          </a:p>
          <a:p>
            <a:pPr marL="125730" indent="-113030">
              <a:lnSpc>
                <a:spcPct val="100000"/>
              </a:lnSpc>
              <a:spcBef>
                <a:spcPts val="120"/>
              </a:spcBef>
              <a:buChar char="•"/>
              <a:tabLst>
                <a:tab pos="125730" algn="l"/>
              </a:tabLst>
            </a:pPr>
            <a:r>
              <a:rPr dirty="0" sz="1500" spc="-10">
                <a:latin typeface="Calibri"/>
                <a:cs typeface="Calibri"/>
              </a:rPr>
              <a:t>Directores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de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las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IIEE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informan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a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la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comunidad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educativa</a:t>
            </a:r>
            <a:r>
              <a:rPr dirty="0" sz="1200" spc="-10"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  <a:p>
            <a:pPr lvl="1" marL="1541780" marR="5080" indent="-113030">
              <a:lnSpc>
                <a:spcPts val="1639"/>
              </a:lnSpc>
              <a:spcBef>
                <a:spcPts val="1115"/>
              </a:spcBef>
              <a:buChar char="•"/>
              <a:tabLst>
                <a:tab pos="1543050" algn="l"/>
              </a:tabLst>
            </a:pPr>
            <a:r>
              <a:rPr dirty="0" sz="1500" spc="-25">
                <a:latin typeface="Calibri"/>
                <a:cs typeface="Calibri"/>
              </a:rPr>
              <a:t>1er,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2do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o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3er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puesto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en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segundo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grado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de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secundaria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del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año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previo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o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haber </a:t>
            </a:r>
            <a:r>
              <a:rPr dirty="0" sz="1500" spc="-10">
                <a:latin typeface="Calibri"/>
                <a:cs typeface="Calibri"/>
              </a:rPr>
              <a:t>	</a:t>
            </a:r>
            <a:r>
              <a:rPr dirty="0" sz="1500">
                <a:latin typeface="Calibri"/>
                <a:cs typeface="Calibri"/>
              </a:rPr>
              <a:t>obtenido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uno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de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los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cinco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primeros</a:t>
            </a:r>
            <a:r>
              <a:rPr dirty="0" sz="1500" spc="-4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puestos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a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nivel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nacional</a:t>
            </a:r>
            <a:r>
              <a:rPr dirty="0" sz="1500" spc="-4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en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concursos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03903" y="2884677"/>
            <a:ext cx="4799965" cy="760095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0">
              <a:lnSpc>
                <a:spcPct val="100000"/>
              </a:lnSpc>
              <a:spcBef>
                <a:spcPts val="229"/>
              </a:spcBef>
            </a:pPr>
            <a:r>
              <a:rPr dirty="0" sz="1500">
                <a:latin typeface="Calibri"/>
                <a:cs typeface="Calibri"/>
              </a:rPr>
              <a:t>convocados</a:t>
            </a:r>
            <a:r>
              <a:rPr dirty="0" sz="1500" spc="-4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por</a:t>
            </a:r>
            <a:r>
              <a:rPr dirty="0" sz="1500" spc="-4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MINEDU.</a:t>
            </a:r>
            <a:endParaRPr sz="1500">
              <a:latin typeface="Calibri"/>
              <a:cs typeface="Calibri"/>
            </a:endParaRPr>
          </a:p>
          <a:p>
            <a:pPr marL="125730" indent="-113030">
              <a:lnSpc>
                <a:spcPct val="100000"/>
              </a:lnSpc>
              <a:spcBef>
                <a:spcPts val="135"/>
              </a:spcBef>
              <a:buChar char="•"/>
              <a:tabLst>
                <a:tab pos="125730" algn="l"/>
              </a:tabLst>
            </a:pPr>
            <a:r>
              <a:rPr dirty="0" sz="1500">
                <a:latin typeface="Calibri"/>
                <a:cs typeface="Calibri"/>
              </a:rPr>
              <a:t>Promedio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mayor</a:t>
            </a:r>
            <a:r>
              <a:rPr dirty="0" sz="1500" spc="-4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a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15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en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el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año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previo.</a:t>
            </a:r>
            <a:endParaRPr sz="1500">
              <a:latin typeface="Calibri"/>
              <a:cs typeface="Calibri"/>
            </a:endParaRPr>
          </a:p>
          <a:p>
            <a:pPr marL="125730" indent="-113030">
              <a:lnSpc>
                <a:spcPct val="100000"/>
              </a:lnSpc>
              <a:spcBef>
                <a:spcPts val="120"/>
              </a:spcBef>
              <a:buFont typeface="Calibri"/>
              <a:buChar char="•"/>
              <a:tabLst>
                <a:tab pos="125730" algn="l"/>
              </a:tabLst>
            </a:pPr>
            <a:r>
              <a:rPr dirty="0" sz="1500" b="1">
                <a:latin typeface="Calibri"/>
                <a:cs typeface="Calibri"/>
              </a:rPr>
              <a:t>Primera</a:t>
            </a:r>
            <a:r>
              <a:rPr dirty="0" sz="1500" spc="-1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y</a:t>
            </a:r>
            <a:r>
              <a:rPr dirty="0" sz="1500" spc="-2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segunda opción</a:t>
            </a:r>
            <a:r>
              <a:rPr dirty="0" sz="1500" spc="-1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de</a:t>
            </a:r>
            <a:r>
              <a:rPr dirty="0" sz="1500" spc="-5" b="1">
                <a:latin typeface="Calibri"/>
                <a:cs typeface="Calibri"/>
              </a:rPr>
              <a:t> </a:t>
            </a:r>
            <a:r>
              <a:rPr dirty="0" sz="1500" spc="-10" b="1">
                <a:latin typeface="Calibri"/>
                <a:cs typeface="Calibri"/>
              </a:rPr>
              <a:t>preferencia</a:t>
            </a:r>
            <a:r>
              <a:rPr dirty="0" sz="1500" spc="-2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de</a:t>
            </a:r>
            <a:r>
              <a:rPr dirty="0" sz="1500" spc="-1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región</a:t>
            </a:r>
            <a:r>
              <a:rPr dirty="0" sz="1500" spc="-5" b="1">
                <a:latin typeface="Calibri"/>
                <a:cs typeface="Calibri"/>
              </a:rPr>
              <a:t> </a:t>
            </a:r>
            <a:r>
              <a:rPr dirty="0" sz="1500" spc="-10" b="1">
                <a:latin typeface="Calibri"/>
                <a:cs typeface="Calibri"/>
              </a:rPr>
              <a:t>COAR*.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5407278" y="4463415"/>
            <a:ext cx="825500" cy="612775"/>
          </a:xfrm>
          <a:custGeom>
            <a:avLst/>
            <a:gdLst/>
            <a:ahLst/>
            <a:cxnLst/>
            <a:rect l="l" t="t" r="r" b="b"/>
            <a:pathLst>
              <a:path w="825500" h="612775">
                <a:moveTo>
                  <a:pt x="201168" y="0"/>
                </a:moveTo>
                <a:lnTo>
                  <a:pt x="0" y="0"/>
                </a:lnTo>
                <a:lnTo>
                  <a:pt x="0" y="560070"/>
                </a:lnTo>
                <a:lnTo>
                  <a:pt x="606044" y="560070"/>
                </a:lnTo>
                <a:lnTo>
                  <a:pt x="606044" y="612521"/>
                </a:lnTo>
                <a:lnTo>
                  <a:pt x="825246" y="459486"/>
                </a:lnTo>
                <a:lnTo>
                  <a:pt x="606044" y="306324"/>
                </a:lnTo>
                <a:lnTo>
                  <a:pt x="606044" y="358902"/>
                </a:lnTo>
                <a:lnTo>
                  <a:pt x="201168" y="358902"/>
                </a:lnTo>
                <a:lnTo>
                  <a:pt x="201168" y="0"/>
                </a:lnTo>
                <a:close/>
              </a:path>
            </a:pathLst>
          </a:custGeom>
          <a:solidFill>
            <a:srgbClr val="D2E1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4443221" y="3840860"/>
            <a:ext cx="1484630" cy="574040"/>
          </a:xfrm>
          <a:custGeom>
            <a:avLst/>
            <a:gdLst/>
            <a:ahLst/>
            <a:cxnLst/>
            <a:rect l="l" t="t" r="r" b="b"/>
            <a:pathLst>
              <a:path w="1484629" h="574039">
                <a:moveTo>
                  <a:pt x="1388617" y="0"/>
                </a:moveTo>
                <a:lnTo>
                  <a:pt x="95630" y="0"/>
                </a:lnTo>
                <a:lnTo>
                  <a:pt x="58400" y="7512"/>
                </a:lnTo>
                <a:lnTo>
                  <a:pt x="28003" y="28003"/>
                </a:lnTo>
                <a:lnTo>
                  <a:pt x="7512" y="58400"/>
                </a:lnTo>
                <a:lnTo>
                  <a:pt x="0" y="95631"/>
                </a:lnTo>
                <a:lnTo>
                  <a:pt x="0" y="477900"/>
                </a:lnTo>
                <a:lnTo>
                  <a:pt x="7512" y="515131"/>
                </a:lnTo>
                <a:lnTo>
                  <a:pt x="28003" y="545528"/>
                </a:lnTo>
                <a:lnTo>
                  <a:pt x="58400" y="566019"/>
                </a:lnTo>
                <a:lnTo>
                  <a:pt x="95630" y="573532"/>
                </a:lnTo>
                <a:lnTo>
                  <a:pt x="1388617" y="573532"/>
                </a:lnTo>
                <a:lnTo>
                  <a:pt x="1425848" y="566019"/>
                </a:lnTo>
                <a:lnTo>
                  <a:pt x="1456245" y="545528"/>
                </a:lnTo>
                <a:lnTo>
                  <a:pt x="1476736" y="515131"/>
                </a:lnTo>
                <a:lnTo>
                  <a:pt x="1484249" y="477900"/>
                </a:lnTo>
                <a:lnTo>
                  <a:pt x="1484249" y="95631"/>
                </a:lnTo>
                <a:lnTo>
                  <a:pt x="1476736" y="58400"/>
                </a:lnTo>
                <a:lnTo>
                  <a:pt x="1456245" y="28003"/>
                </a:lnTo>
                <a:lnTo>
                  <a:pt x="1425848" y="7512"/>
                </a:lnTo>
                <a:lnTo>
                  <a:pt x="1388617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 txBox="1"/>
          <p:nvPr/>
        </p:nvSpPr>
        <p:spPr>
          <a:xfrm>
            <a:off x="4576317" y="3952113"/>
            <a:ext cx="12179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solidFill>
                  <a:srgbClr val="FFFFFF"/>
                </a:solidFill>
                <a:latin typeface="Calibri"/>
                <a:cs typeface="Calibri"/>
              </a:rPr>
              <a:t>Evaluaciones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6" name="object 16" descr=""/>
          <p:cNvSpPr/>
          <p:nvPr/>
        </p:nvSpPr>
        <p:spPr>
          <a:xfrm>
            <a:off x="6395973" y="4720590"/>
            <a:ext cx="1526540" cy="721995"/>
          </a:xfrm>
          <a:custGeom>
            <a:avLst/>
            <a:gdLst/>
            <a:ahLst/>
            <a:cxnLst/>
            <a:rect l="l" t="t" r="r" b="b"/>
            <a:pathLst>
              <a:path w="1526540" h="721995">
                <a:moveTo>
                  <a:pt x="1405890" y="0"/>
                </a:moveTo>
                <a:lnTo>
                  <a:pt x="120396" y="0"/>
                </a:lnTo>
                <a:lnTo>
                  <a:pt x="73509" y="9471"/>
                </a:lnTo>
                <a:lnTo>
                  <a:pt x="35242" y="35290"/>
                </a:lnTo>
                <a:lnTo>
                  <a:pt x="9453" y="73562"/>
                </a:lnTo>
                <a:lnTo>
                  <a:pt x="0" y="120396"/>
                </a:lnTo>
                <a:lnTo>
                  <a:pt x="0" y="601472"/>
                </a:lnTo>
                <a:lnTo>
                  <a:pt x="9453" y="648358"/>
                </a:lnTo>
                <a:lnTo>
                  <a:pt x="35242" y="686625"/>
                </a:lnTo>
                <a:lnTo>
                  <a:pt x="73509" y="712414"/>
                </a:lnTo>
                <a:lnTo>
                  <a:pt x="120396" y="721868"/>
                </a:lnTo>
                <a:lnTo>
                  <a:pt x="1405890" y="721868"/>
                </a:lnTo>
                <a:lnTo>
                  <a:pt x="1452723" y="712414"/>
                </a:lnTo>
                <a:lnTo>
                  <a:pt x="1490995" y="686625"/>
                </a:lnTo>
                <a:lnTo>
                  <a:pt x="1516814" y="648358"/>
                </a:lnTo>
                <a:lnTo>
                  <a:pt x="1526285" y="601472"/>
                </a:lnTo>
                <a:lnTo>
                  <a:pt x="1526285" y="120396"/>
                </a:lnTo>
                <a:lnTo>
                  <a:pt x="1516814" y="73562"/>
                </a:lnTo>
                <a:lnTo>
                  <a:pt x="1490995" y="35290"/>
                </a:lnTo>
                <a:lnTo>
                  <a:pt x="1452723" y="9471"/>
                </a:lnTo>
                <a:lnTo>
                  <a:pt x="1405890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 txBox="1"/>
          <p:nvPr/>
        </p:nvSpPr>
        <p:spPr>
          <a:xfrm>
            <a:off x="6517005" y="4780533"/>
            <a:ext cx="1283970" cy="54991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7145" marR="5080" indent="-5080">
              <a:lnSpc>
                <a:spcPts val="1970"/>
              </a:lnSpc>
              <a:spcBef>
                <a:spcPts val="325"/>
              </a:spcBef>
            </a:pPr>
            <a:r>
              <a:rPr dirty="0" sz="1800" spc="-10">
                <a:solidFill>
                  <a:srgbClr val="FFFFFF"/>
                </a:solidFill>
                <a:latin typeface="Calibri"/>
                <a:cs typeface="Calibri"/>
              </a:rPr>
              <a:t>Publicaciones </a:t>
            </a:r>
            <a:r>
              <a:rPr dirty="0" sz="180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8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FFFFFF"/>
                </a:solidFill>
                <a:latin typeface="Calibri"/>
                <a:cs typeface="Calibri"/>
              </a:rPr>
              <a:t>resultados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037579" y="3745230"/>
            <a:ext cx="5322570" cy="105410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5730" indent="-113030">
              <a:lnSpc>
                <a:spcPct val="100000"/>
              </a:lnSpc>
              <a:spcBef>
                <a:spcPts val="219"/>
              </a:spcBef>
              <a:buChar char="•"/>
              <a:tabLst>
                <a:tab pos="125730" algn="l"/>
              </a:tabLst>
            </a:pPr>
            <a:r>
              <a:rPr dirty="0" sz="1500">
                <a:latin typeface="Calibri"/>
                <a:cs typeface="Calibri"/>
              </a:rPr>
              <a:t>Fase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I: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Prueba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de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competencias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y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habilidades</a:t>
            </a:r>
            <a:r>
              <a:rPr dirty="0" sz="1500" spc="-4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socioemocionales.</a:t>
            </a:r>
            <a:endParaRPr sz="1500">
              <a:latin typeface="Calibri"/>
              <a:cs typeface="Calibri"/>
            </a:endParaRPr>
          </a:p>
          <a:p>
            <a:pPr marL="125730" marR="145415" indent="-113030">
              <a:lnSpc>
                <a:spcPts val="1639"/>
              </a:lnSpc>
              <a:spcBef>
                <a:spcPts val="305"/>
              </a:spcBef>
              <a:buChar char="•"/>
              <a:tabLst>
                <a:tab pos="127000" algn="l"/>
              </a:tabLst>
            </a:pPr>
            <a:r>
              <a:rPr dirty="0" sz="1500">
                <a:latin typeface="Calibri"/>
                <a:cs typeface="Calibri"/>
              </a:rPr>
              <a:t>Fase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II:</a:t>
            </a:r>
            <a:r>
              <a:rPr dirty="0" sz="1500" spc="-4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Jornada</a:t>
            </a:r>
            <a:r>
              <a:rPr dirty="0" sz="1500" spc="-4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vivencial,</a:t>
            </a:r>
            <a:r>
              <a:rPr dirty="0" sz="1500" spc="-4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producción</a:t>
            </a:r>
            <a:r>
              <a:rPr dirty="0" sz="1500" spc="-5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de</a:t>
            </a:r>
            <a:r>
              <a:rPr dirty="0" sz="1500" spc="-4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texto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escrito</a:t>
            </a:r>
            <a:r>
              <a:rPr dirty="0" sz="1500" spc="-4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y</a:t>
            </a:r>
            <a:r>
              <a:rPr dirty="0" sz="1500" spc="-4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entrevista 	personal.</a:t>
            </a:r>
            <a:endParaRPr sz="1500">
              <a:latin typeface="Calibri"/>
              <a:cs typeface="Calibri"/>
            </a:endParaRPr>
          </a:p>
          <a:p>
            <a:pPr lvl="1" marL="2124075" indent="-113664">
              <a:lnSpc>
                <a:spcPct val="100000"/>
              </a:lnSpc>
              <a:spcBef>
                <a:spcPts val="790"/>
              </a:spcBef>
              <a:buChar char="•"/>
              <a:tabLst>
                <a:tab pos="2124075" algn="l"/>
              </a:tabLst>
            </a:pPr>
            <a:r>
              <a:rPr dirty="0" sz="1500">
                <a:latin typeface="Calibri"/>
                <a:cs typeface="Calibri"/>
              </a:rPr>
              <a:t>El </a:t>
            </a:r>
            <a:r>
              <a:rPr dirty="0" sz="1500" spc="-10">
                <a:latin typeface="Calibri"/>
                <a:cs typeface="Calibri"/>
              </a:rPr>
              <a:t>estudiante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seleccionado </a:t>
            </a:r>
            <a:r>
              <a:rPr dirty="0" sz="1500">
                <a:latin typeface="Calibri"/>
                <a:cs typeface="Calibri"/>
              </a:rPr>
              <a:t>puede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desistir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8035290" y="4738878"/>
            <a:ext cx="3316604" cy="93218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0">
              <a:lnSpc>
                <a:spcPct val="100000"/>
              </a:lnSpc>
              <a:spcBef>
                <a:spcPts val="219"/>
              </a:spcBef>
            </a:pPr>
            <a:r>
              <a:rPr dirty="0" sz="1500">
                <a:latin typeface="Calibri"/>
                <a:cs typeface="Calibri"/>
              </a:rPr>
              <a:t>de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continuar.</a:t>
            </a:r>
            <a:endParaRPr sz="1500">
              <a:latin typeface="Calibri"/>
              <a:cs typeface="Calibri"/>
            </a:endParaRPr>
          </a:p>
          <a:p>
            <a:pPr marL="125730" marR="5080" indent="-113664">
              <a:lnSpc>
                <a:spcPct val="91700"/>
              </a:lnSpc>
              <a:spcBef>
                <a:spcPts val="270"/>
              </a:spcBef>
              <a:buChar char="•"/>
              <a:tabLst>
                <a:tab pos="127000" algn="l"/>
              </a:tabLst>
            </a:pPr>
            <a:r>
              <a:rPr dirty="0" sz="1500">
                <a:latin typeface="Calibri"/>
                <a:cs typeface="Calibri"/>
              </a:rPr>
              <a:t>En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caso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desista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uno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de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los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seleccionados, </a:t>
            </a:r>
            <a:r>
              <a:rPr dirty="0" sz="1500" spc="-10">
                <a:latin typeface="Calibri"/>
                <a:cs typeface="Calibri"/>
              </a:rPr>
              <a:t>	</a:t>
            </a:r>
            <a:r>
              <a:rPr dirty="0" sz="1500">
                <a:latin typeface="Calibri"/>
                <a:cs typeface="Calibri"/>
              </a:rPr>
              <a:t>el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que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ingresa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al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COAR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es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el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siguiente</a:t>
            </a:r>
            <a:r>
              <a:rPr dirty="0" sz="1500" spc="-40">
                <a:latin typeface="Calibri"/>
                <a:cs typeface="Calibri"/>
              </a:rPr>
              <a:t> </a:t>
            </a:r>
            <a:r>
              <a:rPr dirty="0" sz="1500" spc="-25">
                <a:latin typeface="Calibri"/>
                <a:cs typeface="Calibri"/>
              </a:rPr>
              <a:t>en </a:t>
            </a:r>
            <a:r>
              <a:rPr dirty="0" sz="1500" spc="-25">
                <a:latin typeface="Calibri"/>
                <a:cs typeface="Calibri"/>
              </a:rPr>
              <a:t>	</a:t>
            </a:r>
            <a:r>
              <a:rPr dirty="0" sz="1500">
                <a:latin typeface="Calibri"/>
                <a:cs typeface="Calibri"/>
              </a:rPr>
              <a:t>la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lista</a:t>
            </a:r>
            <a:r>
              <a:rPr dirty="0" sz="1500" spc="-4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de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orden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de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merito.</a:t>
            </a:r>
            <a:endParaRPr sz="1500">
              <a:latin typeface="Calibri"/>
              <a:cs typeface="Calibri"/>
            </a:endParaRPr>
          </a:p>
        </p:txBody>
      </p:sp>
      <p:pic>
        <p:nvPicPr>
          <p:cNvPr id="20" name="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23161" y="3987494"/>
            <a:ext cx="1791335" cy="1319042"/>
          </a:xfrm>
          <a:prstGeom prst="rect">
            <a:avLst/>
          </a:prstGeom>
        </p:spPr>
      </p:pic>
      <p:sp>
        <p:nvSpPr>
          <p:cNvPr id="21" name="object 21" descr=""/>
          <p:cNvSpPr txBox="1"/>
          <p:nvPr/>
        </p:nvSpPr>
        <p:spPr>
          <a:xfrm>
            <a:off x="558800" y="6221679"/>
            <a:ext cx="10944860" cy="4533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Calibri"/>
                <a:cs typeface="Calibri"/>
              </a:rPr>
              <a:t>*En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las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regiones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en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las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que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ya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existía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un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COAR,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esa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era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su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primera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opción.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La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segunda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opción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era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elegida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por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el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estudiante.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las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regiones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las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que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latin typeface="Calibri"/>
                <a:cs typeface="Calibri"/>
              </a:rPr>
              <a:t>no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existía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un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COAR,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los</a:t>
            </a:r>
            <a:r>
              <a:rPr dirty="0" sz="1400" spc="-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estudiantes </a:t>
            </a:r>
            <a:r>
              <a:rPr dirty="0" sz="1400">
                <a:latin typeface="Calibri"/>
                <a:cs typeface="Calibri"/>
              </a:rPr>
              <a:t>podían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elegir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ambas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opciones.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1831701" y="6601231"/>
            <a:ext cx="166370" cy="178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z="1200" spc="-50">
                <a:solidFill>
                  <a:srgbClr val="888888"/>
                </a:solidFill>
                <a:latin typeface="Calibri"/>
                <a:cs typeface="Calibri"/>
              </a:rPr>
              <a:t>5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56983" y="125004"/>
            <a:ext cx="928204" cy="546011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0" y="0"/>
            <a:ext cx="12192000" cy="829944"/>
            <a:chOff x="0" y="0"/>
            <a:chExt cx="12192000" cy="829944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4656" y="173189"/>
              <a:ext cx="2061210" cy="454063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0" y="0"/>
              <a:ext cx="12192000" cy="829944"/>
            </a:xfrm>
            <a:custGeom>
              <a:avLst/>
              <a:gdLst/>
              <a:ahLst/>
              <a:cxnLst/>
              <a:rect l="l" t="t" r="r" b="b"/>
              <a:pathLst>
                <a:path w="12192000" h="829944">
                  <a:moveTo>
                    <a:pt x="12192000" y="0"/>
                  </a:moveTo>
                  <a:lnTo>
                    <a:pt x="0" y="0"/>
                  </a:lnTo>
                  <a:lnTo>
                    <a:pt x="0" y="691641"/>
                  </a:lnTo>
                  <a:lnTo>
                    <a:pt x="7052" y="735383"/>
                  </a:lnTo>
                  <a:lnTo>
                    <a:pt x="26689" y="773352"/>
                  </a:lnTo>
                  <a:lnTo>
                    <a:pt x="56634" y="803281"/>
                  </a:lnTo>
                  <a:lnTo>
                    <a:pt x="94607" y="822901"/>
                  </a:lnTo>
                  <a:lnTo>
                    <a:pt x="138329" y="829945"/>
                  </a:lnTo>
                  <a:lnTo>
                    <a:pt x="12053697" y="829945"/>
                  </a:lnTo>
                  <a:lnTo>
                    <a:pt x="12097390" y="822901"/>
                  </a:lnTo>
                  <a:lnTo>
                    <a:pt x="12135353" y="803281"/>
                  </a:lnTo>
                  <a:lnTo>
                    <a:pt x="12165300" y="773352"/>
                  </a:lnTo>
                  <a:lnTo>
                    <a:pt x="12184944" y="735383"/>
                  </a:lnTo>
                  <a:lnTo>
                    <a:pt x="12192000" y="69164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34656" y="173189"/>
              <a:ext cx="2061210" cy="454063"/>
            </a:xfrm>
            <a:prstGeom prst="rect">
              <a:avLst/>
            </a:prstGeom>
          </p:spPr>
        </p:pic>
      </p:grpSp>
      <p:grpSp>
        <p:nvGrpSpPr>
          <p:cNvPr id="7" name="object 7" descr=""/>
          <p:cNvGrpSpPr/>
          <p:nvPr/>
        </p:nvGrpSpPr>
        <p:grpSpPr>
          <a:xfrm>
            <a:off x="846848" y="1384427"/>
            <a:ext cx="4245610" cy="19050"/>
            <a:chOff x="846848" y="1384427"/>
            <a:chExt cx="4245610" cy="19050"/>
          </a:xfrm>
        </p:grpSpPr>
        <p:sp>
          <p:nvSpPr>
            <p:cNvPr id="8" name="object 8" descr=""/>
            <p:cNvSpPr/>
            <p:nvPr/>
          </p:nvSpPr>
          <p:spPr>
            <a:xfrm>
              <a:off x="846848" y="1384426"/>
              <a:ext cx="3764279" cy="19050"/>
            </a:xfrm>
            <a:custGeom>
              <a:avLst/>
              <a:gdLst/>
              <a:ahLst/>
              <a:cxnLst/>
              <a:rect l="l" t="t" r="r" b="b"/>
              <a:pathLst>
                <a:path w="3764279" h="19050">
                  <a:moveTo>
                    <a:pt x="3763759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3763759" y="19050"/>
                  </a:lnTo>
                  <a:lnTo>
                    <a:pt x="3763759" y="0"/>
                  </a:lnTo>
                  <a:close/>
                </a:path>
              </a:pathLst>
            </a:custGeom>
            <a:solidFill>
              <a:srgbClr val="E2041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846848" y="1393952"/>
              <a:ext cx="4245610" cy="0"/>
            </a:xfrm>
            <a:custGeom>
              <a:avLst/>
              <a:gdLst/>
              <a:ahLst/>
              <a:cxnLst/>
              <a:rect l="l" t="t" r="r" b="b"/>
              <a:pathLst>
                <a:path w="4245610" h="0">
                  <a:moveTo>
                    <a:pt x="0" y="0"/>
                  </a:moveTo>
                  <a:lnTo>
                    <a:pt x="4245089" y="0"/>
                  </a:lnTo>
                </a:path>
              </a:pathLst>
            </a:custGeom>
            <a:ln w="19050">
              <a:solidFill>
                <a:srgbClr val="E2041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34364" y="870584"/>
            <a:ext cx="4161154" cy="42227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600" spc="-300"/>
              <a:t>1.3.</a:t>
            </a:r>
            <a:r>
              <a:rPr dirty="0" sz="2600" spc="-285"/>
              <a:t> </a:t>
            </a:r>
            <a:r>
              <a:rPr dirty="0" sz="2600" spc="-90"/>
              <a:t>Objetivos</a:t>
            </a:r>
            <a:r>
              <a:rPr dirty="0" sz="2600" spc="-340"/>
              <a:t> </a:t>
            </a:r>
            <a:r>
              <a:rPr dirty="0" sz="2600" spc="-80"/>
              <a:t>del</a:t>
            </a:r>
            <a:r>
              <a:rPr dirty="0" sz="2600" spc="-300"/>
              <a:t> </a:t>
            </a:r>
            <a:r>
              <a:rPr dirty="0" sz="2600" spc="-50"/>
              <a:t>estudio</a:t>
            </a:r>
            <a:endParaRPr sz="2600"/>
          </a:p>
        </p:txBody>
      </p:sp>
      <p:sp>
        <p:nvSpPr>
          <p:cNvPr id="11" name="object 11" descr=""/>
          <p:cNvSpPr txBox="1"/>
          <p:nvPr/>
        </p:nvSpPr>
        <p:spPr>
          <a:xfrm>
            <a:off x="1247343" y="1683258"/>
            <a:ext cx="9508490" cy="175704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45720">
              <a:lnSpc>
                <a:spcPct val="100000"/>
              </a:lnSpc>
              <a:spcBef>
                <a:spcPts val="315"/>
              </a:spcBef>
            </a:pPr>
            <a:r>
              <a:rPr dirty="0" sz="1800" b="1">
                <a:latin typeface="Calibri"/>
                <a:cs typeface="Calibri"/>
              </a:rPr>
              <a:t>Objetivo</a:t>
            </a:r>
            <a:r>
              <a:rPr dirty="0" sz="1800" spc="-80" b="1">
                <a:latin typeface="Calibri"/>
                <a:cs typeface="Calibri"/>
              </a:rPr>
              <a:t> </a:t>
            </a:r>
            <a:r>
              <a:rPr dirty="0" sz="1800" spc="-10" b="1">
                <a:latin typeface="Calibri"/>
                <a:cs typeface="Calibri"/>
              </a:rPr>
              <a:t>general:</a:t>
            </a:r>
            <a:endParaRPr sz="1800">
              <a:latin typeface="Calibri"/>
              <a:cs typeface="Calibri"/>
            </a:endParaRPr>
          </a:p>
          <a:p>
            <a:pPr marL="45720" marR="5080">
              <a:lnSpc>
                <a:spcPct val="110000"/>
              </a:lnSpc>
            </a:pPr>
            <a:r>
              <a:rPr dirty="0" sz="1800">
                <a:latin typeface="Calibri"/>
                <a:cs typeface="Calibri"/>
              </a:rPr>
              <a:t>Evaluación</a:t>
            </a:r>
            <a:r>
              <a:rPr dirty="0" sz="1800" spc="19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de</a:t>
            </a:r>
            <a:r>
              <a:rPr dirty="0" sz="1800" spc="20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impacto</a:t>
            </a:r>
            <a:r>
              <a:rPr dirty="0" sz="1800" spc="19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de</a:t>
            </a:r>
            <a:r>
              <a:rPr dirty="0" sz="1800" spc="19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los</a:t>
            </a:r>
            <a:r>
              <a:rPr dirty="0" sz="1800" spc="19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Colegios</a:t>
            </a:r>
            <a:r>
              <a:rPr dirty="0" sz="1800" spc="19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de</a:t>
            </a:r>
            <a:r>
              <a:rPr dirty="0" sz="1800" spc="204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Alto</a:t>
            </a:r>
            <a:r>
              <a:rPr dirty="0" sz="1800" spc="19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Rendimiento</a:t>
            </a:r>
            <a:r>
              <a:rPr dirty="0" sz="1800" spc="20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en</a:t>
            </a:r>
            <a:r>
              <a:rPr dirty="0" sz="1800" spc="19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indicadores</a:t>
            </a:r>
            <a:r>
              <a:rPr dirty="0" sz="1800" spc="20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de</a:t>
            </a:r>
            <a:r>
              <a:rPr dirty="0" sz="1800" spc="19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acceso</a:t>
            </a:r>
            <a:r>
              <a:rPr dirty="0" sz="1800" spc="19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204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educación </a:t>
            </a:r>
            <a:r>
              <a:rPr dirty="0" sz="1800">
                <a:latin typeface="Calibri"/>
                <a:cs typeface="Calibri"/>
              </a:rPr>
              <a:t>superior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e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ingreso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salarial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formal.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730"/>
              </a:spcBef>
            </a:pPr>
            <a:r>
              <a:rPr dirty="0" sz="1800" b="1">
                <a:latin typeface="Calibri"/>
                <a:cs typeface="Calibri"/>
              </a:rPr>
              <a:t>Objetivos</a:t>
            </a:r>
            <a:r>
              <a:rPr dirty="0" sz="1800" spc="-65" b="1">
                <a:latin typeface="Calibri"/>
                <a:cs typeface="Calibri"/>
              </a:rPr>
              <a:t> </a:t>
            </a:r>
            <a:r>
              <a:rPr dirty="0" sz="1800" spc="-10" b="1">
                <a:latin typeface="Calibri"/>
                <a:cs typeface="Calibri"/>
              </a:rPr>
              <a:t>específicos: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dirty="0" sz="2000" spc="-10">
                <a:latin typeface="Calibri"/>
                <a:cs typeface="Calibri"/>
              </a:rPr>
              <a:t>Evaluar</a:t>
            </a:r>
            <a:r>
              <a:rPr dirty="0" sz="2000" spc="-6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el</a:t>
            </a:r>
            <a:r>
              <a:rPr dirty="0" sz="2000" spc="-4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impacto</a:t>
            </a:r>
            <a:r>
              <a:rPr dirty="0" sz="2000" spc="-4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del</a:t>
            </a:r>
            <a:r>
              <a:rPr dirty="0" sz="2000" spc="-6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COAR</a:t>
            </a:r>
            <a:r>
              <a:rPr dirty="0" sz="2000" spc="-55">
                <a:latin typeface="Calibri"/>
                <a:cs typeface="Calibri"/>
              </a:rPr>
              <a:t> </a:t>
            </a:r>
            <a:r>
              <a:rPr dirty="0" sz="2000" spc="-25">
                <a:latin typeface="Calibri"/>
                <a:cs typeface="Calibri"/>
              </a:rPr>
              <a:t>en: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2" name="object 12" descr=""/>
          <p:cNvGrpSpPr/>
          <p:nvPr/>
        </p:nvGrpSpPr>
        <p:grpSpPr>
          <a:xfrm>
            <a:off x="1201661" y="4302252"/>
            <a:ext cx="9720580" cy="234950"/>
            <a:chOff x="1201661" y="4302252"/>
            <a:chExt cx="9720580" cy="234950"/>
          </a:xfrm>
        </p:grpSpPr>
        <p:sp>
          <p:nvSpPr>
            <p:cNvPr id="13" name="object 13" descr=""/>
            <p:cNvSpPr/>
            <p:nvPr/>
          </p:nvSpPr>
          <p:spPr>
            <a:xfrm>
              <a:off x="1201661" y="4358132"/>
              <a:ext cx="9720580" cy="114300"/>
            </a:xfrm>
            <a:custGeom>
              <a:avLst/>
              <a:gdLst/>
              <a:ahLst/>
              <a:cxnLst/>
              <a:rect l="l" t="t" r="r" b="b"/>
              <a:pathLst>
                <a:path w="9720580" h="114300">
                  <a:moveTo>
                    <a:pt x="9606038" y="0"/>
                  </a:moveTo>
                  <a:lnTo>
                    <a:pt x="9606038" y="114300"/>
                  </a:lnTo>
                  <a:lnTo>
                    <a:pt x="9682238" y="76200"/>
                  </a:lnTo>
                  <a:lnTo>
                    <a:pt x="9625088" y="76200"/>
                  </a:lnTo>
                  <a:lnTo>
                    <a:pt x="9625088" y="38100"/>
                  </a:lnTo>
                  <a:lnTo>
                    <a:pt x="9682238" y="38100"/>
                  </a:lnTo>
                  <a:lnTo>
                    <a:pt x="9606038" y="0"/>
                  </a:lnTo>
                  <a:close/>
                </a:path>
                <a:path w="9720580" h="114300">
                  <a:moveTo>
                    <a:pt x="9606038" y="38100"/>
                  </a:moveTo>
                  <a:lnTo>
                    <a:pt x="0" y="38100"/>
                  </a:lnTo>
                  <a:lnTo>
                    <a:pt x="0" y="76200"/>
                  </a:lnTo>
                  <a:lnTo>
                    <a:pt x="9606038" y="76200"/>
                  </a:lnTo>
                  <a:lnTo>
                    <a:pt x="9606038" y="38100"/>
                  </a:lnTo>
                  <a:close/>
                </a:path>
                <a:path w="9720580" h="114300">
                  <a:moveTo>
                    <a:pt x="9682238" y="38100"/>
                  </a:moveTo>
                  <a:lnTo>
                    <a:pt x="9625088" y="38100"/>
                  </a:lnTo>
                  <a:lnTo>
                    <a:pt x="9625088" y="76200"/>
                  </a:lnTo>
                  <a:lnTo>
                    <a:pt x="9682238" y="76200"/>
                  </a:lnTo>
                  <a:lnTo>
                    <a:pt x="9720338" y="57150"/>
                  </a:lnTo>
                  <a:lnTo>
                    <a:pt x="9682238" y="38100"/>
                  </a:lnTo>
                  <a:close/>
                </a:path>
              </a:pathLst>
            </a:custGeom>
            <a:solidFill>
              <a:srgbClr val="FF9696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00733" y="4302252"/>
              <a:ext cx="195580" cy="226060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69385" y="4302252"/>
              <a:ext cx="195579" cy="226060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964047" y="4302252"/>
              <a:ext cx="195579" cy="226060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132825" y="4302252"/>
              <a:ext cx="195579" cy="226060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745852" y="4311015"/>
              <a:ext cx="195579" cy="226060"/>
            </a:xfrm>
            <a:prstGeom prst="rect">
              <a:avLst/>
            </a:prstGeom>
          </p:spPr>
        </p:pic>
      </p:grpSp>
      <p:sp>
        <p:nvSpPr>
          <p:cNvPr id="19" name="object 19" descr=""/>
          <p:cNvSpPr txBox="1"/>
          <p:nvPr/>
        </p:nvSpPr>
        <p:spPr>
          <a:xfrm>
            <a:off x="3716528" y="4719420"/>
            <a:ext cx="1372870" cy="12338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5"/>
              </a:spcBef>
            </a:pPr>
            <a:r>
              <a:rPr dirty="0" sz="1800">
                <a:latin typeface="Calibri"/>
                <a:cs typeface="Calibri"/>
              </a:rPr>
              <a:t>OE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2: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25">
                <a:latin typeface="Calibri"/>
                <a:cs typeface="Calibri"/>
              </a:rPr>
              <a:t>la </a:t>
            </a:r>
            <a:r>
              <a:rPr dirty="0" sz="1800">
                <a:latin typeface="Calibri"/>
                <a:cs typeface="Calibri"/>
              </a:rPr>
              <a:t>elección</a:t>
            </a:r>
            <a:r>
              <a:rPr dirty="0" sz="1800" spc="-45">
                <a:latin typeface="Calibri"/>
                <a:cs typeface="Calibri"/>
              </a:rPr>
              <a:t> </a:t>
            </a:r>
            <a:r>
              <a:rPr dirty="0" sz="1800" spc="-25">
                <a:latin typeface="Calibri"/>
                <a:cs typeface="Calibri"/>
              </a:rPr>
              <a:t>de </a:t>
            </a:r>
            <a:r>
              <a:rPr dirty="0" sz="1800">
                <a:latin typeface="Calibri"/>
                <a:cs typeface="Calibri"/>
              </a:rPr>
              <a:t>una</a:t>
            </a:r>
            <a:r>
              <a:rPr dirty="0" sz="1800" spc="-3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carrera</a:t>
            </a:r>
            <a:r>
              <a:rPr dirty="0" sz="1800" spc="-45">
                <a:latin typeface="Calibri"/>
                <a:cs typeface="Calibri"/>
              </a:rPr>
              <a:t> </a:t>
            </a:r>
            <a:r>
              <a:rPr dirty="0" sz="1800" spc="-25">
                <a:latin typeface="Calibri"/>
                <a:cs typeface="Calibri"/>
              </a:rPr>
              <a:t>de </a:t>
            </a:r>
            <a:r>
              <a:rPr dirty="0" sz="1800">
                <a:latin typeface="Calibri"/>
                <a:cs typeface="Calibri"/>
              </a:rPr>
              <a:t>alto</a:t>
            </a:r>
            <a:r>
              <a:rPr dirty="0" sz="1800" spc="-3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retorno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1831701" y="6601231"/>
            <a:ext cx="166370" cy="178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z="1200" spc="-50">
                <a:solidFill>
                  <a:srgbClr val="888888"/>
                </a:solidFill>
                <a:latin typeface="Calibri"/>
                <a:cs typeface="Calibri"/>
              </a:rPr>
              <a:t>5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809615" y="4719420"/>
            <a:ext cx="1449705" cy="1233805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1800">
                <a:latin typeface="Calibri"/>
                <a:cs typeface="Calibri"/>
              </a:rPr>
              <a:t>OE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25">
                <a:latin typeface="Calibri"/>
                <a:cs typeface="Calibri"/>
              </a:rPr>
              <a:t>3: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800">
                <a:latin typeface="Calibri"/>
                <a:cs typeface="Calibri"/>
              </a:rPr>
              <a:t>Continuidad</a:t>
            </a:r>
            <a:r>
              <a:rPr dirty="0" sz="1800" spc="-85">
                <a:latin typeface="Calibri"/>
                <a:cs typeface="Calibri"/>
              </a:rPr>
              <a:t> </a:t>
            </a:r>
            <a:r>
              <a:rPr dirty="0" sz="1800" spc="-25">
                <a:latin typeface="Calibri"/>
                <a:cs typeface="Calibri"/>
              </a:rPr>
              <a:t>en </a:t>
            </a:r>
            <a:r>
              <a:rPr dirty="0" sz="1800">
                <a:latin typeface="Calibri"/>
                <a:cs typeface="Calibri"/>
              </a:rPr>
              <a:t>la </a:t>
            </a:r>
            <a:r>
              <a:rPr dirty="0" sz="1800" spc="-10">
                <a:latin typeface="Calibri"/>
                <a:cs typeface="Calibri"/>
              </a:rPr>
              <a:t>educación superior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618233" y="4719420"/>
            <a:ext cx="1501775" cy="12338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5"/>
              </a:spcBef>
            </a:pPr>
            <a:r>
              <a:rPr dirty="0" sz="1800">
                <a:latin typeface="Calibri"/>
                <a:cs typeface="Calibri"/>
              </a:rPr>
              <a:t>OE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1: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25">
                <a:latin typeface="Calibri"/>
                <a:cs typeface="Calibri"/>
              </a:rPr>
              <a:t>Transición </a:t>
            </a:r>
            <a:r>
              <a:rPr dirty="0" sz="1800" spc="-10">
                <a:latin typeface="Calibri"/>
                <a:cs typeface="Calibri"/>
              </a:rPr>
              <a:t>oportuna colegio- universidad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902956" y="4719420"/>
            <a:ext cx="1100455" cy="1233805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1800">
                <a:latin typeface="Calibri"/>
                <a:cs typeface="Calibri"/>
              </a:rPr>
              <a:t>OE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35">
                <a:latin typeface="Calibri"/>
                <a:cs typeface="Calibri"/>
              </a:rPr>
              <a:t>4: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800">
                <a:latin typeface="Calibri"/>
                <a:cs typeface="Calibri"/>
              </a:rPr>
              <a:t>Egreso</a:t>
            </a:r>
            <a:r>
              <a:rPr dirty="0" sz="1800" spc="-65">
                <a:latin typeface="Calibri"/>
                <a:cs typeface="Calibri"/>
              </a:rPr>
              <a:t> </a:t>
            </a:r>
            <a:r>
              <a:rPr dirty="0" sz="1800" spc="-25">
                <a:latin typeface="Calibri"/>
                <a:cs typeface="Calibri"/>
              </a:rPr>
              <a:t>de </a:t>
            </a:r>
            <a:r>
              <a:rPr dirty="0" sz="1800" spc="-10">
                <a:latin typeface="Calibri"/>
                <a:cs typeface="Calibri"/>
              </a:rPr>
              <a:t>universidad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800" spc="-10">
                <a:latin typeface="Calibri"/>
                <a:cs typeface="Calibri"/>
              </a:rPr>
              <a:t>/instituto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9615043" y="4719420"/>
            <a:ext cx="712470" cy="1233805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320"/>
              </a:spcBef>
            </a:pPr>
            <a:r>
              <a:rPr dirty="0" sz="1800">
                <a:latin typeface="Calibri"/>
                <a:cs typeface="Calibri"/>
              </a:rPr>
              <a:t>OE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35">
                <a:latin typeface="Calibri"/>
                <a:cs typeface="Calibri"/>
              </a:rPr>
              <a:t>5:</a:t>
            </a:r>
            <a:endParaRPr sz="1800">
              <a:latin typeface="Calibri"/>
              <a:cs typeface="Calibri"/>
            </a:endParaRPr>
          </a:p>
          <a:p>
            <a:pPr algn="just" marL="12700" marR="5080">
              <a:lnSpc>
                <a:spcPct val="110000"/>
              </a:lnSpc>
            </a:pPr>
            <a:r>
              <a:rPr dirty="0" sz="1800" spc="-10">
                <a:latin typeface="Calibri"/>
                <a:cs typeface="Calibri"/>
              </a:rPr>
              <a:t>Ingreso salarial formal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9203563" y="3669919"/>
            <a:ext cx="1579245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 i="1">
                <a:latin typeface="Calibri"/>
                <a:cs typeface="Calibri"/>
              </a:rPr>
              <a:t>Trayectorias</a:t>
            </a:r>
            <a:r>
              <a:rPr dirty="0" sz="1600" spc="-60" i="1">
                <a:latin typeface="Calibri"/>
                <a:cs typeface="Calibri"/>
              </a:rPr>
              <a:t> </a:t>
            </a:r>
            <a:r>
              <a:rPr dirty="0" sz="1600" spc="-20" i="1">
                <a:latin typeface="Calibri"/>
                <a:cs typeface="Calibri"/>
              </a:rPr>
              <a:t>post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600" spc="-10" i="1">
                <a:latin typeface="Calibri"/>
                <a:cs typeface="Calibri"/>
              </a:rPr>
              <a:t>educación</a:t>
            </a:r>
            <a:r>
              <a:rPr dirty="0" sz="1600" spc="-5" i="1">
                <a:latin typeface="Calibri"/>
                <a:cs typeface="Calibri"/>
              </a:rPr>
              <a:t> </a:t>
            </a:r>
            <a:r>
              <a:rPr dirty="0" sz="1600" spc="-10" i="1">
                <a:latin typeface="Calibri"/>
                <a:cs typeface="Calibri"/>
              </a:rPr>
              <a:t>superior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146550" y="3792982"/>
            <a:ext cx="187769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 i="1">
                <a:latin typeface="Calibri"/>
                <a:cs typeface="Calibri"/>
              </a:rPr>
              <a:t>Trayectorias</a:t>
            </a:r>
            <a:r>
              <a:rPr dirty="0" sz="1600" spc="-65" i="1">
                <a:latin typeface="Calibri"/>
                <a:cs typeface="Calibri"/>
              </a:rPr>
              <a:t> </a:t>
            </a:r>
            <a:r>
              <a:rPr dirty="0" sz="1600" spc="-10" i="1">
                <a:latin typeface="Calibri"/>
                <a:cs typeface="Calibri"/>
              </a:rPr>
              <a:t>educativa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4656" y="173189"/>
            <a:ext cx="2061210" cy="45406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810983" y="1393952"/>
            <a:ext cx="7956550" cy="0"/>
          </a:xfrm>
          <a:custGeom>
            <a:avLst/>
            <a:gdLst/>
            <a:ahLst/>
            <a:cxnLst/>
            <a:rect l="l" t="t" r="r" b="b"/>
            <a:pathLst>
              <a:path w="7956550" h="0">
                <a:moveTo>
                  <a:pt x="35864" y="0"/>
                </a:moveTo>
                <a:lnTo>
                  <a:pt x="3799624" y="0"/>
                </a:lnTo>
              </a:path>
              <a:path w="7956550" h="0">
                <a:moveTo>
                  <a:pt x="0" y="0"/>
                </a:moveTo>
                <a:lnTo>
                  <a:pt x="7956461" y="0"/>
                </a:lnTo>
              </a:path>
            </a:pathLst>
          </a:custGeom>
          <a:ln w="19050">
            <a:solidFill>
              <a:srgbClr val="E2041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8269" rIns="0" bIns="0" rtlCol="0" vert="horz">
            <a:spAutoFit/>
          </a:bodyPr>
          <a:lstStyle/>
          <a:p>
            <a:pPr marL="40640">
              <a:lnSpc>
                <a:spcPct val="100000"/>
              </a:lnSpc>
              <a:spcBef>
                <a:spcPts val="105"/>
              </a:spcBef>
            </a:pPr>
            <a:r>
              <a:rPr dirty="0" sz="2600" spc="-260"/>
              <a:t>1.4.</a:t>
            </a:r>
            <a:r>
              <a:rPr dirty="0" sz="2600" spc="-290"/>
              <a:t> </a:t>
            </a:r>
            <a:r>
              <a:rPr dirty="0" sz="2600" spc="-135"/>
              <a:t>Línea</a:t>
            </a:r>
            <a:r>
              <a:rPr dirty="0" sz="2600" spc="-320"/>
              <a:t> </a:t>
            </a:r>
            <a:r>
              <a:rPr dirty="0" sz="2600" spc="-60"/>
              <a:t>de</a:t>
            </a:r>
            <a:r>
              <a:rPr dirty="0" sz="2600" spc="-300"/>
              <a:t> </a:t>
            </a:r>
            <a:r>
              <a:rPr dirty="0" sz="2600" spc="-55"/>
              <a:t>tiempo</a:t>
            </a:r>
            <a:r>
              <a:rPr dirty="0" sz="2600" spc="-340"/>
              <a:t> </a:t>
            </a:r>
            <a:r>
              <a:rPr dirty="0" sz="2600" spc="-60"/>
              <a:t>de</a:t>
            </a:r>
            <a:r>
              <a:rPr dirty="0" sz="2600" spc="-285"/>
              <a:t> </a:t>
            </a:r>
            <a:r>
              <a:rPr dirty="0" sz="2600" spc="-120"/>
              <a:t>los</a:t>
            </a:r>
            <a:r>
              <a:rPr dirty="0" sz="2600" spc="-320"/>
              <a:t> </a:t>
            </a:r>
            <a:r>
              <a:rPr dirty="0" sz="2600" spc="-75"/>
              <a:t>postulantes</a:t>
            </a:r>
            <a:r>
              <a:rPr dirty="0" sz="2600" spc="-330"/>
              <a:t> </a:t>
            </a:r>
            <a:r>
              <a:rPr dirty="0" sz="2600" spc="-40"/>
              <a:t>por</a:t>
            </a:r>
            <a:r>
              <a:rPr dirty="0" sz="2600" spc="-320"/>
              <a:t> </a:t>
            </a:r>
            <a:r>
              <a:rPr dirty="0" sz="2600" spc="-25"/>
              <a:t>año</a:t>
            </a:r>
            <a:endParaRPr sz="2600"/>
          </a:p>
        </p:txBody>
      </p:sp>
      <p:grpSp>
        <p:nvGrpSpPr>
          <p:cNvPr id="5" name="object 5" descr=""/>
          <p:cNvGrpSpPr/>
          <p:nvPr/>
        </p:nvGrpSpPr>
        <p:grpSpPr>
          <a:xfrm>
            <a:off x="1711705" y="3889375"/>
            <a:ext cx="8616315" cy="391160"/>
            <a:chOff x="1711705" y="3889375"/>
            <a:chExt cx="8616315" cy="391160"/>
          </a:xfrm>
        </p:grpSpPr>
        <p:sp>
          <p:nvSpPr>
            <p:cNvPr id="6" name="object 6" descr=""/>
            <p:cNvSpPr/>
            <p:nvPr/>
          </p:nvSpPr>
          <p:spPr>
            <a:xfrm>
              <a:off x="1718055" y="3895725"/>
              <a:ext cx="945515" cy="378460"/>
            </a:xfrm>
            <a:custGeom>
              <a:avLst/>
              <a:gdLst/>
              <a:ahLst/>
              <a:cxnLst/>
              <a:rect l="l" t="t" r="r" b="b"/>
              <a:pathLst>
                <a:path w="945514" h="378460">
                  <a:moveTo>
                    <a:pt x="756412" y="0"/>
                  </a:moveTo>
                  <a:lnTo>
                    <a:pt x="0" y="0"/>
                  </a:lnTo>
                  <a:lnTo>
                    <a:pt x="189102" y="189102"/>
                  </a:lnTo>
                  <a:lnTo>
                    <a:pt x="0" y="378206"/>
                  </a:lnTo>
                  <a:lnTo>
                    <a:pt x="756412" y="378206"/>
                  </a:lnTo>
                  <a:lnTo>
                    <a:pt x="945514" y="189102"/>
                  </a:lnTo>
                  <a:lnTo>
                    <a:pt x="756412" y="0"/>
                  </a:lnTo>
                  <a:close/>
                </a:path>
              </a:pathLst>
            </a:custGeom>
            <a:solidFill>
              <a:srgbClr val="DFEC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718055" y="3895725"/>
              <a:ext cx="945515" cy="378460"/>
            </a:xfrm>
            <a:custGeom>
              <a:avLst/>
              <a:gdLst/>
              <a:ahLst/>
              <a:cxnLst/>
              <a:rect l="l" t="t" r="r" b="b"/>
              <a:pathLst>
                <a:path w="945514" h="378460">
                  <a:moveTo>
                    <a:pt x="0" y="0"/>
                  </a:moveTo>
                  <a:lnTo>
                    <a:pt x="756412" y="0"/>
                  </a:lnTo>
                  <a:lnTo>
                    <a:pt x="945514" y="189102"/>
                  </a:lnTo>
                  <a:lnTo>
                    <a:pt x="756412" y="378206"/>
                  </a:lnTo>
                  <a:lnTo>
                    <a:pt x="0" y="378206"/>
                  </a:lnTo>
                  <a:lnTo>
                    <a:pt x="189102" y="189102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87ADC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568955" y="3895725"/>
              <a:ext cx="945515" cy="378460"/>
            </a:xfrm>
            <a:custGeom>
              <a:avLst/>
              <a:gdLst/>
              <a:ahLst/>
              <a:cxnLst/>
              <a:rect l="l" t="t" r="r" b="b"/>
              <a:pathLst>
                <a:path w="945514" h="378460">
                  <a:moveTo>
                    <a:pt x="756411" y="0"/>
                  </a:moveTo>
                  <a:lnTo>
                    <a:pt x="0" y="0"/>
                  </a:lnTo>
                  <a:lnTo>
                    <a:pt x="189102" y="189102"/>
                  </a:lnTo>
                  <a:lnTo>
                    <a:pt x="0" y="378206"/>
                  </a:lnTo>
                  <a:lnTo>
                    <a:pt x="756411" y="378206"/>
                  </a:lnTo>
                  <a:lnTo>
                    <a:pt x="945515" y="189102"/>
                  </a:lnTo>
                  <a:lnTo>
                    <a:pt x="7564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2568955" y="3895725"/>
              <a:ext cx="945515" cy="378460"/>
            </a:xfrm>
            <a:custGeom>
              <a:avLst/>
              <a:gdLst/>
              <a:ahLst/>
              <a:cxnLst/>
              <a:rect l="l" t="t" r="r" b="b"/>
              <a:pathLst>
                <a:path w="945514" h="378460">
                  <a:moveTo>
                    <a:pt x="0" y="0"/>
                  </a:moveTo>
                  <a:lnTo>
                    <a:pt x="756411" y="0"/>
                  </a:lnTo>
                  <a:lnTo>
                    <a:pt x="945515" y="189102"/>
                  </a:lnTo>
                  <a:lnTo>
                    <a:pt x="756411" y="378206"/>
                  </a:lnTo>
                  <a:lnTo>
                    <a:pt x="0" y="378206"/>
                  </a:lnTo>
                  <a:lnTo>
                    <a:pt x="189102" y="189102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87ADC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419855" y="3895725"/>
              <a:ext cx="945515" cy="378460"/>
            </a:xfrm>
            <a:custGeom>
              <a:avLst/>
              <a:gdLst/>
              <a:ahLst/>
              <a:cxnLst/>
              <a:rect l="l" t="t" r="r" b="b"/>
              <a:pathLst>
                <a:path w="945514" h="378460">
                  <a:moveTo>
                    <a:pt x="756412" y="0"/>
                  </a:moveTo>
                  <a:lnTo>
                    <a:pt x="0" y="0"/>
                  </a:lnTo>
                  <a:lnTo>
                    <a:pt x="189103" y="189102"/>
                  </a:lnTo>
                  <a:lnTo>
                    <a:pt x="0" y="378206"/>
                  </a:lnTo>
                  <a:lnTo>
                    <a:pt x="756412" y="378206"/>
                  </a:lnTo>
                  <a:lnTo>
                    <a:pt x="945388" y="189102"/>
                  </a:lnTo>
                  <a:lnTo>
                    <a:pt x="7564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419855" y="3895725"/>
              <a:ext cx="945515" cy="378460"/>
            </a:xfrm>
            <a:custGeom>
              <a:avLst/>
              <a:gdLst/>
              <a:ahLst/>
              <a:cxnLst/>
              <a:rect l="l" t="t" r="r" b="b"/>
              <a:pathLst>
                <a:path w="945514" h="378460">
                  <a:moveTo>
                    <a:pt x="0" y="0"/>
                  </a:moveTo>
                  <a:lnTo>
                    <a:pt x="756412" y="0"/>
                  </a:lnTo>
                  <a:lnTo>
                    <a:pt x="945388" y="189102"/>
                  </a:lnTo>
                  <a:lnTo>
                    <a:pt x="756412" y="378206"/>
                  </a:lnTo>
                  <a:lnTo>
                    <a:pt x="0" y="378206"/>
                  </a:lnTo>
                  <a:lnTo>
                    <a:pt x="189103" y="189102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87ADC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4270755" y="3895725"/>
              <a:ext cx="945515" cy="378460"/>
            </a:xfrm>
            <a:custGeom>
              <a:avLst/>
              <a:gdLst/>
              <a:ahLst/>
              <a:cxnLst/>
              <a:rect l="l" t="t" r="r" b="b"/>
              <a:pathLst>
                <a:path w="945514" h="378460">
                  <a:moveTo>
                    <a:pt x="756285" y="0"/>
                  </a:moveTo>
                  <a:lnTo>
                    <a:pt x="0" y="0"/>
                  </a:lnTo>
                  <a:lnTo>
                    <a:pt x="189103" y="189102"/>
                  </a:lnTo>
                  <a:lnTo>
                    <a:pt x="0" y="378206"/>
                  </a:lnTo>
                  <a:lnTo>
                    <a:pt x="756285" y="378206"/>
                  </a:lnTo>
                  <a:lnTo>
                    <a:pt x="945388" y="189102"/>
                  </a:lnTo>
                  <a:lnTo>
                    <a:pt x="75628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270755" y="3895725"/>
              <a:ext cx="945515" cy="378460"/>
            </a:xfrm>
            <a:custGeom>
              <a:avLst/>
              <a:gdLst/>
              <a:ahLst/>
              <a:cxnLst/>
              <a:rect l="l" t="t" r="r" b="b"/>
              <a:pathLst>
                <a:path w="945514" h="378460">
                  <a:moveTo>
                    <a:pt x="0" y="0"/>
                  </a:moveTo>
                  <a:lnTo>
                    <a:pt x="756285" y="0"/>
                  </a:lnTo>
                  <a:lnTo>
                    <a:pt x="945388" y="189102"/>
                  </a:lnTo>
                  <a:lnTo>
                    <a:pt x="756285" y="378206"/>
                  </a:lnTo>
                  <a:lnTo>
                    <a:pt x="0" y="378206"/>
                  </a:lnTo>
                  <a:lnTo>
                    <a:pt x="189103" y="189102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87ADC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5121655" y="3895725"/>
              <a:ext cx="945515" cy="378460"/>
            </a:xfrm>
            <a:custGeom>
              <a:avLst/>
              <a:gdLst/>
              <a:ahLst/>
              <a:cxnLst/>
              <a:rect l="l" t="t" r="r" b="b"/>
              <a:pathLst>
                <a:path w="945514" h="378460">
                  <a:moveTo>
                    <a:pt x="756285" y="0"/>
                  </a:moveTo>
                  <a:lnTo>
                    <a:pt x="0" y="0"/>
                  </a:lnTo>
                  <a:lnTo>
                    <a:pt x="189103" y="189102"/>
                  </a:lnTo>
                  <a:lnTo>
                    <a:pt x="0" y="378206"/>
                  </a:lnTo>
                  <a:lnTo>
                    <a:pt x="756285" y="378206"/>
                  </a:lnTo>
                  <a:lnTo>
                    <a:pt x="945388" y="189102"/>
                  </a:lnTo>
                  <a:lnTo>
                    <a:pt x="75628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5121655" y="3895725"/>
              <a:ext cx="945515" cy="378460"/>
            </a:xfrm>
            <a:custGeom>
              <a:avLst/>
              <a:gdLst/>
              <a:ahLst/>
              <a:cxnLst/>
              <a:rect l="l" t="t" r="r" b="b"/>
              <a:pathLst>
                <a:path w="945514" h="378460">
                  <a:moveTo>
                    <a:pt x="0" y="0"/>
                  </a:moveTo>
                  <a:lnTo>
                    <a:pt x="756285" y="0"/>
                  </a:lnTo>
                  <a:lnTo>
                    <a:pt x="945388" y="189102"/>
                  </a:lnTo>
                  <a:lnTo>
                    <a:pt x="756285" y="378206"/>
                  </a:lnTo>
                  <a:lnTo>
                    <a:pt x="0" y="378206"/>
                  </a:lnTo>
                  <a:lnTo>
                    <a:pt x="189103" y="189102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87ADC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5972555" y="3895725"/>
              <a:ext cx="945515" cy="378460"/>
            </a:xfrm>
            <a:custGeom>
              <a:avLst/>
              <a:gdLst/>
              <a:ahLst/>
              <a:cxnLst/>
              <a:rect l="l" t="t" r="r" b="b"/>
              <a:pathLst>
                <a:path w="945515" h="378460">
                  <a:moveTo>
                    <a:pt x="756285" y="0"/>
                  </a:moveTo>
                  <a:lnTo>
                    <a:pt x="0" y="0"/>
                  </a:lnTo>
                  <a:lnTo>
                    <a:pt x="189103" y="189102"/>
                  </a:lnTo>
                  <a:lnTo>
                    <a:pt x="0" y="378206"/>
                  </a:lnTo>
                  <a:lnTo>
                    <a:pt x="756285" y="378206"/>
                  </a:lnTo>
                  <a:lnTo>
                    <a:pt x="945388" y="189102"/>
                  </a:lnTo>
                  <a:lnTo>
                    <a:pt x="75628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5972555" y="3895725"/>
              <a:ext cx="945515" cy="378460"/>
            </a:xfrm>
            <a:custGeom>
              <a:avLst/>
              <a:gdLst/>
              <a:ahLst/>
              <a:cxnLst/>
              <a:rect l="l" t="t" r="r" b="b"/>
              <a:pathLst>
                <a:path w="945515" h="378460">
                  <a:moveTo>
                    <a:pt x="0" y="0"/>
                  </a:moveTo>
                  <a:lnTo>
                    <a:pt x="756285" y="0"/>
                  </a:lnTo>
                  <a:lnTo>
                    <a:pt x="945388" y="189102"/>
                  </a:lnTo>
                  <a:lnTo>
                    <a:pt x="756285" y="378206"/>
                  </a:lnTo>
                  <a:lnTo>
                    <a:pt x="0" y="378206"/>
                  </a:lnTo>
                  <a:lnTo>
                    <a:pt x="189103" y="189102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87ADC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6823455" y="3895725"/>
              <a:ext cx="945515" cy="378460"/>
            </a:xfrm>
            <a:custGeom>
              <a:avLst/>
              <a:gdLst/>
              <a:ahLst/>
              <a:cxnLst/>
              <a:rect l="l" t="t" r="r" b="b"/>
              <a:pathLst>
                <a:path w="945515" h="378460">
                  <a:moveTo>
                    <a:pt x="756285" y="0"/>
                  </a:moveTo>
                  <a:lnTo>
                    <a:pt x="0" y="0"/>
                  </a:lnTo>
                  <a:lnTo>
                    <a:pt x="189102" y="189102"/>
                  </a:lnTo>
                  <a:lnTo>
                    <a:pt x="0" y="378206"/>
                  </a:lnTo>
                  <a:lnTo>
                    <a:pt x="756285" y="378206"/>
                  </a:lnTo>
                  <a:lnTo>
                    <a:pt x="945388" y="189102"/>
                  </a:lnTo>
                  <a:lnTo>
                    <a:pt x="75628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6823455" y="3895725"/>
              <a:ext cx="945515" cy="378460"/>
            </a:xfrm>
            <a:custGeom>
              <a:avLst/>
              <a:gdLst/>
              <a:ahLst/>
              <a:cxnLst/>
              <a:rect l="l" t="t" r="r" b="b"/>
              <a:pathLst>
                <a:path w="945515" h="378460">
                  <a:moveTo>
                    <a:pt x="0" y="0"/>
                  </a:moveTo>
                  <a:lnTo>
                    <a:pt x="756285" y="0"/>
                  </a:lnTo>
                  <a:lnTo>
                    <a:pt x="945388" y="189102"/>
                  </a:lnTo>
                  <a:lnTo>
                    <a:pt x="756285" y="378206"/>
                  </a:lnTo>
                  <a:lnTo>
                    <a:pt x="0" y="378206"/>
                  </a:lnTo>
                  <a:lnTo>
                    <a:pt x="189102" y="189102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87ADC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7674355" y="3895725"/>
              <a:ext cx="945515" cy="378460"/>
            </a:xfrm>
            <a:custGeom>
              <a:avLst/>
              <a:gdLst/>
              <a:ahLst/>
              <a:cxnLst/>
              <a:rect l="l" t="t" r="r" b="b"/>
              <a:pathLst>
                <a:path w="945515" h="378460">
                  <a:moveTo>
                    <a:pt x="756285" y="0"/>
                  </a:moveTo>
                  <a:lnTo>
                    <a:pt x="0" y="0"/>
                  </a:lnTo>
                  <a:lnTo>
                    <a:pt x="188975" y="189102"/>
                  </a:lnTo>
                  <a:lnTo>
                    <a:pt x="0" y="378206"/>
                  </a:lnTo>
                  <a:lnTo>
                    <a:pt x="756285" y="378206"/>
                  </a:lnTo>
                  <a:lnTo>
                    <a:pt x="945388" y="189102"/>
                  </a:lnTo>
                  <a:lnTo>
                    <a:pt x="75628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7674355" y="3895725"/>
              <a:ext cx="945515" cy="378460"/>
            </a:xfrm>
            <a:custGeom>
              <a:avLst/>
              <a:gdLst/>
              <a:ahLst/>
              <a:cxnLst/>
              <a:rect l="l" t="t" r="r" b="b"/>
              <a:pathLst>
                <a:path w="945515" h="378460">
                  <a:moveTo>
                    <a:pt x="0" y="0"/>
                  </a:moveTo>
                  <a:lnTo>
                    <a:pt x="756285" y="0"/>
                  </a:lnTo>
                  <a:lnTo>
                    <a:pt x="945388" y="189102"/>
                  </a:lnTo>
                  <a:lnTo>
                    <a:pt x="756285" y="378206"/>
                  </a:lnTo>
                  <a:lnTo>
                    <a:pt x="0" y="378206"/>
                  </a:lnTo>
                  <a:lnTo>
                    <a:pt x="188975" y="189102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87ADC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8525128" y="3895725"/>
              <a:ext cx="945515" cy="378460"/>
            </a:xfrm>
            <a:custGeom>
              <a:avLst/>
              <a:gdLst/>
              <a:ahLst/>
              <a:cxnLst/>
              <a:rect l="l" t="t" r="r" b="b"/>
              <a:pathLst>
                <a:path w="945515" h="378460">
                  <a:moveTo>
                    <a:pt x="756412" y="0"/>
                  </a:moveTo>
                  <a:lnTo>
                    <a:pt x="0" y="0"/>
                  </a:lnTo>
                  <a:lnTo>
                    <a:pt x="189102" y="189102"/>
                  </a:lnTo>
                  <a:lnTo>
                    <a:pt x="0" y="378206"/>
                  </a:lnTo>
                  <a:lnTo>
                    <a:pt x="756412" y="378206"/>
                  </a:lnTo>
                  <a:lnTo>
                    <a:pt x="945515" y="189102"/>
                  </a:lnTo>
                  <a:lnTo>
                    <a:pt x="756412" y="0"/>
                  </a:lnTo>
                  <a:close/>
                </a:path>
              </a:pathLst>
            </a:custGeom>
            <a:solidFill>
              <a:srgbClr val="CEE4B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8525128" y="3895725"/>
              <a:ext cx="945515" cy="378460"/>
            </a:xfrm>
            <a:custGeom>
              <a:avLst/>
              <a:gdLst/>
              <a:ahLst/>
              <a:cxnLst/>
              <a:rect l="l" t="t" r="r" b="b"/>
              <a:pathLst>
                <a:path w="945515" h="378460">
                  <a:moveTo>
                    <a:pt x="0" y="0"/>
                  </a:moveTo>
                  <a:lnTo>
                    <a:pt x="756412" y="0"/>
                  </a:lnTo>
                  <a:lnTo>
                    <a:pt x="945515" y="189102"/>
                  </a:lnTo>
                  <a:lnTo>
                    <a:pt x="756412" y="378206"/>
                  </a:lnTo>
                  <a:lnTo>
                    <a:pt x="0" y="378206"/>
                  </a:lnTo>
                  <a:lnTo>
                    <a:pt x="189102" y="189102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87ADC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9376028" y="3895725"/>
              <a:ext cx="945515" cy="378460"/>
            </a:xfrm>
            <a:custGeom>
              <a:avLst/>
              <a:gdLst/>
              <a:ahLst/>
              <a:cxnLst/>
              <a:rect l="l" t="t" r="r" b="b"/>
              <a:pathLst>
                <a:path w="945515" h="378460">
                  <a:moveTo>
                    <a:pt x="756412" y="0"/>
                  </a:moveTo>
                  <a:lnTo>
                    <a:pt x="0" y="0"/>
                  </a:lnTo>
                  <a:lnTo>
                    <a:pt x="189102" y="189102"/>
                  </a:lnTo>
                  <a:lnTo>
                    <a:pt x="0" y="378206"/>
                  </a:lnTo>
                  <a:lnTo>
                    <a:pt x="756412" y="378206"/>
                  </a:lnTo>
                  <a:lnTo>
                    <a:pt x="945515" y="189102"/>
                  </a:lnTo>
                  <a:lnTo>
                    <a:pt x="756412" y="0"/>
                  </a:lnTo>
                  <a:close/>
                </a:path>
              </a:pathLst>
            </a:custGeom>
            <a:solidFill>
              <a:srgbClr val="CEE4B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9376028" y="3895725"/>
              <a:ext cx="945515" cy="378460"/>
            </a:xfrm>
            <a:custGeom>
              <a:avLst/>
              <a:gdLst/>
              <a:ahLst/>
              <a:cxnLst/>
              <a:rect l="l" t="t" r="r" b="b"/>
              <a:pathLst>
                <a:path w="945515" h="378460">
                  <a:moveTo>
                    <a:pt x="0" y="0"/>
                  </a:moveTo>
                  <a:lnTo>
                    <a:pt x="756412" y="0"/>
                  </a:lnTo>
                  <a:lnTo>
                    <a:pt x="945515" y="189102"/>
                  </a:lnTo>
                  <a:lnTo>
                    <a:pt x="756412" y="378206"/>
                  </a:lnTo>
                  <a:lnTo>
                    <a:pt x="0" y="378206"/>
                  </a:lnTo>
                  <a:lnTo>
                    <a:pt x="189102" y="189102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87ADC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/>
          <p:nvPr/>
        </p:nvSpPr>
        <p:spPr>
          <a:xfrm>
            <a:off x="3423284" y="2848736"/>
            <a:ext cx="2113280" cy="284480"/>
          </a:xfrm>
          <a:custGeom>
            <a:avLst/>
            <a:gdLst/>
            <a:ahLst/>
            <a:cxnLst/>
            <a:rect l="l" t="t" r="r" b="b"/>
            <a:pathLst>
              <a:path w="2113279" h="284480">
                <a:moveTo>
                  <a:pt x="0" y="284479"/>
                </a:moveTo>
                <a:lnTo>
                  <a:pt x="1871" y="229090"/>
                </a:lnTo>
                <a:lnTo>
                  <a:pt x="6969" y="183880"/>
                </a:lnTo>
                <a:lnTo>
                  <a:pt x="14519" y="153410"/>
                </a:lnTo>
                <a:lnTo>
                  <a:pt x="23749" y="142239"/>
                </a:lnTo>
                <a:lnTo>
                  <a:pt x="1033017" y="142239"/>
                </a:lnTo>
                <a:lnTo>
                  <a:pt x="1042227" y="131069"/>
                </a:lnTo>
                <a:lnTo>
                  <a:pt x="1049734" y="100599"/>
                </a:lnTo>
                <a:lnTo>
                  <a:pt x="1054788" y="55389"/>
                </a:lnTo>
                <a:lnTo>
                  <a:pt x="1056639" y="0"/>
                </a:lnTo>
                <a:lnTo>
                  <a:pt x="1058511" y="55389"/>
                </a:lnTo>
                <a:lnTo>
                  <a:pt x="1063609" y="100599"/>
                </a:lnTo>
                <a:lnTo>
                  <a:pt x="1071159" y="131069"/>
                </a:lnTo>
                <a:lnTo>
                  <a:pt x="1080389" y="142239"/>
                </a:lnTo>
                <a:lnTo>
                  <a:pt x="2089657" y="142239"/>
                </a:lnTo>
                <a:lnTo>
                  <a:pt x="2098867" y="153410"/>
                </a:lnTo>
                <a:lnTo>
                  <a:pt x="2106374" y="183880"/>
                </a:lnTo>
                <a:lnTo>
                  <a:pt x="2111428" y="229090"/>
                </a:lnTo>
                <a:lnTo>
                  <a:pt x="2113279" y="284479"/>
                </a:lnTo>
              </a:path>
            </a:pathLst>
          </a:custGeom>
          <a:ln w="19050">
            <a:solidFill>
              <a:srgbClr val="44536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 descr=""/>
          <p:cNvSpPr/>
          <p:nvPr/>
        </p:nvSpPr>
        <p:spPr>
          <a:xfrm>
            <a:off x="4345813" y="2177414"/>
            <a:ext cx="2113280" cy="284480"/>
          </a:xfrm>
          <a:custGeom>
            <a:avLst/>
            <a:gdLst/>
            <a:ahLst/>
            <a:cxnLst/>
            <a:rect l="l" t="t" r="r" b="b"/>
            <a:pathLst>
              <a:path w="2113279" h="284480">
                <a:moveTo>
                  <a:pt x="0" y="284480"/>
                </a:moveTo>
                <a:lnTo>
                  <a:pt x="1871" y="229143"/>
                </a:lnTo>
                <a:lnTo>
                  <a:pt x="6969" y="183927"/>
                </a:lnTo>
                <a:lnTo>
                  <a:pt x="14519" y="153427"/>
                </a:lnTo>
                <a:lnTo>
                  <a:pt x="23749" y="142239"/>
                </a:lnTo>
                <a:lnTo>
                  <a:pt x="1033017" y="142239"/>
                </a:lnTo>
                <a:lnTo>
                  <a:pt x="1042227" y="131069"/>
                </a:lnTo>
                <a:lnTo>
                  <a:pt x="1049734" y="100599"/>
                </a:lnTo>
                <a:lnTo>
                  <a:pt x="1054788" y="55389"/>
                </a:lnTo>
                <a:lnTo>
                  <a:pt x="1056639" y="0"/>
                </a:lnTo>
                <a:lnTo>
                  <a:pt x="1058511" y="55389"/>
                </a:lnTo>
                <a:lnTo>
                  <a:pt x="1063609" y="100599"/>
                </a:lnTo>
                <a:lnTo>
                  <a:pt x="1071159" y="131069"/>
                </a:lnTo>
                <a:lnTo>
                  <a:pt x="1080389" y="142239"/>
                </a:lnTo>
                <a:lnTo>
                  <a:pt x="2089658" y="142239"/>
                </a:lnTo>
                <a:lnTo>
                  <a:pt x="2098867" y="153427"/>
                </a:lnTo>
                <a:lnTo>
                  <a:pt x="2106374" y="183927"/>
                </a:lnTo>
                <a:lnTo>
                  <a:pt x="2111428" y="229143"/>
                </a:lnTo>
                <a:lnTo>
                  <a:pt x="2113279" y="284480"/>
                </a:lnTo>
              </a:path>
            </a:pathLst>
          </a:custGeom>
          <a:ln w="19050">
            <a:solidFill>
              <a:srgbClr val="44536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 descr=""/>
          <p:cNvSpPr/>
          <p:nvPr/>
        </p:nvSpPr>
        <p:spPr>
          <a:xfrm>
            <a:off x="1869439" y="3485896"/>
            <a:ext cx="2275840" cy="339090"/>
          </a:xfrm>
          <a:custGeom>
            <a:avLst/>
            <a:gdLst/>
            <a:ahLst/>
            <a:cxnLst/>
            <a:rect l="l" t="t" r="r" b="b"/>
            <a:pathLst>
              <a:path w="2275840" h="339089">
                <a:moveTo>
                  <a:pt x="0" y="338581"/>
                </a:moveTo>
                <a:lnTo>
                  <a:pt x="2208" y="272696"/>
                </a:lnTo>
                <a:lnTo>
                  <a:pt x="8239" y="218884"/>
                </a:lnTo>
                <a:lnTo>
                  <a:pt x="17198" y="182598"/>
                </a:lnTo>
                <a:lnTo>
                  <a:pt x="28193" y="169290"/>
                </a:lnTo>
                <a:lnTo>
                  <a:pt x="1109726" y="169290"/>
                </a:lnTo>
                <a:lnTo>
                  <a:pt x="1120721" y="155983"/>
                </a:lnTo>
                <a:lnTo>
                  <a:pt x="1129680" y="119697"/>
                </a:lnTo>
                <a:lnTo>
                  <a:pt x="1135711" y="65885"/>
                </a:lnTo>
                <a:lnTo>
                  <a:pt x="1137920" y="0"/>
                </a:lnTo>
                <a:lnTo>
                  <a:pt x="1140128" y="65885"/>
                </a:lnTo>
                <a:lnTo>
                  <a:pt x="1146159" y="119697"/>
                </a:lnTo>
                <a:lnTo>
                  <a:pt x="1155118" y="155983"/>
                </a:lnTo>
                <a:lnTo>
                  <a:pt x="1166114" y="169290"/>
                </a:lnTo>
                <a:lnTo>
                  <a:pt x="2247646" y="169290"/>
                </a:lnTo>
                <a:lnTo>
                  <a:pt x="2258641" y="182598"/>
                </a:lnTo>
                <a:lnTo>
                  <a:pt x="2267600" y="218884"/>
                </a:lnTo>
                <a:lnTo>
                  <a:pt x="2273631" y="272696"/>
                </a:lnTo>
                <a:lnTo>
                  <a:pt x="2275840" y="338581"/>
                </a:lnTo>
              </a:path>
            </a:pathLst>
          </a:custGeom>
          <a:ln w="19050">
            <a:solidFill>
              <a:srgbClr val="44536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 descr=""/>
          <p:cNvSpPr txBox="1"/>
          <p:nvPr/>
        </p:nvSpPr>
        <p:spPr>
          <a:xfrm>
            <a:off x="1849373" y="3141979"/>
            <a:ext cx="286194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>
                <a:latin typeface="Calibri"/>
                <a:cs typeface="Calibri"/>
              </a:rPr>
              <a:t>3ro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5to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secundaria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cohorte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0" b="1">
                <a:latin typeface="Calibri"/>
                <a:cs typeface="Calibri"/>
              </a:rPr>
              <a:t>2015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3167888" y="1811781"/>
            <a:ext cx="3714115" cy="9340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866140">
              <a:lnSpc>
                <a:spcPct val="100000"/>
              </a:lnSpc>
              <a:spcBef>
                <a:spcPts val="95"/>
              </a:spcBef>
            </a:pPr>
            <a:r>
              <a:rPr dirty="0" sz="1600">
                <a:latin typeface="Calibri"/>
                <a:cs typeface="Calibri"/>
              </a:rPr>
              <a:t>3ro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5to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secundaria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cohorte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20" b="1">
                <a:latin typeface="Calibri"/>
                <a:cs typeface="Calibri"/>
              </a:rPr>
              <a:t>2017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60"/>
              </a:spcBef>
            </a:pP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>
                <a:latin typeface="Calibri"/>
                <a:cs typeface="Calibri"/>
              </a:rPr>
              <a:t>3ro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5to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secundaria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cohorte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20" b="1">
                <a:latin typeface="Calibri"/>
                <a:cs typeface="Calibri"/>
              </a:rPr>
              <a:t>2016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1" name="object 31" descr=""/>
          <p:cNvSpPr/>
          <p:nvPr/>
        </p:nvSpPr>
        <p:spPr>
          <a:xfrm>
            <a:off x="4273677" y="4422013"/>
            <a:ext cx="4279900" cy="169545"/>
          </a:xfrm>
          <a:custGeom>
            <a:avLst/>
            <a:gdLst/>
            <a:ahLst/>
            <a:cxnLst/>
            <a:rect l="l" t="t" r="r" b="b"/>
            <a:pathLst>
              <a:path w="4279900" h="169545">
                <a:moveTo>
                  <a:pt x="4279773" y="0"/>
                </a:moveTo>
                <a:lnTo>
                  <a:pt x="4278677" y="32952"/>
                </a:lnTo>
                <a:lnTo>
                  <a:pt x="4275677" y="59880"/>
                </a:lnTo>
                <a:lnTo>
                  <a:pt x="4271200" y="78045"/>
                </a:lnTo>
                <a:lnTo>
                  <a:pt x="4265676" y="84709"/>
                </a:lnTo>
                <a:lnTo>
                  <a:pt x="2154047" y="84709"/>
                </a:lnTo>
                <a:lnTo>
                  <a:pt x="2148522" y="91352"/>
                </a:lnTo>
                <a:lnTo>
                  <a:pt x="2144045" y="109474"/>
                </a:lnTo>
                <a:lnTo>
                  <a:pt x="2141045" y="136358"/>
                </a:lnTo>
                <a:lnTo>
                  <a:pt x="2139950" y="169291"/>
                </a:lnTo>
                <a:lnTo>
                  <a:pt x="2138836" y="136358"/>
                </a:lnTo>
                <a:lnTo>
                  <a:pt x="2135806" y="109474"/>
                </a:lnTo>
                <a:lnTo>
                  <a:pt x="2131323" y="91352"/>
                </a:lnTo>
                <a:lnTo>
                  <a:pt x="2125853" y="84709"/>
                </a:lnTo>
                <a:lnTo>
                  <a:pt x="14097" y="84709"/>
                </a:lnTo>
                <a:lnTo>
                  <a:pt x="8626" y="78045"/>
                </a:lnTo>
                <a:lnTo>
                  <a:pt x="4143" y="59880"/>
                </a:lnTo>
                <a:lnTo>
                  <a:pt x="1113" y="32952"/>
                </a:lnTo>
                <a:lnTo>
                  <a:pt x="0" y="0"/>
                </a:lnTo>
              </a:path>
            </a:pathLst>
          </a:custGeom>
          <a:ln w="19050">
            <a:solidFill>
              <a:srgbClr val="44536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 descr=""/>
          <p:cNvSpPr/>
          <p:nvPr/>
        </p:nvSpPr>
        <p:spPr>
          <a:xfrm>
            <a:off x="5189092" y="4926203"/>
            <a:ext cx="4279900" cy="169545"/>
          </a:xfrm>
          <a:custGeom>
            <a:avLst/>
            <a:gdLst/>
            <a:ahLst/>
            <a:cxnLst/>
            <a:rect l="l" t="t" r="r" b="b"/>
            <a:pathLst>
              <a:path w="4279900" h="169545">
                <a:moveTo>
                  <a:pt x="4279900" y="0"/>
                </a:moveTo>
                <a:lnTo>
                  <a:pt x="4278786" y="33006"/>
                </a:lnTo>
                <a:lnTo>
                  <a:pt x="4275756" y="59928"/>
                </a:lnTo>
                <a:lnTo>
                  <a:pt x="4271273" y="78063"/>
                </a:lnTo>
                <a:lnTo>
                  <a:pt x="4265803" y="84709"/>
                </a:lnTo>
                <a:lnTo>
                  <a:pt x="2154047" y="84709"/>
                </a:lnTo>
                <a:lnTo>
                  <a:pt x="2148576" y="91352"/>
                </a:lnTo>
                <a:lnTo>
                  <a:pt x="2144093" y="109474"/>
                </a:lnTo>
                <a:lnTo>
                  <a:pt x="2141063" y="136358"/>
                </a:lnTo>
                <a:lnTo>
                  <a:pt x="2139950" y="169291"/>
                </a:lnTo>
                <a:lnTo>
                  <a:pt x="2138836" y="136358"/>
                </a:lnTo>
                <a:lnTo>
                  <a:pt x="2135806" y="109474"/>
                </a:lnTo>
                <a:lnTo>
                  <a:pt x="2131323" y="91352"/>
                </a:lnTo>
                <a:lnTo>
                  <a:pt x="2125853" y="84709"/>
                </a:lnTo>
                <a:lnTo>
                  <a:pt x="14097" y="84709"/>
                </a:lnTo>
                <a:lnTo>
                  <a:pt x="8626" y="78063"/>
                </a:lnTo>
                <a:lnTo>
                  <a:pt x="4143" y="59928"/>
                </a:lnTo>
                <a:lnTo>
                  <a:pt x="1113" y="33006"/>
                </a:lnTo>
                <a:lnTo>
                  <a:pt x="0" y="0"/>
                </a:lnTo>
              </a:path>
            </a:pathLst>
          </a:custGeom>
          <a:ln w="19050">
            <a:solidFill>
              <a:srgbClr val="44536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 descr=""/>
          <p:cNvSpPr/>
          <p:nvPr/>
        </p:nvSpPr>
        <p:spPr>
          <a:xfrm>
            <a:off x="5946521" y="5592051"/>
            <a:ext cx="4279900" cy="169545"/>
          </a:xfrm>
          <a:custGeom>
            <a:avLst/>
            <a:gdLst/>
            <a:ahLst/>
            <a:cxnLst/>
            <a:rect l="l" t="t" r="r" b="b"/>
            <a:pathLst>
              <a:path w="4279900" h="169545">
                <a:moveTo>
                  <a:pt x="4279773" y="0"/>
                </a:moveTo>
                <a:lnTo>
                  <a:pt x="4278677" y="32947"/>
                </a:lnTo>
                <a:lnTo>
                  <a:pt x="4275677" y="59853"/>
                </a:lnTo>
                <a:lnTo>
                  <a:pt x="4271200" y="77993"/>
                </a:lnTo>
                <a:lnTo>
                  <a:pt x="4265676" y="84645"/>
                </a:lnTo>
                <a:lnTo>
                  <a:pt x="2154047" y="84645"/>
                </a:lnTo>
                <a:lnTo>
                  <a:pt x="2148576" y="91297"/>
                </a:lnTo>
                <a:lnTo>
                  <a:pt x="2144093" y="109435"/>
                </a:lnTo>
                <a:lnTo>
                  <a:pt x="2141063" y="136337"/>
                </a:lnTo>
                <a:lnTo>
                  <a:pt x="2139950" y="169278"/>
                </a:lnTo>
                <a:lnTo>
                  <a:pt x="2138836" y="136337"/>
                </a:lnTo>
                <a:lnTo>
                  <a:pt x="2135806" y="109435"/>
                </a:lnTo>
                <a:lnTo>
                  <a:pt x="2131323" y="91297"/>
                </a:lnTo>
                <a:lnTo>
                  <a:pt x="2125853" y="84645"/>
                </a:lnTo>
                <a:lnTo>
                  <a:pt x="14096" y="84645"/>
                </a:lnTo>
                <a:lnTo>
                  <a:pt x="8626" y="77993"/>
                </a:lnTo>
                <a:lnTo>
                  <a:pt x="4143" y="59853"/>
                </a:lnTo>
                <a:lnTo>
                  <a:pt x="1113" y="32947"/>
                </a:lnTo>
                <a:lnTo>
                  <a:pt x="0" y="0"/>
                </a:lnTo>
              </a:path>
            </a:pathLst>
          </a:custGeom>
          <a:ln w="19050">
            <a:solidFill>
              <a:srgbClr val="44536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 descr=""/>
          <p:cNvSpPr txBox="1"/>
          <p:nvPr/>
        </p:nvSpPr>
        <p:spPr>
          <a:xfrm>
            <a:off x="6350000" y="5196332"/>
            <a:ext cx="21488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Calibri"/>
                <a:cs typeface="Calibri"/>
              </a:rPr>
              <a:t>Universidad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cohorte </a:t>
            </a:r>
            <a:r>
              <a:rPr dirty="0" sz="1600" spc="-20" b="1">
                <a:latin typeface="Calibri"/>
                <a:cs typeface="Calibri"/>
              </a:rPr>
              <a:t>2016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7194550" y="5783376"/>
            <a:ext cx="21488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Calibri"/>
                <a:cs typeface="Calibri"/>
              </a:rPr>
              <a:t>Universidad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cohorte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20" b="1">
                <a:latin typeface="Calibri"/>
                <a:cs typeface="Calibri"/>
              </a:rPr>
              <a:t>2017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6" name="object 36" descr=""/>
          <p:cNvSpPr/>
          <p:nvPr/>
        </p:nvSpPr>
        <p:spPr>
          <a:xfrm>
            <a:off x="8525382" y="3650234"/>
            <a:ext cx="1887220" cy="142240"/>
          </a:xfrm>
          <a:custGeom>
            <a:avLst/>
            <a:gdLst/>
            <a:ahLst/>
            <a:cxnLst/>
            <a:rect l="l" t="t" r="r" b="b"/>
            <a:pathLst>
              <a:path w="1887220" h="142239">
                <a:moveTo>
                  <a:pt x="0" y="142240"/>
                </a:moveTo>
                <a:lnTo>
                  <a:pt x="934" y="114518"/>
                </a:lnTo>
                <a:lnTo>
                  <a:pt x="3476" y="91916"/>
                </a:lnTo>
                <a:lnTo>
                  <a:pt x="7233" y="76696"/>
                </a:lnTo>
                <a:lnTo>
                  <a:pt x="11811" y="71120"/>
                </a:lnTo>
                <a:lnTo>
                  <a:pt x="931672" y="71120"/>
                </a:lnTo>
                <a:lnTo>
                  <a:pt x="936323" y="65526"/>
                </a:lnTo>
                <a:lnTo>
                  <a:pt x="940117" y="50276"/>
                </a:lnTo>
                <a:lnTo>
                  <a:pt x="942673" y="27668"/>
                </a:lnTo>
                <a:lnTo>
                  <a:pt x="943610" y="0"/>
                </a:lnTo>
                <a:lnTo>
                  <a:pt x="944526" y="27668"/>
                </a:lnTo>
                <a:lnTo>
                  <a:pt x="947039" y="50276"/>
                </a:lnTo>
                <a:lnTo>
                  <a:pt x="950789" y="65526"/>
                </a:lnTo>
                <a:lnTo>
                  <a:pt x="955421" y="71120"/>
                </a:lnTo>
                <a:lnTo>
                  <a:pt x="1875282" y="71120"/>
                </a:lnTo>
                <a:lnTo>
                  <a:pt x="1879913" y="76696"/>
                </a:lnTo>
                <a:lnTo>
                  <a:pt x="1883664" y="91916"/>
                </a:lnTo>
                <a:lnTo>
                  <a:pt x="1886176" y="114518"/>
                </a:lnTo>
                <a:lnTo>
                  <a:pt x="1887093" y="142240"/>
                </a:lnTo>
              </a:path>
            </a:pathLst>
          </a:custGeom>
          <a:ln w="19050">
            <a:solidFill>
              <a:srgbClr val="44536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 descr=""/>
          <p:cNvSpPr txBox="1"/>
          <p:nvPr/>
        </p:nvSpPr>
        <p:spPr>
          <a:xfrm>
            <a:off x="1969770" y="3016376"/>
            <a:ext cx="8401050" cy="182181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6564630" marR="5080">
              <a:lnSpc>
                <a:spcPct val="100000"/>
              </a:lnSpc>
              <a:spcBef>
                <a:spcPts val="95"/>
              </a:spcBef>
            </a:pPr>
            <a:r>
              <a:rPr dirty="0" sz="1600">
                <a:latin typeface="Calibri"/>
                <a:cs typeface="Calibri"/>
              </a:rPr>
              <a:t>Inserción</a:t>
            </a:r>
            <a:r>
              <a:rPr dirty="0" sz="1600" spc="-5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del</a:t>
            </a:r>
            <a:r>
              <a:rPr dirty="0" sz="1600" spc="-6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mercado </a:t>
            </a:r>
            <a:r>
              <a:rPr dirty="0" sz="1600">
                <a:latin typeface="Calibri"/>
                <a:cs typeface="Calibri"/>
              </a:rPr>
              <a:t>laboral</a:t>
            </a:r>
            <a:r>
              <a:rPr dirty="0" sz="1600" spc="-8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cohorte</a:t>
            </a:r>
            <a:r>
              <a:rPr dirty="0" sz="1600" spc="-55">
                <a:latin typeface="Calibri"/>
                <a:cs typeface="Calibri"/>
              </a:rPr>
              <a:t> </a:t>
            </a:r>
            <a:r>
              <a:rPr dirty="0" sz="1600" spc="-20" b="1">
                <a:latin typeface="Calibri"/>
                <a:cs typeface="Calibri"/>
              </a:rPr>
              <a:t>2015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40"/>
              </a:spcBef>
            </a:pP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862965" algn="l"/>
                <a:tab pos="1714500" algn="l"/>
                <a:tab pos="2565400" algn="l"/>
                <a:tab pos="3416300" algn="l"/>
                <a:tab pos="4267200" algn="l"/>
                <a:tab pos="5118100" algn="l"/>
                <a:tab pos="5969000" algn="l"/>
                <a:tab pos="6820534" algn="l"/>
                <a:tab pos="7671434" algn="l"/>
              </a:tabLst>
            </a:pPr>
            <a:r>
              <a:rPr dirty="0" sz="1800" spc="-20">
                <a:latin typeface="Calibri"/>
                <a:cs typeface="Calibri"/>
              </a:rPr>
              <a:t>2015</a:t>
            </a:r>
            <a:r>
              <a:rPr dirty="0" sz="1800">
                <a:latin typeface="Calibri"/>
                <a:cs typeface="Calibri"/>
              </a:rPr>
              <a:t>	</a:t>
            </a:r>
            <a:r>
              <a:rPr dirty="0" sz="1800" spc="-20">
                <a:latin typeface="Calibri"/>
                <a:cs typeface="Calibri"/>
              </a:rPr>
              <a:t>2016</a:t>
            </a:r>
            <a:r>
              <a:rPr dirty="0" sz="1800">
                <a:latin typeface="Calibri"/>
                <a:cs typeface="Calibri"/>
              </a:rPr>
              <a:t>	</a:t>
            </a:r>
            <a:r>
              <a:rPr dirty="0" sz="1800" spc="-20">
                <a:latin typeface="Calibri"/>
                <a:cs typeface="Calibri"/>
              </a:rPr>
              <a:t>2017</a:t>
            </a:r>
            <a:r>
              <a:rPr dirty="0" sz="1800">
                <a:latin typeface="Calibri"/>
                <a:cs typeface="Calibri"/>
              </a:rPr>
              <a:t>	</a:t>
            </a:r>
            <a:r>
              <a:rPr dirty="0" sz="1800" spc="-20">
                <a:latin typeface="Calibri"/>
                <a:cs typeface="Calibri"/>
              </a:rPr>
              <a:t>2018</a:t>
            </a:r>
            <a:r>
              <a:rPr dirty="0" sz="1800">
                <a:latin typeface="Calibri"/>
                <a:cs typeface="Calibri"/>
              </a:rPr>
              <a:t>	</a:t>
            </a:r>
            <a:r>
              <a:rPr dirty="0" sz="1800" spc="-20">
                <a:latin typeface="Calibri"/>
                <a:cs typeface="Calibri"/>
              </a:rPr>
              <a:t>2019</a:t>
            </a:r>
            <a:r>
              <a:rPr dirty="0" sz="1800">
                <a:latin typeface="Calibri"/>
                <a:cs typeface="Calibri"/>
              </a:rPr>
              <a:t>	</a:t>
            </a:r>
            <a:r>
              <a:rPr dirty="0" sz="1800" spc="-20">
                <a:latin typeface="Calibri"/>
                <a:cs typeface="Calibri"/>
              </a:rPr>
              <a:t>2020</a:t>
            </a:r>
            <a:r>
              <a:rPr dirty="0" sz="1800">
                <a:latin typeface="Calibri"/>
                <a:cs typeface="Calibri"/>
              </a:rPr>
              <a:t>	</a:t>
            </a:r>
            <a:r>
              <a:rPr dirty="0" sz="1800" spc="-20">
                <a:latin typeface="Calibri"/>
                <a:cs typeface="Calibri"/>
              </a:rPr>
              <a:t>2021</a:t>
            </a:r>
            <a:r>
              <a:rPr dirty="0" sz="1800">
                <a:latin typeface="Calibri"/>
                <a:cs typeface="Calibri"/>
              </a:rPr>
              <a:t>	</a:t>
            </a:r>
            <a:r>
              <a:rPr dirty="0" sz="1800" spc="-20">
                <a:latin typeface="Calibri"/>
                <a:cs typeface="Calibri"/>
              </a:rPr>
              <a:t>2022</a:t>
            </a:r>
            <a:r>
              <a:rPr dirty="0" sz="1800">
                <a:latin typeface="Calibri"/>
                <a:cs typeface="Calibri"/>
              </a:rPr>
              <a:t>	</a:t>
            </a:r>
            <a:r>
              <a:rPr dirty="0" sz="1800" spc="-20">
                <a:latin typeface="Calibri"/>
                <a:cs typeface="Calibri"/>
              </a:rPr>
              <a:t>2023</a:t>
            </a:r>
            <a:r>
              <a:rPr dirty="0" sz="1800">
                <a:latin typeface="Calibri"/>
                <a:cs typeface="Calibri"/>
              </a:rPr>
              <a:t>	</a:t>
            </a:r>
            <a:r>
              <a:rPr dirty="0" sz="1800" spc="-20">
                <a:latin typeface="Calibri"/>
                <a:cs typeface="Calibri"/>
              </a:rPr>
              <a:t>2024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35"/>
              </a:spcBef>
            </a:pPr>
            <a:endParaRPr sz="1800">
              <a:latin typeface="Calibri"/>
              <a:cs typeface="Calibri"/>
            </a:endParaRPr>
          </a:p>
          <a:p>
            <a:pPr marL="3658870">
              <a:lnSpc>
                <a:spcPct val="100000"/>
              </a:lnSpc>
            </a:pPr>
            <a:r>
              <a:rPr dirty="0" sz="1600" spc="-10">
                <a:latin typeface="Calibri"/>
                <a:cs typeface="Calibri"/>
              </a:rPr>
              <a:t>Universidad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cohorte </a:t>
            </a:r>
            <a:r>
              <a:rPr dirty="0" sz="1600" spc="-20" b="1">
                <a:latin typeface="Calibri"/>
                <a:cs typeface="Calibri"/>
              </a:rPr>
              <a:t>2015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9" name="object 3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dirty="0" spc="-50"/>
              <a:t>7</a:t>
            </a:fld>
          </a:p>
        </p:txBody>
      </p:sp>
      <p:sp>
        <p:nvSpPr>
          <p:cNvPr id="38" name="object 38" descr=""/>
          <p:cNvSpPr txBox="1"/>
          <p:nvPr/>
        </p:nvSpPr>
        <p:spPr>
          <a:xfrm>
            <a:off x="1153160" y="5531916"/>
            <a:ext cx="2969895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Calibri"/>
                <a:cs typeface="Calibri"/>
              </a:rPr>
              <a:t>*Estudiamos</a:t>
            </a:r>
            <a:r>
              <a:rPr dirty="0" sz="1800" spc="-3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las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trayectorias</a:t>
            </a:r>
            <a:r>
              <a:rPr dirty="0" sz="1800" spc="-25">
                <a:latin typeface="Calibri"/>
                <a:cs typeface="Calibri"/>
              </a:rPr>
              <a:t> de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Calibri"/>
                <a:cs typeface="Calibri"/>
              </a:rPr>
              <a:t>las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cohortes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2015,</a:t>
            </a:r>
            <a:r>
              <a:rPr dirty="0" sz="1800" spc="-20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2016</a:t>
            </a:r>
            <a:r>
              <a:rPr dirty="0" sz="1800" spc="-10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y</a:t>
            </a:r>
            <a:r>
              <a:rPr dirty="0" sz="1800" spc="-20" b="1">
                <a:latin typeface="Calibri"/>
                <a:cs typeface="Calibri"/>
              </a:rPr>
              <a:t> 2017.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4656" y="173189"/>
            <a:ext cx="2061210" cy="45406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74825" y="2366213"/>
            <a:ext cx="8964295" cy="1416050"/>
          </a:xfrm>
          <a:prstGeom prst="rect"/>
        </p:spPr>
        <p:txBody>
          <a:bodyPr wrap="square" lIns="0" tIns="95250" rIns="0" bIns="0" rtlCol="0" vert="horz">
            <a:spAutoFit/>
          </a:bodyPr>
          <a:lstStyle/>
          <a:p>
            <a:pPr marL="12700" marR="5080">
              <a:lnSpc>
                <a:spcPts val="5190"/>
              </a:lnSpc>
              <a:spcBef>
                <a:spcPts val="750"/>
              </a:spcBef>
            </a:pPr>
            <a:r>
              <a:rPr dirty="0" sz="4800" spc="-360">
                <a:solidFill>
                  <a:srgbClr val="FFFFFF"/>
                </a:solidFill>
              </a:rPr>
              <a:t>2.</a:t>
            </a:r>
            <a:r>
              <a:rPr dirty="0" sz="4800" spc="-570">
                <a:solidFill>
                  <a:srgbClr val="FFFFFF"/>
                </a:solidFill>
              </a:rPr>
              <a:t> </a:t>
            </a:r>
            <a:r>
              <a:rPr dirty="0" sz="4800" spc="-185">
                <a:solidFill>
                  <a:srgbClr val="FFFFFF"/>
                </a:solidFill>
              </a:rPr>
              <a:t>Diseño</a:t>
            </a:r>
            <a:r>
              <a:rPr dirty="0" sz="4800" spc="-555">
                <a:solidFill>
                  <a:srgbClr val="FFFFFF"/>
                </a:solidFill>
              </a:rPr>
              <a:t> </a:t>
            </a:r>
            <a:r>
              <a:rPr dirty="0" sz="4800" spc="-125">
                <a:solidFill>
                  <a:srgbClr val="FFFFFF"/>
                </a:solidFill>
              </a:rPr>
              <a:t>metodológico</a:t>
            </a:r>
            <a:r>
              <a:rPr dirty="0" sz="4800" spc="-555">
                <a:solidFill>
                  <a:srgbClr val="FFFFFF"/>
                </a:solidFill>
              </a:rPr>
              <a:t> </a:t>
            </a:r>
            <a:r>
              <a:rPr dirty="0" sz="4800" spc="-105">
                <a:solidFill>
                  <a:srgbClr val="FFFFFF"/>
                </a:solidFill>
              </a:rPr>
              <a:t>de</a:t>
            </a:r>
            <a:r>
              <a:rPr dirty="0" sz="4800" spc="-550">
                <a:solidFill>
                  <a:srgbClr val="FFFFFF"/>
                </a:solidFill>
              </a:rPr>
              <a:t> </a:t>
            </a:r>
            <a:r>
              <a:rPr dirty="0" sz="4800" spc="-25">
                <a:solidFill>
                  <a:srgbClr val="FFFFFF"/>
                </a:solidFill>
              </a:rPr>
              <a:t>la </a:t>
            </a:r>
            <a:r>
              <a:rPr dirty="0" sz="4800" spc="-95">
                <a:solidFill>
                  <a:srgbClr val="FFFFFF"/>
                </a:solidFill>
              </a:rPr>
              <a:t>evaluación</a:t>
            </a:r>
            <a:r>
              <a:rPr dirty="0" sz="4800" spc="-530">
                <a:solidFill>
                  <a:srgbClr val="FFFFFF"/>
                </a:solidFill>
              </a:rPr>
              <a:t> </a:t>
            </a:r>
            <a:r>
              <a:rPr dirty="0" sz="4800" spc="-105">
                <a:solidFill>
                  <a:srgbClr val="FFFFFF"/>
                </a:solidFill>
              </a:rPr>
              <a:t>de</a:t>
            </a:r>
            <a:r>
              <a:rPr dirty="0" sz="4800" spc="-530">
                <a:solidFill>
                  <a:srgbClr val="FFFFFF"/>
                </a:solidFill>
              </a:rPr>
              <a:t> </a:t>
            </a:r>
            <a:r>
              <a:rPr dirty="0" sz="4800" spc="-10">
                <a:solidFill>
                  <a:srgbClr val="FFFFFF"/>
                </a:solidFill>
              </a:rPr>
              <a:t>impacto</a:t>
            </a:r>
            <a:endParaRPr sz="4800"/>
          </a:p>
        </p:txBody>
      </p:sp>
      <p:sp>
        <p:nvSpPr>
          <p:cNvPr id="4" name="object 4" descr=""/>
          <p:cNvSpPr/>
          <p:nvPr/>
        </p:nvSpPr>
        <p:spPr>
          <a:xfrm>
            <a:off x="10119359" y="71119"/>
            <a:ext cx="1463040" cy="640080"/>
          </a:xfrm>
          <a:custGeom>
            <a:avLst/>
            <a:gdLst/>
            <a:ahLst/>
            <a:cxnLst/>
            <a:rect l="l" t="t" r="r" b="b"/>
            <a:pathLst>
              <a:path w="1463040" h="640080">
                <a:moveTo>
                  <a:pt x="1463040" y="0"/>
                </a:moveTo>
                <a:lnTo>
                  <a:pt x="0" y="0"/>
                </a:lnTo>
                <a:lnTo>
                  <a:pt x="0" y="640079"/>
                </a:lnTo>
                <a:lnTo>
                  <a:pt x="1463040" y="640079"/>
                </a:lnTo>
                <a:lnTo>
                  <a:pt x="14630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dirty="0" spc="-50"/>
              <a:t>7</a:t>
            </a:fld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4656" y="173189"/>
            <a:ext cx="2061210" cy="45406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846848" y="1393952"/>
            <a:ext cx="4245610" cy="0"/>
          </a:xfrm>
          <a:custGeom>
            <a:avLst/>
            <a:gdLst/>
            <a:ahLst/>
            <a:cxnLst/>
            <a:rect l="l" t="t" r="r" b="b"/>
            <a:pathLst>
              <a:path w="4245610" h="0">
                <a:moveTo>
                  <a:pt x="0" y="0"/>
                </a:moveTo>
                <a:lnTo>
                  <a:pt x="3763759" y="0"/>
                </a:lnTo>
              </a:path>
              <a:path w="4245610" h="0">
                <a:moveTo>
                  <a:pt x="0" y="0"/>
                </a:moveTo>
                <a:lnTo>
                  <a:pt x="4245089" y="0"/>
                </a:lnTo>
              </a:path>
            </a:pathLst>
          </a:custGeom>
          <a:ln w="19050">
            <a:solidFill>
              <a:srgbClr val="E2041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34364" y="870584"/>
            <a:ext cx="4318635" cy="42227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600" spc="-325"/>
              <a:t>2.1.</a:t>
            </a:r>
            <a:r>
              <a:rPr dirty="0" sz="2600" spc="-275"/>
              <a:t> </a:t>
            </a:r>
            <a:r>
              <a:rPr dirty="0" sz="2600" spc="-114"/>
              <a:t>Estructura</a:t>
            </a:r>
            <a:r>
              <a:rPr dirty="0" sz="2600" spc="-295"/>
              <a:t> </a:t>
            </a:r>
            <a:r>
              <a:rPr dirty="0" sz="2600" spc="-80"/>
              <a:t>del</a:t>
            </a:r>
            <a:r>
              <a:rPr dirty="0" sz="2600" spc="-305"/>
              <a:t> </a:t>
            </a:r>
            <a:r>
              <a:rPr dirty="0" sz="2600" spc="-45"/>
              <a:t>estudio</a:t>
            </a:r>
            <a:endParaRPr sz="2600"/>
          </a:p>
        </p:txBody>
      </p:sp>
      <p:sp>
        <p:nvSpPr>
          <p:cNvPr id="5" name="object 5" descr=""/>
          <p:cNvSpPr txBox="1"/>
          <p:nvPr/>
        </p:nvSpPr>
        <p:spPr>
          <a:xfrm>
            <a:off x="11171935" y="6426504"/>
            <a:ext cx="10287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solidFill>
                  <a:srgbClr val="888888"/>
                </a:solidFill>
                <a:latin typeface="Calibri"/>
                <a:cs typeface="Calibri"/>
              </a:rPr>
              <a:t>9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34364" y="6016244"/>
            <a:ext cx="10305415" cy="570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*Planilla</a:t>
            </a:r>
            <a:r>
              <a:rPr dirty="0" sz="1200" spc="-45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mensual</a:t>
            </a:r>
            <a:r>
              <a:rPr dirty="0" sz="1200" spc="-4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de</a:t>
            </a:r>
            <a:r>
              <a:rPr dirty="0" sz="1200" spc="-2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pagos</a:t>
            </a:r>
            <a:r>
              <a:rPr dirty="0" sz="1200" spc="-5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(PLAME)</a:t>
            </a:r>
            <a:r>
              <a:rPr dirty="0" sz="1200" spc="-35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Es</a:t>
            </a:r>
            <a:r>
              <a:rPr dirty="0" sz="1200" spc="-25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el</a:t>
            </a:r>
            <a:r>
              <a:rPr dirty="0" sz="1200" spc="-4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documento</a:t>
            </a:r>
            <a:r>
              <a:rPr dirty="0" sz="1200" spc="-55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electrónico</a:t>
            </a:r>
            <a:r>
              <a:rPr dirty="0" sz="1200" spc="-6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donde</a:t>
            </a:r>
            <a:r>
              <a:rPr dirty="0" sz="1200" spc="-5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debes</a:t>
            </a:r>
            <a:r>
              <a:rPr dirty="0" sz="1200" spc="-3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registrar</a:t>
            </a:r>
            <a:r>
              <a:rPr dirty="0" sz="1200" spc="-4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los</a:t>
            </a:r>
            <a:r>
              <a:rPr dirty="0" sz="1200" spc="-4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ingresos</a:t>
            </a:r>
            <a:r>
              <a:rPr dirty="0" sz="1200" spc="-4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mensuales,</a:t>
            </a:r>
            <a:r>
              <a:rPr dirty="0" sz="1200" spc="-3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pagos,</a:t>
            </a:r>
            <a:r>
              <a:rPr dirty="0" sz="1200" spc="-35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impuestos</a:t>
            </a:r>
            <a:r>
              <a:rPr dirty="0" sz="1200" spc="-35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o</a:t>
            </a:r>
            <a:r>
              <a:rPr dirty="0" sz="1200" spc="-3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descuentos</a:t>
            </a:r>
            <a:r>
              <a:rPr dirty="0" sz="1200" spc="-4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de</a:t>
            </a:r>
            <a:r>
              <a:rPr dirty="0" sz="1200" spc="-35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ley</a:t>
            </a:r>
            <a:r>
              <a:rPr dirty="0" sz="1200" spc="-45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 spc="-25">
                <a:solidFill>
                  <a:srgbClr val="333333"/>
                </a:solidFill>
                <a:latin typeface="Segoe UI"/>
                <a:cs typeface="Segoe UI"/>
              </a:rPr>
              <a:t>de</a:t>
            </a:r>
            <a:endParaRPr sz="1200">
              <a:latin typeface="Segoe UI"/>
              <a:cs typeface="Segoe UI"/>
            </a:endParaRPr>
          </a:p>
          <a:p>
            <a:pPr marL="12700">
              <a:lnSpc>
                <a:spcPts val="1420"/>
              </a:lnSpc>
              <a:spcBef>
                <a:spcPts val="5"/>
              </a:spcBef>
            </a:pP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tus</a:t>
            </a:r>
            <a:r>
              <a:rPr dirty="0" sz="1200" spc="-25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 spc="-10">
                <a:solidFill>
                  <a:srgbClr val="333333"/>
                </a:solidFill>
                <a:latin typeface="Segoe UI"/>
                <a:cs typeface="Segoe UI"/>
              </a:rPr>
              <a:t>trabajadores,</a:t>
            </a:r>
            <a:r>
              <a:rPr dirty="0" sz="1200" spc="-25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pensionistas,</a:t>
            </a:r>
            <a:r>
              <a:rPr dirty="0" sz="1200" spc="-25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prestadores</a:t>
            </a:r>
            <a:r>
              <a:rPr dirty="0" sz="1200" spc="-25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de</a:t>
            </a:r>
            <a:r>
              <a:rPr dirty="0" sz="1200" spc="-2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servicios,</a:t>
            </a:r>
            <a:r>
              <a:rPr dirty="0" sz="1200" spc="-1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personal</a:t>
            </a:r>
            <a:r>
              <a:rPr dirty="0" sz="1200" spc="-5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en</a:t>
            </a:r>
            <a:r>
              <a:rPr dirty="0" sz="1200" spc="-3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formación</a:t>
            </a:r>
            <a:r>
              <a:rPr dirty="0" sz="1200" spc="-35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o</a:t>
            </a:r>
            <a:r>
              <a:rPr dirty="0" sz="1200" spc="-25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de</a:t>
            </a:r>
            <a:r>
              <a:rPr dirty="0" sz="1200" spc="-10">
                <a:solidFill>
                  <a:srgbClr val="333333"/>
                </a:solidFill>
                <a:latin typeface="Segoe UI"/>
                <a:cs typeface="Segoe UI"/>
              </a:rPr>
              <a:t> terceros.</a:t>
            </a:r>
            <a:endParaRPr sz="1200">
              <a:latin typeface="Segoe UI"/>
              <a:cs typeface="Segoe UI"/>
            </a:endParaRPr>
          </a:p>
          <a:p>
            <a:pPr marL="12700">
              <a:lnSpc>
                <a:spcPts val="1420"/>
              </a:lnSpc>
            </a:pP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**Datos</a:t>
            </a:r>
            <a:r>
              <a:rPr dirty="0" sz="1200" spc="-2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dirty="0" sz="1200" spc="-10">
                <a:solidFill>
                  <a:srgbClr val="333333"/>
                </a:solidFill>
                <a:latin typeface="Segoe UI"/>
                <a:cs typeface="Segoe UI"/>
              </a:rPr>
              <a:t>administrativos</a:t>
            </a:r>
            <a:r>
              <a:rPr dirty="0" sz="1200">
                <a:solidFill>
                  <a:srgbClr val="333333"/>
                </a:solidFill>
                <a:latin typeface="Segoe UI"/>
                <a:cs typeface="Segoe UI"/>
              </a:rPr>
              <a:t> de</a:t>
            </a:r>
            <a:r>
              <a:rPr dirty="0" sz="1200" spc="-10">
                <a:solidFill>
                  <a:srgbClr val="333333"/>
                </a:solidFill>
                <a:latin typeface="Segoe UI"/>
                <a:cs typeface="Segoe UI"/>
              </a:rPr>
              <a:t> MINEDU.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958316" y="1653070"/>
            <a:ext cx="1782445" cy="700405"/>
          </a:xfrm>
          <a:custGeom>
            <a:avLst/>
            <a:gdLst/>
            <a:ahLst/>
            <a:cxnLst/>
            <a:rect l="l" t="t" r="r" b="b"/>
            <a:pathLst>
              <a:path w="1782445" h="700405">
                <a:moveTo>
                  <a:pt x="0" y="700239"/>
                </a:moveTo>
                <a:lnTo>
                  <a:pt x="1782318" y="700239"/>
                </a:lnTo>
                <a:lnTo>
                  <a:pt x="1782318" y="0"/>
                </a:lnTo>
                <a:lnTo>
                  <a:pt x="0" y="0"/>
                </a:lnTo>
                <a:lnTo>
                  <a:pt x="0" y="700239"/>
                </a:lnTo>
                <a:close/>
              </a:path>
            </a:pathLst>
          </a:custGeom>
          <a:ln w="12700">
            <a:solidFill>
              <a:srgbClr val="FFF99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958316" y="1653070"/>
            <a:ext cx="1782445" cy="700405"/>
          </a:xfrm>
          <a:prstGeom prst="rect">
            <a:avLst/>
          </a:prstGeom>
          <a:solidFill>
            <a:srgbClr val="7CB854"/>
          </a:solidFill>
        </p:spPr>
        <p:txBody>
          <a:bodyPr wrap="square" lIns="0" tIns="146685" rIns="0" bIns="0" rtlCol="0" vert="horz">
            <a:spAutoFit/>
          </a:bodyPr>
          <a:lstStyle/>
          <a:p>
            <a:pPr marL="216535" marR="159385" indent="-52069">
              <a:lnSpc>
                <a:spcPts val="1540"/>
              </a:lnSpc>
              <a:spcBef>
                <a:spcPts val="1155"/>
              </a:spcBef>
            </a:pPr>
            <a:r>
              <a:rPr dirty="0" sz="1400" b="1">
                <a:latin typeface="Calibri"/>
                <a:cs typeface="Calibri"/>
              </a:rPr>
              <a:t>Población</a:t>
            </a:r>
            <a:r>
              <a:rPr dirty="0" sz="1400" spc="-7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objetivo/ </a:t>
            </a:r>
            <a:r>
              <a:rPr dirty="0" sz="1400" b="1">
                <a:latin typeface="Calibri"/>
                <a:cs typeface="Calibri"/>
              </a:rPr>
              <a:t>Unidad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análisis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58316" y="2353310"/>
            <a:ext cx="1782445" cy="3443604"/>
          </a:xfrm>
          <a:prstGeom prst="rect">
            <a:avLst/>
          </a:prstGeom>
          <a:solidFill>
            <a:srgbClr val="DFECD4">
              <a:alpha val="90194"/>
            </a:srgbClr>
          </a:solidFill>
          <a:ln w="12700">
            <a:solidFill>
              <a:srgbClr val="FFFCDC"/>
            </a:solidFill>
          </a:ln>
        </p:spPr>
        <p:txBody>
          <a:bodyPr wrap="square" lIns="0" tIns="63500" rIns="0" bIns="0" rtlCol="0" vert="horz">
            <a:spAutoFit/>
          </a:bodyPr>
          <a:lstStyle/>
          <a:p>
            <a:pPr marL="187960" marR="106045" indent="-113030">
              <a:lnSpc>
                <a:spcPct val="91500"/>
              </a:lnSpc>
              <a:spcBef>
                <a:spcPts val="500"/>
              </a:spcBef>
              <a:buChar char="•"/>
              <a:tabLst>
                <a:tab pos="189230" algn="l"/>
              </a:tabLst>
            </a:pPr>
            <a:r>
              <a:rPr dirty="0" sz="1400" spc="-10">
                <a:latin typeface="Calibri"/>
                <a:cs typeface="Calibri"/>
              </a:rPr>
              <a:t>Estudiantes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que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se </a:t>
            </a:r>
            <a:r>
              <a:rPr dirty="0" sz="1400" spc="-25">
                <a:latin typeface="Calibri"/>
                <a:cs typeface="Calibri"/>
              </a:rPr>
              <a:t>	</a:t>
            </a:r>
            <a:r>
              <a:rPr dirty="0" sz="1400" spc="-10">
                <a:latin typeface="Calibri"/>
                <a:cs typeface="Calibri"/>
              </a:rPr>
              <a:t>encuentran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en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los </a:t>
            </a:r>
            <a:r>
              <a:rPr dirty="0" sz="1400" spc="-25">
                <a:latin typeface="Calibri"/>
                <a:cs typeface="Calibri"/>
              </a:rPr>
              <a:t>	</a:t>
            </a:r>
            <a:r>
              <a:rPr dirty="0" sz="1400">
                <a:latin typeface="Calibri"/>
                <a:cs typeface="Calibri"/>
              </a:rPr>
              <a:t>primeros</a:t>
            </a:r>
            <a:r>
              <a:rPr dirty="0" sz="1400" spc="-7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puestos</a:t>
            </a:r>
            <a:r>
              <a:rPr dirty="0" sz="1400" spc="-6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de </a:t>
            </a:r>
            <a:r>
              <a:rPr dirty="0" sz="1400" spc="-25">
                <a:latin typeface="Calibri"/>
                <a:cs typeface="Calibri"/>
              </a:rPr>
              <a:t>	</a:t>
            </a:r>
            <a:r>
              <a:rPr dirty="0" sz="1400" spc="-10">
                <a:latin typeface="Calibri"/>
                <a:cs typeface="Calibri"/>
              </a:rPr>
              <a:t>instituciones 	educativas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públicas </a:t>
            </a:r>
            <a:r>
              <a:rPr dirty="0" sz="1400" spc="-10">
                <a:latin typeface="Calibri"/>
                <a:cs typeface="Calibri"/>
              </a:rPr>
              <a:t>	</a:t>
            </a:r>
            <a:r>
              <a:rPr dirty="0" sz="1400">
                <a:latin typeface="Calibri"/>
                <a:cs typeface="Calibri"/>
              </a:rPr>
              <a:t>de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todas</a:t>
            </a:r>
            <a:r>
              <a:rPr dirty="0" sz="1400" spc="-5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las </a:t>
            </a:r>
            <a:r>
              <a:rPr dirty="0" sz="1400" spc="-25">
                <a:latin typeface="Calibri"/>
                <a:cs typeface="Calibri"/>
              </a:rPr>
              <a:t>	</a:t>
            </a:r>
            <a:r>
              <a:rPr dirty="0" sz="1400" spc="-10">
                <a:latin typeface="Calibri"/>
                <a:cs typeface="Calibri"/>
              </a:rPr>
              <a:t>regiones, </a:t>
            </a:r>
            <a:r>
              <a:rPr dirty="0" sz="1400">
                <a:latin typeface="Calibri"/>
                <a:cs typeface="Calibri"/>
              </a:rPr>
              <a:t>y </a:t>
            </a:r>
            <a:r>
              <a:rPr dirty="0" sz="1400" spc="-25">
                <a:latin typeface="Calibri"/>
                <a:cs typeface="Calibri"/>
              </a:rPr>
              <a:t>que </a:t>
            </a:r>
            <a:r>
              <a:rPr dirty="0" sz="1400" spc="-25">
                <a:latin typeface="Calibri"/>
                <a:cs typeface="Calibri"/>
              </a:rPr>
              <a:t>	</a:t>
            </a:r>
            <a:r>
              <a:rPr dirty="0" sz="1400" spc="-10">
                <a:latin typeface="Calibri"/>
                <a:cs typeface="Calibri"/>
              </a:rPr>
              <a:t>postularon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los </a:t>
            </a:r>
            <a:r>
              <a:rPr dirty="0" sz="1400" spc="-25">
                <a:latin typeface="Calibri"/>
                <a:cs typeface="Calibri"/>
              </a:rPr>
              <a:t>	</a:t>
            </a:r>
            <a:r>
              <a:rPr dirty="0" sz="1400" spc="-10">
                <a:latin typeface="Calibri"/>
                <a:cs typeface="Calibri"/>
              </a:rPr>
              <a:t>COAR,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de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las </a:t>
            </a:r>
            <a:r>
              <a:rPr dirty="0" sz="1400" spc="-25">
                <a:latin typeface="Calibri"/>
                <a:cs typeface="Calibri"/>
              </a:rPr>
              <a:t>	</a:t>
            </a:r>
            <a:r>
              <a:rPr dirty="0" sz="1400">
                <a:latin typeface="Calibri"/>
                <a:cs typeface="Calibri"/>
              </a:rPr>
              <a:t>cohortes</a:t>
            </a:r>
            <a:r>
              <a:rPr dirty="0" sz="1400" spc="-70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2015,</a:t>
            </a:r>
            <a:r>
              <a:rPr dirty="0" sz="1400" spc="-55" b="1">
                <a:latin typeface="Calibri"/>
                <a:cs typeface="Calibri"/>
              </a:rPr>
              <a:t> </a:t>
            </a:r>
            <a:r>
              <a:rPr dirty="0" sz="1400" spc="-20" b="1">
                <a:latin typeface="Calibri"/>
                <a:cs typeface="Calibri"/>
              </a:rPr>
              <a:t>2016</a:t>
            </a:r>
            <a:endParaRPr sz="1400">
              <a:latin typeface="Calibri"/>
              <a:cs typeface="Calibri"/>
            </a:endParaRPr>
          </a:p>
          <a:p>
            <a:pPr marL="189230">
              <a:lnSpc>
                <a:spcPts val="1550"/>
              </a:lnSpc>
            </a:pPr>
            <a:r>
              <a:rPr dirty="0" sz="1400" b="1">
                <a:latin typeface="Calibri"/>
                <a:cs typeface="Calibri"/>
              </a:rPr>
              <a:t>y </a:t>
            </a:r>
            <a:r>
              <a:rPr dirty="0" sz="1400" spc="-10" b="1">
                <a:latin typeface="Calibri"/>
                <a:cs typeface="Calibri"/>
              </a:rPr>
              <a:t>2017.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2990214" y="1653070"/>
            <a:ext cx="1782445" cy="700405"/>
          </a:xfrm>
          <a:custGeom>
            <a:avLst/>
            <a:gdLst/>
            <a:ahLst/>
            <a:cxnLst/>
            <a:rect l="l" t="t" r="r" b="b"/>
            <a:pathLst>
              <a:path w="1782445" h="700405">
                <a:moveTo>
                  <a:pt x="0" y="700239"/>
                </a:moveTo>
                <a:lnTo>
                  <a:pt x="1782317" y="700239"/>
                </a:lnTo>
                <a:lnTo>
                  <a:pt x="1782317" y="0"/>
                </a:lnTo>
                <a:lnTo>
                  <a:pt x="0" y="0"/>
                </a:lnTo>
                <a:lnTo>
                  <a:pt x="0" y="700239"/>
                </a:lnTo>
                <a:close/>
              </a:path>
            </a:pathLst>
          </a:custGeom>
          <a:ln w="12699">
            <a:solidFill>
              <a:srgbClr val="BDF89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2990214" y="1653070"/>
            <a:ext cx="1782445" cy="700405"/>
          </a:xfrm>
          <a:prstGeom prst="rect">
            <a:avLst/>
          </a:prstGeom>
          <a:solidFill>
            <a:srgbClr val="BDF892"/>
          </a:solidFill>
        </p:spPr>
        <p:txBody>
          <a:bodyPr wrap="square" lIns="0" tIns="1778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40"/>
              </a:spcBef>
            </a:pPr>
            <a:endParaRPr sz="1400">
              <a:latin typeface="Times New Roman"/>
              <a:cs typeface="Times New Roman"/>
            </a:endParaRPr>
          </a:p>
          <a:p>
            <a:pPr marL="422909">
              <a:lnSpc>
                <a:spcPct val="100000"/>
              </a:lnSpc>
              <a:spcBef>
                <a:spcPts val="5"/>
              </a:spcBef>
            </a:pPr>
            <a:r>
              <a:rPr dirty="0" sz="1400" spc="-10" b="1">
                <a:latin typeface="Calibri"/>
                <a:cs typeface="Calibri"/>
              </a:rPr>
              <a:t>Intervención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990214" y="2353310"/>
            <a:ext cx="1782445" cy="3443604"/>
          </a:xfrm>
          <a:prstGeom prst="rect">
            <a:avLst/>
          </a:prstGeom>
          <a:solidFill>
            <a:srgbClr val="EAFCDC">
              <a:alpha val="90194"/>
            </a:srgbClr>
          </a:solidFill>
          <a:ln w="12700">
            <a:solidFill>
              <a:srgbClr val="EAFCDC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187960" marR="168910" indent="-113030">
              <a:lnSpc>
                <a:spcPts val="1540"/>
              </a:lnSpc>
              <a:spcBef>
                <a:spcPts val="525"/>
              </a:spcBef>
              <a:buChar char="•"/>
              <a:tabLst>
                <a:tab pos="189230" algn="l"/>
              </a:tabLst>
            </a:pPr>
            <a:r>
              <a:rPr dirty="0" sz="1400">
                <a:latin typeface="Calibri Light"/>
                <a:cs typeface="Calibri Light"/>
              </a:rPr>
              <a:t>Ingresó</a:t>
            </a:r>
            <a:r>
              <a:rPr dirty="0" sz="1400" spc="-45">
                <a:latin typeface="Calibri Light"/>
                <a:cs typeface="Calibri Light"/>
              </a:rPr>
              <a:t> </a:t>
            </a:r>
            <a:r>
              <a:rPr dirty="0" sz="1400">
                <a:latin typeface="Calibri"/>
                <a:cs typeface="Calibri"/>
              </a:rPr>
              <a:t>y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estudió </a:t>
            </a:r>
            <a:r>
              <a:rPr dirty="0" sz="1400" spc="-10">
                <a:latin typeface="Calibri"/>
                <a:cs typeface="Calibri"/>
              </a:rPr>
              <a:t>	</a:t>
            </a:r>
            <a:r>
              <a:rPr dirty="0" sz="1400">
                <a:latin typeface="Calibri"/>
                <a:cs typeface="Calibri"/>
              </a:rPr>
              <a:t>por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tres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años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en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los </a:t>
            </a:r>
            <a:r>
              <a:rPr dirty="0" sz="1400" spc="-25">
                <a:latin typeface="Calibri"/>
                <a:cs typeface="Calibri"/>
              </a:rPr>
              <a:t>	</a:t>
            </a:r>
            <a:r>
              <a:rPr dirty="0" sz="1400">
                <a:latin typeface="Calibri"/>
                <a:cs typeface="Calibri"/>
              </a:rPr>
              <a:t>Colegios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de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Alto </a:t>
            </a:r>
            <a:r>
              <a:rPr dirty="0" sz="1400" spc="-20">
                <a:latin typeface="Calibri"/>
                <a:cs typeface="Calibri"/>
              </a:rPr>
              <a:t>	</a:t>
            </a:r>
            <a:r>
              <a:rPr dirty="0" sz="1400" spc="-10">
                <a:latin typeface="Calibri"/>
                <a:cs typeface="Calibri"/>
              </a:rPr>
              <a:t>Rendimiento.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5022088" y="1653070"/>
            <a:ext cx="1782445" cy="700405"/>
          </a:xfrm>
          <a:custGeom>
            <a:avLst/>
            <a:gdLst/>
            <a:ahLst/>
            <a:cxnLst/>
            <a:rect l="l" t="t" r="r" b="b"/>
            <a:pathLst>
              <a:path w="1782445" h="700405">
                <a:moveTo>
                  <a:pt x="0" y="700239"/>
                </a:moveTo>
                <a:lnTo>
                  <a:pt x="1782317" y="700239"/>
                </a:lnTo>
                <a:lnTo>
                  <a:pt x="1782317" y="0"/>
                </a:lnTo>
                <a:lnTo>
                  <a:pt x="0" y="0"/>
                </a:lnTo>
                <a:lnTo>
                  <a:pt x="0" y="700239"/>
                </a:lnTo>
                <a:close/>
              </a:path>
            </a:pathLst>
          </a:custGeom>
          <a:ln w="12699">
            <a:solidFill>
              <a:srgbClr val="93F3A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5022088" y="1653070"/>
            <a:ext cx="1782445" cy="700405"/>
          </a:xfrm>
          <a:prstGeom prst="rect">
            <a:avLst/>
          </a:prstGeom>
          <a:solidFill>
            <a:srgbClr val="93F3A8"/>
          </a:solidFill>
        </p:spPr>
        <p:txBody>
          <a:bodyPr wrap="square" lIns="0" tIns="1778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4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635">
              <a:lnSpc>
                <a:spcPct val="100000"/>
              </a:lnSpc>
              <a:spcBef>
                <a:spcPts val="5"/>
              </a:spcBef>
            </a:pPr>
            <a:r>
              <a:rPr dirty="0" sz="1400" spc="-10" b="1">
                <a:latin typeface="Calibri"/>
                <a:cs typeface="Calibri"/>
              </a:rPr>
              <a:t>Grupos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022088" y="2353310"/>
            <a:ext cx="1782445" cy="3443604"/>
          </a:xfrm>
          <a:prstGeom prst="rect">
            <a:avLst/>
          </a:prstGeom>
          <a:solidFill>
            <a:srgbClr val="DCFAE2">
              <a:alpha val="90194"/>
            </a:srgbClr>
          </a:solidFill>
          <a:ln w="12700">
            <a:solidFill>
              <a:srgbClr val="DCFAE2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187960" marR="362585" indent="-113030">
              <a:lnSpc>
                <a:spcPts val="1540"/>
              </a:lnSpc>
              <a:spcBef>
                <a:spcPts val="525"/>
              </a:spcBef>
              <a:buChar char="•"/>
              <a:tabLst>
                <a:tab pos="189230" algn="l"/>
              </a:tabLst>
            </a:pPr>
            <a:r>
              <a:rPr dirty="0" sz="1400" spc="-25">
                <a:latin typeface="Calibri"/>
                <a:cs typeface="Calibri"/>
              </a:rPr>
              <a:t>Tratados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0">
                <a:latin typeface="Calibri"/>
                <a:cs typeface="Calibri"/>
              </a:rPr>
              <a:t>o </a:t>
            </a:r>
            <a:r>
              <a:rPr dirty="0" sz="1400" spc="-50">
                <a:latin typeface="Calibri"/>
                <a:cs typeface="Calibri"/>
              </a:rPr>
              <a:t>	</a:t>
            </a:r>
            <a:r>
              <a:rPr dirty="0" sz="1400" spc="-10">
                <a:latin typeface="Calibri"/>
                <a:cs typeface="Calibri"/>
              </a:rPr>
              <a:t>graduados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de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los </a:t>
            </a:r>
            <a:r>
              <a:rPr dirty="0" sz="1400" spc="-25">
                <a:latin typeface="Calibri"/>
                <a:cs typeface="Calibri"/>
              </a:rPr>
              <a:t>	</a:t>
            </a:r>
            <a:r>
              <a:rPr dirty="0" sz="1400" spc="-10">
                <a:latin typeface="Calibri"/>
                <a:cs typeface="Calibri"/>
              </a:rPr>
              <a:t>COAR.</a:t>
            </a:r>
            <a:endParaRPr sz="1400">
              <a:latin typeface="Calibri"/>
              <a:cs typeface="Calibri"/>
            </a:endParaRPr>
          </a:p>
          <a:p>
            <a:pPr marL="187960" marR="386080" indent="-113030">
              <a:lnSpc>
                <a:spcPts val="1540"/>
              </a:lnSpc>
              <a:spcBef>
                <a:spcPts val="250"/>
              </a:spcBef>
              <a:buChar char="•"/>
              <a:tabLst>
                <a:tab pos="189230" algn="l"/>
              </a:tabLst>
            </a:pPr>
            <a:r>
              <a:rPr dirty="0" sz="1400">
                <a:latin typeface="Calibri"/>
                <a:cs typeface="Calibri"/>
              </a:rPr>
              <a:t>Control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</a:t>
            </a:r>
            <a:r>
              <a:rPr dirty="0" sz="1400" spc="-5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no </a:t>
            </a:r>
            <a:r>
              <a:rPr dirty="0" sz="1400" spc="-25">
                <a:latin typeface="Calibri"/>
                <a:cs typeface="Calibri"/>
              </a:rPr>
              <a:t>	</a:t>
            </a:r>
            <a:r>
              <a:rPr dirty="0" sz="1400" spc="-10">
                <a:latin typeface="Calibri"/>
                <a:cs typeface="Calibri"/>
              </a:rPr>
              <a:t>ingresantes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los </a:t>
            </a:r>
            <a:r>
              <a:rPr dirty="0" sz="1400" spc="-25">
                <a:latin typeface="Calibri"/>
                <a:cs typeface="Calibri"/>
              </a:rPr>
              <a:t>	</a:t>
            </a:r>
            <a:r>
              <a:rPr dirty="0" sz="1400" spc="-10">
                <a:latin typeface="Calibri"/>
                <a:cs typeface="Calibri"/>
              </a:rPr>
              <a:t>COAR.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 descr=""/>
          <p:cNvSpPr/>
          <p:nvPr/>
        </p:nvSpPr>
        <p:spPr>
          <a:xfrm>
            <a:off x="7053960" y="1653070"/>
            <a:ext cx="1782445" cy="700405"/>
          </a:xfrm>
          <a:custGeom>
            <a:avLst/>
            <a:gdLst/>
            <a:ahLst/>
            <a:cxnLst/>
            <a:rect l="l" t="t" r="r" b="b"/>
            <a:pathLst>
              <a:path w="1782445" h="700405">
                <a:moveTo>
                  <a:pt x="0" y="700239"/>
                </a:moveTo>
                <a:lnTo>
                  <a:pt x="1782318" y="700239"/>
                </a:lnTo>
                <a:lnTo>
                  <a:pt x="1782318" y="0"/>
                </a:lnTo>
                <a:lnTo>
                  <a:pt x="0" y="0"/>
                </a:lnTo>
                <a:lnTo>
                  <a:pt x="0" y="700239"/>
                </a:lnTo>
                <a:close/>
              </a:path>
            </a:pathLst>
          </a:custGeom>
          <a:ln w="12699">
            <a:solidFill>
              <a:srgbClr val="94EB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 txBox="1"/>
          <p:nvPr/>
        </p:nvSpPr>
        <p:spPr>
          <a:xfrm>
            <a:off x="7053960" y="1653070"/>
            <a:ext cx="1782445" cy="700405"/>
          </a:xfrm>
          <a:prstGeom prst="rect">
            <a:avLst/>
          </a:prstGeom>
          <a:solidFill>
            <a:srgbClr val="94EBDF"/>
          </a:solidFill>
        </p:spPr>
        <p:txBody>
          <a:bodyPr wrap="square" lIns="0" tIns="48894" rIns="0" bIns="0" rtlCol="0" vert="horz">
            <a:spAutoFit/>
          </a:bodyPr>
          <a:lstStyle/>
          <a:p>
            <a:pPr algn="ctr" marL="350520" marR="343535">
              <a:lnSpc>
                <a:spcPts val="1540"/>
              </a:lnSpc>
              <a:spcBef>
                <a:spcPts val="384"/>
              </a:spcBef>
            </a:pPr>
            <a:r>
              <a:rPr dirty="0" sz="1400" spc="-10" b="1">
                <a:latin typeface="Calibri"/>
                <a:cs typeface="Calibri"/>
              </a:rPr>
              <a:t>Indicadores</a:t>
            </a:r>
            <a:r>
              <a:rPr dirty="0" sz="1400" spc="25" b="1">
                <a:latin typeface="Calibri"/>
                <a:cs typeface="Calibri"/>
              </a:rPr>
              <a:t> </a:t>
            </a:r>
            <a:r>
              <a:rPr dirty="0" sz="1400" spc="-25" b="1">
                <a:latin typeface="Calibri"/>
                <a:cs typeface="Calibri"/>
              </a:rPr>
              <a:t>de </a:t>
            </a:r>
            <a:r>
              <a:rPr dirty="0" sz="1400" spc="-10" b="1">
                <a:latin typeface="Calibri"/>
                <a:cs typeface="Calibri"/>
              </a:rPr>
              <a:t>resultados evaluados**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7053960" y="2353310"/>
            <a:ext cx="1782445" cy="3443604"/>
          </a:xfrm>
          <a:prstGeom prst="rect">
            <a:avLst/>
          </a:prstGeom>
          <a:solidFill>
            <a:srgbClr val="DCF8F5">
              <a:alpha val="90194"/>
            </a:srgbClr>
          </a:solidFill>
          <a:ln w="12700">
            <a:solidFill>
              <a:srgbClr val="DCF8F5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188595" marR="493395" indent="-113030">
              <a:lnSpc>
                <a:spcPts val="1540"/>
              </a:lnSpc>
              <a:spcBef>
                <a:spcPts val="525"/>
              </a:spcBef>
              <a:buChar char="•"/>
              <a:tabLst>
                <a:tab pos="189865" algn="l"/>
              </a:tabLst>
            </a:pPr>
            <a:r>
              <a:rPr dirty="0" sz="1400">
                <a:latin typeface="Calibri"/>
                <a:cs typeface="Calibri"/>
              </a:rPr>
              <a:t>Tipo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de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carrera 	seleccionada</a:t>
            </a:r>
            <a:endParaRPr sz="1400">
              <a:latin typeface="Calibri"/>
              <a:cs typeface="Calibri"/>
            </a:endParaRPr>
          </a:p>
          <a:p>
            <a:pPr marL="188595" marR="182245" indent="-113030">
              <a:lnSpc>
                <a:spcPts val="1540"/>
              </a:lnSpc>
              <a:spcBef>
                <a:spcPts val="254"/>
              </a:spcBef>
              <a:buChar char="•"/>
              <a:tabLst>
                <a:tab pos="189865" algn="l"/>
              </a:tabLst>
            </a:pPr>
            <a:r>
              <a:rPr dirty="0" sz="1400">
                <a:latin typeface="Calibri"/>
                <a:cs typeface="Calibri"/>
              </a:rPr>
              <a:t>Ingreso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la </a:t>
            </a:r>
            <a:r>
              <a:rPr dirty="0" sz="1400" spc="-25">
                <a:latin typeface="Calibri"/>
                <a:cs typeface="Calibri"/>
              </a:rPr>
              <a:t>	</a:t>
            </a:r>
            <a:r>
              <a:rPr dirty="0" sz="1400" spc="-10">
                <a:latin typeface="Calibri"/>
                <a:cs typeface="Calibri"/>
              </a:rPr>
              <a:t>universidad,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hasta </a:t>
            </a:r>
            <a:r>
              <a:rPr dirty="0" sz="1400" spc="-20">
                <a:latin typeface="Calibri"/>
                <a:cs typeface="Calibri"/>
              </a:rPr>
              <a:t>	</a:t>
            </a:r>
            <a:r>
              <a:rPr dirty="0" sz="1400">
                <a:latin typeface="Calibri"/>
                <a:cs typeface="Calibri"/>
              </a:rPr>
              <a:t>un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año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luego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de </a:t>
            </a:r>
            <a:r>
              <a:rPr dirty="0" sz="1400" spc="-25">
                <a:latin typeface="Calibri"/>
                <a:cs typeface="Calibri"/>
              </a:rPr>
              <a:t>	</a:t>
            </a:r>
            <a:r>
              <a:rPr dirty="0" sz="1400">
                <a:latin typeface="Calibri"/>
                <a:cs typeface="Calibri"/>
              </a:rPr>
              <a:t>terminar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el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colegio.</a:t>
            </a:r>
            <a:endParaRPr sz="1400">
              <a:latin typeface="Calibri"/>
              <a:cs typeface="Calibri"/>
            </a:endParaRPr>
          </a:p>
          <a:p>
            <a:pPr marL="188595" marR="316230" indent="-113030">
              <a:lnSpc>
                <a:spcPct val="91500"/>
              </a:lnSpc>
              <a:spcBef>
                <a:spcPts val="220"/>
              </a:spcBef>
              <a:buChar char="•"/>
              <a:tabLst>
                <a:tab pos="189865" algn="l"/>
              </a:tabLst>
            </a:pPr>
            <a:r>
              <a:rPr dirty="0" sz="1400" spc="-10">
                <a:latin typeface="Calibri"/>
                <a:cs typeface="Calibri"/>
              </a:rPr>
              <a:t>Continuidad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la </a:t>
            </a:r>
            <a:r>
              <a:rPr dirty="0" sz="1400" spc="-25">
                <a:latin typeface="Calibri"/>
                <a:cs typeface="Calibri"/>
              </a:rPr>
              <a:t>	</a:t>
            </a:r>
            <a:r>
              <a:rPr dirty="0" sz="1400" spc="-10">
                <a:latin typeface="Calibri"/>
                <a:cs typeface="Calibri"/>
              </a:rPr>
              <a:t>universidad: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No </a:t>
            </a:r>
            <a:r>
              <a:rPr dirty="0" sz="1400" spc="-25">
                <a:latin typeface="Calibri"/>
                <a:cs typeface="Calibri"/>
              </a:rPr>
              <a:t>	</a:t>
            </a:r>
            <a:r>
              <a:rPr dirty="0" sz="1400">
                <a:latin typeface="Calibri"/>
                <a:cs typeface="Calibri"/>
              </a:rPr>
              <a:t>dejar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por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más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de </a:t>
            </a:r>
            <a:r>
              <a:rPr dirty="0" sz="1400" spc="-25">
                <a:latin typeface="Calibri"/>
                <a:cs typeface="Calibri"/>
              </a:rPr>
              <a:t>	</a:t>
            </a:r>
            <a:r>
              <a:rPr dirty="0" sz="1400">
                <a:latin typeface="Calibri"/>
                <a:cs typeface="Calibri"/>
              </a:rPr>
              <a:t>dos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ciclos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la </a:t>
            </a:r>
            <a:r>
              <a:rPr dirty="0" sz="1400" spc="-25">
                <a:latin typeface="Calibri"/>
                <a:cs typeface="Calibri"/>
              </a:rPr>
              <a:t>	</a:t>
            </a:r>
            <a:r>
              <a:rPr dirty="0" sz="1400" spc="-10">
                <a:latin typeface="Calibri"/>
                <a:cs typeface="Calibri"/>
              </a:rPr>
              <a:t>universidad.</a:t>
            </a:r>
            <a:endParaRPr sz="1400">
              <a:latin typeface="Calibri"/>
              <a:cs typeface="Calibri"/>
            </a:endParaRPr>
          </a:p>
          <a:p>
            <a:pPr marL="188595" marR="157480" indent="-113030">
              <a:lnSpc>
                <a:spcPts val="1540"/>
              </a:lnSpc>
              <a:spcBef>
                <a:spcPts val="290"/>
              </a:spcBef>
              <a:buChar char="•"/>
              <a:tabLst>
                <a:tab pos="189865" algn="l"/>
              </a:tabLst>
            </a:pPr>
            <a:r>
              <a:rPr dirty="0" sz="1400">
                <a:latin typeface="Calibri"/>
                <a:cs typeface="Calibri"/>
              </a:rPr>
              <a:t>Egresar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de</a:t>
            </a:r>
            <a:r>
              <a:rPr dirty="0" sz="1400" spc="-5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una </a:t>
            </a:r>
            <a:r>
              <a:rPr dirty="0" sz="1400" spc="-25">
                <a:latin typeface="Calibri"/>
                <a:cs typeface="Calibri"/>
              </a:rPr>
              <a:t>	</a:t>
            </a:r>
            <a:r>
              <a:rPr dirty="0" sz="1400" spc="-10">
                <a:latin typeface="Calibri"/>
                <a:cs typeface="Calibri"/>
              </a:rPr>
              <a:t>universidad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del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país</a:t>
            </a:r>
            <a:endParaRPr sz="1400">
              <a:latin typeface="Calibri"/>
              <a:cs typeface="Calibri"/>
            </a:endParaRPr>
          </a:p>
          <a:p>
            <a:pPr marL="188595" marR="306705" indent="-113030">
              <a:lnSpc>
                <a:spcPts val="1540"/>
              </a:lnSpc>
              <a:spcBef>
                <a:spcPts val="254"/>
              </a:spcBef>
              <a:buChar char="•"/>
              <a:tabLst>
                <a:tab pos="189865" algn="l"/>
              </a:tabLst>
            </a:pPr>
            <a:r>
              <a:rPr dirty="0" sz="1400" spc="-10">
                <a:latin typeface="Calibri"/>
                <a:cs typeface="Calibri"/>
              </a:rPr>
              <a:t>Ingresos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formales 	provenientes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de </a:t>
            </a:r>
            <a:r>
              <a:rPr dirty="0" sz="1400" spc="-25">
                <a:latin typeface="Calibri"/>
                <a:cs typeface="Calibri"/>
              </a:rPr>
              <a:t>	</a:t>
            </a:r>
            <a:r>
              <a:rPr dirty="0" sz="1400" spc="-10">
                <a:latin typeface="Calibri"/>
                <a:cs typeface="Calibri"/>
              </a:rPr>
              <a:t>PLAME</a:t>
            </a:r>
            <a:r>
              <a:rPr dirty="0" sz="1400" spc="-10">
                <a:latin typeface="Calibri Light"/>
                <a:cs typeface="Calibri Light"/>
              </a:rPr>
              <a:t>*.</a:t>
            </a:r>
            <a:r>
              <a:rPr dirty="0" sz="1400" spc="-1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" name="object 19" descr=""/>
          <p:cNvSpPr/>
          <p:nvPr/>
        </p:nvSpPr>
        <p:spPr>
          <a:xfrm>
            <a:off x="9085960" y="1653070"/>
            <a:ext cx="1782445" cy="700405"/>
          </a:xfrm>
          <a:custGeom>
            <a:avLst/>
            <a:gdLst/>
            <a:ahLst/>
            <a:cxnLst/>
            <a:rect l="l" t="t" r="r" b="b"/>
            <a:pathLst>
              <a:path w="1782445" h="700405">
                <a:moveTo>
                  <a:pt x="0" y="700239"/>
                </a:moveTo>
                <a:lnTo>
                  <a:pt x="1782318" y="700239"/>
                </a:lnTo>
                <a:lnTo>
                  <a:pt x="1782318" y="0"/>
                </a:lnTo>
                <a:lnTo>
                  <a:pt x="0" y="0"/>
                </a:lnTo>
                <a:lnTo>
                  <a:pt x="0" y="700239"/>
                </a:lnTo>
                <a:close/>
              </a:path>
            </a:pathLst>
          </a:custGeom>
          <a:ln w="12699">
            <a:solidFill>
              <a:srgbClr val="96C0E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 txBox="1"/>
          <p:nvPr/>
        </p:nvSpPr>
        <p:spPr>
          <a:xfrm>
            <a:off x="9085960" y="1653070"/>
            <a:ext cx="1782445" cy="700405"/>
          </a:xfrm>
          <a:prstGeom prst="rect">
            <a:avLst/>
          </a:prstGeom>
          <a:solidFill>
            <a:srgbClr val="96C0E4"/>
          </a:solidFill>
        </p:spPr>
        <p:txBody>
          <a:bodyPr wrap="square" lIns="0" tIns="1778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4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905">
              <a:lnSpc>
                <a:spcPct val="100000"/>
              </a:lnSpc>
              <a:spcBef>
                <a:spcPts val="5"/>
              </a:spcBef>
            </a:pPr>
            <a:r>
              <a:rPr dirty="0" sz="1400" spc="-10" b="1">
                <a:latin typeface="Calibri"/>
                <a:cs typeface="Calibri"/>
              </a:rPr>
              <a:t>Tiempo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9085960" y="2353310"/>
            <a:ext cx="1782445" cy="3443604"/>
          </a:xfrm>
          <a:prstGeom prst="rect">
            <a:avLst/>
          </a:prstGeom>
          <a:solidFill>
            <a:srgbClr val="DDE8F5">
              <a:alpha val="90194"/>
            </a:srgbClr>
          </a:solidFill>
          <a:ln w="12700">
            <a:solidFill>
              <a:srgbClr val="DDE8F5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188595" marR="155575" indent="-113030">
              <a:lnSpc>
                <a:spcPts val="1540"/>
              </a:lnSpc>
              <a:spcBef>
                <a:spcPts val="525"/>
              </a:spcBef>
              <a:buChar char="•"/>
              <a:tabLst>
                <a:tab pos="189865" algn="l"/>
              </a:tabLst>
            </a:pPr>
            <a:r>
              <a:rPr dirty="0" sz="1400">
                <a:latin typeface="Calibri"/>
                <a:cs typeface="Calibri"/>
              </a:rPr>
              <a:t>Periodo</a:t>
            </a:r>
            <a:r>
              <a:rPr dirty="0" sz="1400" spc="-7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ingresantes </a:t>
            </a:r>
            <a:r>
              <a:rPr dirty="0" sz="1400" spc="-10">
                <a:latin typeface="Calibri"/>
                <a:cs typeface="Calibri"/>
              </a:rPr>
              <a:t>	</a:t>
            </a:r>
            <a:r>
              <a:rPr dirty="0" sz="1400">
                <a:latin typeface="Calibri"/>
                <a:cs typeface="Calibri"/>
              </a:rPr>
              <a:t>COAR</a:t>
            </a:r>
            <a:r>
              <a:rPr dirty="0" sz="1400" spc="-5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2015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–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2017</a:t>
            </a:r>
            <a:endParaRPr sz="1400">
              <a:latin typeface="Calibri"/>
              <a:cs typeface="Calibri"/>
            </a:endParaRPr>
          </a:p>
          <a:p>
            <a:pPr marL="188595" marR="215265" indent="-113030">
              <a:lnSpc>
                <a:spcPts val="1540"/>
              </a:lnSpc>
              <a:spcBef>
                <a:spcPts val="254"/>
              </a:spcBef>
              <a:buChar char="•"/>
              <a:tabLst>
                <a:tab pos="189865" algn="l"/>
              </a:tabLst>
            </a:pPr>
            <a:r>
              <a:rPr dirty="0" sz="1400">
                <a:latin typeface="Calibri"/>
                <a:cs typeface="Calibri"/>
              </a:rPr>
              <a:t>Periodo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de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empleo </a:t>
            </a:r>
            <a:r>
              <a:rPr dirty="0" sz="1400" spc="-10">
                <a:latin typeface="Calibri"/>
                <a:cs typeface="Calibri"/>
              </a:rPr>
              <a:t>	</a:t>
            </a:r>
            <a:r>
              <a:rPr dirty="0" sz="1400">
                <a:latin typeface="Calibri"/>
                <a:cs typeface="Calibri"/>
              </a:rPr>
              <a:t>mensual</a:t>
            </a:r>
            <a:r>
              <a:rPr dirty="0" sz="1400" spc="250">
                <a:latin typeface="Calibri"/>
                <a:cs typeface="Calibri"/>
              </a:rPr>
              <a:t> </a:t>
            </a:r>
            <a:r>
              <a:rPr dirty="0" sz="1400" spc="-60">
                <a:latin typeface="Calibri"/>
                <a:cs typeface="Calibri"/>
              </a:rPr>
              <a:t>y </a:t>
            </a:r>
            <a:r>
              <a:rPr dirty="0" sz="1400" spc="-60">
                <a:latin typeface="Calibri"/>
                <a:cs typeface="Calibri"/>
              </a:rPr>
              <a:t>	</a:t>
            </a:r>
            <a:r>
              <a:rPr dirty="0" sz="1400" spc="-10">
                <a:latin typeface="Calibri"/>
                <a:cs typeface="Calibri"/>
              </a:rPr>
              <a:t>trimestral desde </a:t>
            </a:r>
            <a:r>
              <a:rPr dirty="0" sz="1400" spc="-10">
                <a:latin typeface="Calibri"/>
                <a:cs typeface="Calibri"/>
              </a:rPr>
              <a:t>	</a:t>
            </a:r>
            <a:r>
              <a:rPr dirty="0" sz="1400">
                <a:latin typeface="Calibri"/>
                <a:cs typeface="Calibri"/>
              </a:rPr>
              <a:t>2018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al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2024/04</a:t>
            </a:r>
            <a:endParaRPr sz="1400">
              <a:latin typeface="Calibri"/>
              <a:cs typeface="Calibri"/>
            </a:endParaRPr>
          </a:p>
          <a:p>
            <a:pPr marL="188595" marR="408305" indent="-113030">
              <a:lnSpc>
                <a:spcPct val="91500"/>
              </a:lnSpc>
              <a:spcBef>
                <a:spcPts val="220"/>
              </a:spcBef>
              <a:buChar char="•"/>
              <a:tabLst>
                <a:tab pos="189865" algn="l"/>
              </a:tabLst>
            </a:pPr>
            <a:r>
              <a:rPr dirty="0" sz="1400">
                <a:latin typeface="Calibri"/>
                <a:cs typeface="Calibri"/>
              </a:rPr>
              <a:t>Periodo</a:t>
            </a:r>
            <a:r>
              <a:rPr dirty="0" sz="1400" spc="-7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de </a:t>
            </a:r>
            <a:r>
              <a:rPr dirty="0" sz="1400" spc="-25">
                <a:latin typeface="Calibri"/>
                <a:cs typeface="Calibri"/>
              </a:rPr>
              <a:t>	</a:t>
            </a:r>
            <a:r>
              <a:rPr dirty="0" sz="1400">
                <a:latin typeface="Calibri"/>
                <a:cs typeface="Calibri"/>
              </a:rPr>
              <a:t>matricula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la </a:t>
            </a:r>
            <a:r>
              <a:rPr dirty="0" sz="1400" spc="-25">
                <a:latin typeface="Calibri"/>
                <a:cs typeface="Calibri"/>
              </a:rPr>
              <a:t>	</a:t>
            </a:r>
            <a:r>
              <a:rPr dirty="0" sz="1400" spc="-10">
                <a:latin typeface="Calibri"/>
                <a:cs typeface="Calibri"/>
              </a:rPr>
              <a:t>universidad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de </a:t>
            </a:r>
            <a:r>
              <a:rPr dirty="0" sz="1400" spc="-25">
                <a:latin typeface="Calibri"/>
                <a:cs typeface="Calibri"/>
              </a:rPr>
              <a:t>	</a:t>
            </a:r>
            <a:r>
              <a:rPr dirty="0" sz="1400" spc="-10">
                <a:latin typeface="Calibri"/>
                <a:cs typeface="Calibri"/>
              </a:rPr>
              <a:t>2017-</a:t>
            </a:r>
            <a:r>
              <a:rPr dirty="0" sz="1400">
                <a:latin typeface="Calibri"/>
                <a:cs typeface="Calibri"/>
              </a:rPr>
              <a:t>1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 </a:t>
            </a:r>
            <a:r>
              <a:rPr dirty="0" sz="1400" spc="-10">
                <a:latin typeface="Calibri"/>
                <a:cs typeface="Calibri"/>
              </a:rPr>
              <a:t>2024-</a:t>
            </a:r>
            <a:r>
              <a:rPr dirty="0" sz="1400" spc="-50">
                <a:latin typeface="Calibri"/>
                <a:cs typeface="Calibri"/>
              </a:rPr>
              <a:t>2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Roberto Flores Consiglieri</dc:creator>
  <dc:title>TÍTULO PORTADA</dc:title>
  <dcterms:created xsi:type="dcterms:W3CDTF">2025-11-10T19:56:46Z</dcterms:created>
  <dcterms:modified xsi:type="dcterms:W3CDTF">2025-11-10T19:56:46Z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2025-11-07T00:00:00Z</vt:filetime>
  </property>
  <property fmtid="{D5CDD505-2E9C-101B-9397-08002B2CF9AE}" pid="3" name="Creator">
    <vt:lpwstr>Microsoft® PowerPoint® 2021</vt:lpwstr>
  </property>
  <property fmtid="{D5CDD505-2E9C-101B-9397-08002B2CF9AE}" pid="4" name="LastSaved">
    <vt:filetime>2025-11-10T00:00:00Z</vt:filetime>
  </property>
  <property fmtid="{D5CDD505-2E9C-101B-9397-08002B2CF9AE}" pid="5" name="Producer">
    <vt:lpwstr>Microsoft® PowerPoint® 2021</vt:lpwstr>
  </property>
</Properties>
</file>