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Default Extension="jpg" ContentType="image/jpg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Default Extension="png" ContentType="image/p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docProps/custom.xml" ContentType="application/vnd.openxmlformats-officedocument.custom-properties+xml"/>
</Types>
</file>

<file path=_rels/.rels><?xml version="1.0" encoding="UTF-8" standalone="yes"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  <p:sldId id="286" r:id="rId36"/>
    <p:sldId id="287" r:id="rId37"/>
    <p:sldId id="288" r:id="rId38"/>
    <p:sldId id="289" r:id="rId39"/>
    <p:sldId id="290" r:id="rId40"/>
    <p:sldId id="291" r:id="rId41"/>
    <p:sldId id="292" r:id="rId42"/>
    <p:sldId id="293" r:id="rId43"/>
    <p:sldId id="294" r:id="rId44"/>
    <p:sldId id="295" r:id="rId45"/>
    <p:sldId id="296" r:id="rId46"/>
    <p:sldId id="297" r:id="rId47"/>
    <p:sldId id="298" r:id="rId48"/>
    <p:sldId id="299" r:id="rId49"/>
    <p:sldId id="300" r:id="rId50"/>
    <p:sldId id="301" r:id="rId51"/>
    <p:sldId id="302" r:id="rId52"/>
    <p:sldId id="303" r:id="rId53"/>
    <p:sldId id="304" r:id="rId54"/>
    <p:sldId id="305" r:id="rId55"/>
    <p:sldId id="306" r:id="rId56"/>
    <p:sldId id="307" r:id="rId57"/>
    <p:sldId id="308" r:id="rId58"/>
    <p:sldId id="309" r:id="rId59"/>
    <p:sldId id="310" r:id="rId60"/>
    <p:sldId id="311" r:id="rId61"/>
    <p:sldId id="312" r:id="rId62"/>
    <p:sldId id="313" r:id="rId63"/>
    <p:sldId id="314" r:id="rId64"/>
    <p:sldId id="315" r:id="rId65"/>
    <p:sldId id="316" r:id="rId66"/>
  </p:sldIdLst>
  <p:sldSz cx="12192000" cy="6858000"/>
  <p:notesSz cx="12192000" cy="6858000"/>
  <p:defaultTextStyle>
    <a:defPPr>
      <a:defRPr kern="0"/>
    </a:def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Relationship Id="rId18" Type="http://schemas.openxmlformats.org/officeDocument/2006/relationships/slide" Target="slides/slide13.xml"/><Relationship Id="rId19" Type="http://schemas.openxmlformats.org/officeDocument/2006/relationships/slide" Target="slides/slide14.xml"/><Relationship Id="rId20" Type="http://schemas.openxmlformats.org/officeDocument/2006/relationships/slide" Target="slides/slide15.xml"/><Relationship Id="rId21" Type="http://schemas.openxmlformats.org/officeDocument/2006/relationships/slide" Target="slides/slide16.xml"/><Relationship Id="rId22" Type="http://schemas.openxmlformats.org/officeDocument/2006/relationships/slide" Target="slides/slide17.xml"/><Relationship Id="rId23" Type="http://schemas.openxmlformats.org/officeDocument/2006/relationships/slide" Target="slides/slide18.xml"/><Relationship Id="rId24" Type="http://schemas.openxmlformats.org/officeDocument/2006/relationships/slide" Target="slides/slide19.xml"/><Relationship Id="rId25" Type="http://schemas.openxmlformats.org/officeDocument/2006/relationships/slide" Target="slides/slide20.xml"/><Relationship Id="rId26" Type="http://schemas.openxmlformats.org/officeDocument/2006/relationships/slide" Target="slides/slide21.xml"/><Relationship Id="rId27" Type="http://schemas.openxmlformats.org/officeDocument/2006/relationships/slide" Target="slides/slide22.xml"/><Relationship Id="rId28" Type="http://schemas.openxmlformats.org/officeDocument/2006/relationships/slide" Target="slides/slide23.xml"/><Relationship Id="rId29" Type="http://schemas.openxmlformats.org/officeDocument/2006/relationships/slide" Target="slides/slide24.xml"/><Relationship Id="rId30" Type="http://schemas.openxmlformats.org/officeDocument/2006/relationships/slide" Target="slides/slide25.xml"/><Relationship Id="rId31" Type="http://schemas.openxmlformats.org/officeDocument/2006/relationships/slide" Target="slides/slide26.xml"/><Relationship Id="rId32" Type="http://schemas.openxmlformats.org/officeDocument/2006/relationships/slide" Target="slides/slide27.xml"/><Relationship Id="rId33" Type="http://schemas.openxmlformats.org/officeDocument/2006/relationships/slide" Target="slides/slide28.xml"/><Relationship Id="rId34" Type="http://schemas.openxmlformats.org/officeDocument/2006/relationships/slide" Target="slides/slide29.xml"/><Relationship Id="rId35" Type="http://schemas.openxmlformats.org/officeDocument/2006/relationships/slide" Target="slides/slide30.xml"/><Relationship Id="rId36" Type="http://schemas.openxmlformats.org/officeDocument/2006/relationships/slide" Target="slides/slide31.xml"/><Relationship Id="rId37" Type="http://schemas.openxmlformats.org/officeDocument/2006/relationships/slide" Target="slides/slide32.xml"/><Relationship Id="rId38" Type="http://schemas.openxmlformats.org/officeDocument/2006/relationships/slide" Target="slides/slide33.xml"/><Relationship Id="rId39" Type="http://schemas.openxmlformats.org/officeDocument/2006/relationships/slide" Target="slides/slide34.xml"/><Relationship Id="rId40" Type="http://schemas.openxmlformats.org/officeDocument/2006/relationships/slide" Target="slides/slide35.xml"/><Relationship Id="rId41" Type="http://schemas.openxmlformats.org/officeDocument/2006/relationships/slide" Target="slides/slide36.xml"/><Relationship Id="rId42" Type="http://schemas.openxmlformats.org/officeDocument/2006/relationships/slide" Target="slides/slide37.xml"/><Relationship Id="rId43" Type="http://schemas.openxmlformats.org/officeDocument/2006/relationships/slide" Target="slides/slide38.xml"/><Relationship Id="rId44" Type="http://schemas.openxmlformats.org/officeDocument/2006/relationships/slide" Target="slides/slide39.xml"/><Relationship Id="rId45" Type="http://schemas.openxmlformats.org/officeDocument/2006/relationships/slide" Target="slides/slide40.xml"/><Relationship Id="rId46" Type="http://schemas.openxmlformats.org/officeDocument/2006/relationships/slide" Target="slides/slide41.xml"/><Relationship Id="rId47" Type="http://schemas.openxmlformats.org/officeDocument/2006/relationships/slide" Target="slides/slide42.xml"/><Relationship Id="rId48" Type="http://schemas.openxmlformats.org/officeDocument/2006/relationships/slide" Target="slides/slide43.xml"/><Relationship Id="rId49" Type="http://schemas.openxmlformats.org/officeDocument/2006/relationships/slide" Target="slides/slide44.xml"/><Relationship Id="rId50" Type="http://schemas.openxmlformats.org/officeDocument/2006/relationships/slide" Target="slides/slide45.xml"/><Relationship Id="rId51" Type="http://schemas.openxmlformats.org/officeDocument/2006/relationships/slide" Target="slides/slide46.xml"/><Relationship Id="rId52" Type="http://schemas.openxmlformats.org/officeDocument/2006/relationships/slide" Target="slides/slide47.xml"/><Relationship Id="rId53" Type="http://schemas.openxmlformats.org/officeDocument/2006/relationships/slide" Target="slides/slide48.xml"/><Relationship Id="rId54" Type="http://schemas.openxmlformats.org/officeDocument/2006/relationships/slide" Target="slides/slide49.xml"/><Relationship Id="rId55" Type="http://schemas.openxmlformats.org/officeDocument/2006/relationships/slide" Target="slides/slide50.xml"/><Relationship Id="rId56" Type="http://schemas.openxmlformats.org/officeDocument/2006/relationships/slide" Target="slides/slide51.xml"/><Relationship Id="rId57" Type="http://schemas.openxmlformats.org/officeDocument/2006/relationships/slide" Target="slides/slide52.xml"/><Relationship Id="rId58" Type="http://schemas.openxmlformats.org/officeDocument/2006/relationships/slide" Target="slides/slide53.xml"/><Relationship Id="rId59" Type="http://schemas.openxmlformats.org/officeDocument/2006/relationships/slide" Target="slides/slide54.xml"/><Relationship Id="rId60" Type="http://schemas.openxmlformats.org/officeDocument/2006/relationships/slide" Target="slides/slide55.xml"/><Relationship Id="rId61" Type="http://schemas.openxmlformats.org/officeDocument/2006/relationships/slide" Target="slides/slide56.xml"/><Relationship Id="rId62" Type="http://schemas.openxmlformats.org/officeDocument/2006/relationships/slide" Target="slides/slide57.xml"/><Relationship Id="rId63" Type="http://schemas.openxmlformats.org/officeDocument/2006/relationships/slide" Target="slides/slide58.xml"/><Relationship Id="rId64" Type="http://schemas.openxmlformats.org/officeDocument/2006/relationships/slide" Target="slides/slide59.xml"/><Relationship Id="rId65" Type="http://schemas.openxmlformats.org/officeDocument/2006/relationships/slide" Target="slides/slide60.xml"/><Relationship Id="rId66" Type="http://schemas.openxmlformats.org/officeDocument/2006/relationships/slide" Target="slides/slide61.xml"/></Relationships>

</file>

<file path=ppt/slideLayouts/_rels/slideLayout1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g"/></Relationships>

</file>

<file path=ppt/slideLayouts/_rels/slideLayout5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239064" y="-13588"/>
            <a:ext cx="11713870" cy="11836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000" b="0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000" b="0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000" b="0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 showMasterSp="0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000" b="0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Relationship Id="rId7" Type="http://schemas.openxmlformats.org/officeDocument/2006/relationships/image" Target="../media/image1.jpg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50520" y="-82803"/>
            <a:ext cx="11890959" cy="125285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000" b="0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351152" y="1517650"/>
            <a:ext cx="9409430" cy="417385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g"/></Relationships>

</file>

<file path=ppt/slides/_rels/slide10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
</file>

<file path=ppt/slides/_rels/slide1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.jpg"/><Relationship Id="rId3" Type="http://schemas.openxmlformats.org/officeDocument/2006/relationships/image" Target="../media/image13.png"/></Relationships>

</file>

<file path=ppt/slides/_rels/slide12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
</file>

<file path=ppt/slides/_rels/slide13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4.xml"/></Relationships>

</file>

<file path=ppt/slides/_rels/slide14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15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16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.jpg"/><Relationship Id="rId3" Type="http://schemas.openxmlformats.org/officeDocument/2006/relationships/image" Target="../media/image15.jpg"/></Relationships>

</file>

<file path=ppt/slides/_rels/slide17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.jpg"/><Relationship Id="rId3" Type="http://schemas.openxmlformats.org/officeDocument/2006/relationships/image" Target="../media/image16.png"/></Relationships>

</file>

<file path=ppt/slides/_rels/slide18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/Relationships>

</file>

<file path=ppt/slides/_rels/slide19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7.png"/><Relationship Id="rId3" Type="http://schemas.openxmlformats.org/officeDocument/2006/relationships/image" Target="../media/image18.png"/><Relationship Id="rId4" Type="http://schemas.openxmlformats.org/officeDocument/2006/relationships/image" Target="../media/image19.png"/><Relationship Id="rId5" Type="http://schemas.openxmlformats.org/officeDocument/2006/relationships/image" Target="../media/image20.png"/><Relationship Id="rId6" Type="http://schemas.openxmlformats.org/officeDocument/2006/relationships/image" Target="../media/image21.png"/><Relationship Id="rId7" Type="http://schemas.openxmlformats.org/officeDocument/2006/relationships/image" Target="../media/image22.png"/><Relationship Id="rId8" Type="http://schemas.openxmlformats.org/officeDocument/2006/relationships/image" Target="../media/image23.png"/><Relationship Id="rId9" Type="http://schemas.openxmlformats.org/officeDocument/2006/relationships/image" Target="../media/image24.png"/><Relationship Id="rId10" Type="http://schemas.openxmlformats.org/officeDocument/2006/relationships/image" Target="../media/image25.png"/><Relationship Id="rId11" Type="http://schemas.openxmlformats.org/officeDocument/2006/relationships/image" Target="../media/image26.png"/><Relationship Id="rId12" Type="http://schemas.openxmlformats.org/officeDocument/2006/relationships/image" Target="../media/image27.png"/><Relationship Id="rId13" Type="http://schemas.openxmlformats.org/officeDocument/2006/relationships/image" Target="../media/image28.png"/><Relationship Id="rId14" Type="http://schemas.openxmlformats.org/officeDocument/2006/relationships/image" Target="../media/image29.png"/></Relationships>

</file>

<file path=ppt/slides/_rels/slide2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20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2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4.xml"/></Relationships>

</file>

<file path=ppt/slides/_rels/slide22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0.png"/><Relationship Id="rId3" Type="http://schemas.openxmlformats.org/officeDocument/2006/relationships/image" Target="../media/image31.png"/><Relationship Id="rId4" Type="http://schemas.openxmlformats.org/officeDocument/2006/relationships/image" Target="../media/image32.png"/><Relationship Id="rId5" Type="http://schemas.openxmlformats.org/officeDocument/2006/relationships/image" Target="../media/image33.png"/><Relationship Id="rId6" Type="http://schemas.openxmlformats.org/officeDocument/2006/relationships/image" Target="../media/image34.png"/><Relationship Id="rId7" Type="http://schemas.openxmlformats.org/officeDocument/2006/relationships/image" Target="../media/image35.png"/><Relationship Id="rId8" Type="http://schemas.openxmlformats.org/officeDocument/2006/relationships/image" Target="../media/image36.png"/><Relationship Id="rId9" Type="http://schemas.openxmlformats.org/officeDocument/2006/relationships/image" Target="../media/image37.png"/><Relationship Id="rId10" Type="http://schemas.openxmlformats.org/officeDocument/2006/relationships/image" Target="../media/image38.png"/></Relationships>

</file>

<file path=ppt/slides/_rels/slide23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9.png"/><Relationship Id="rId3" Type="http://schemas.openxmlformats.org/officeDocument/2006/relationships/image" Target="../media/image40.png"/><Relationship Id="rId4" Type="http://schemas.openxmlformats.org/officeDocument/2006/relationships/image" Target="../media/image41.png"/><Relationship Id="rId5" Type="http://schemas.openxmlformats.org/officeDocument/2006/relationships/image" Target="../media/image42.png"/><Relationship Id="rId6" Type="http://schemas.openxmlformats.org/officeDocument/2006/relationships/image" Target="../media/image43.png"/><Relationship Id="rId7" Type="http://schemas.openxmlformats.org/officeDocument/2006/relationships/image" Target="../media/image44.png"/><Relationship Id="rId8" Type="http://schemas.openxmlformats.org/officeDocument/2006/relationships/image" Target="../media/image45.png"/><Relationship Id="rId9" Type="http://schemas.openxmlformats.org/officeDocument/2006/relationships/image" Target="../media/image46.png"/><Relationship Id="rId10" Type="http://schemas.openxmlformats.org/officeDocument/2006/relationships/image" Target="../media/image47.png"/><Relationship Id="rId11" Type="http://schemas.openxmlformats.org/officeDocument/2006/relationships/image" Target="../media/image48.png"/><Relationship Id="rId12" Type="http://schemas.openxmlformats.org/officeDocument/2006/relationships/image" Target="../media/image49.png"/><Relationship Id="rId13" Type="http://schemas.openxmlformats.org/officeDocument/2006/relationships/image" Target="../media/image50.png"/></Relationships>

</file>

<file path=ppt/slides/_rels/slide24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25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26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27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28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29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g"/></Relationships>

</file>

<file path=ppt/slides/_rels/slide3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30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1.png"/></Relationships>

</file>

<file path=ppt/slides/_rels/slide3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2.png"/></Relationships>

</file>

<file path=ppt/slides/_rels/slide32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3.png"/><Relationship Id="rId3" Type="http://schemas.openxmlformats.org/officeDocument/2006/relationships/image" Target="../media/image54.png"/></Relationships>

</file>

<file path=ppt/slides/_rels/slide33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4.xml"/></Relationships>

</file>

<file path=ppt/slides/_rels/slide34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5.png"/><Relationship Id="rId3" Type="http://schemas.openxmlformats.org/officeDocument/2006/relationships/image" Target="../media/image56.jpg"/></Relationships>

</file>

<file path=ppt/slides/_rels/slide35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7.png"/><Relationship Id="rId3" Type="http://schemas.openxmlformats.org/officeDocument/2006/relationships/image" Target="../media/image58.png"/><Relationship Id="rId4" Type="http://schemas.openxmlformats.org/officeDocument/2006/relationships/image" Target="../media/image59.png"/><Relationship Id="rId5" Type="http://schemas.openxmlformats.org/officeDocument/2006/relationships/image" Target="../media/image60.png"/></Relationships>

</file>

<file path=ppt/slides/_rels/slide36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4.xml"/></Relationships>

</file>

<file path=ppt/slides/_rels/slide37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.jpg"/><Relationship Id="rId3" Type="http://schemas.openxmlformats.org/officeDocument/2006/relationships/image" Target="../media/image61.png"/></Relationships>

</file>

<file path=ppt/slides/_rels/slide38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39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2.png"/></Relationships>

</file>

<file path=ppt/slides/_rels/slide4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40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4.xml"/></Relationships>

</file>

<file path=ppt/slides/_rels/slide4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3.png"/></Relationships>

</file>

<file path=ppt/slides/_rels/slide42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43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44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4.png"/></Relationships>

</file>

<file path=ppt/slides/_rels/slide45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46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47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4.xml"/></Relationships>

</file>

<file path=ppt/slides/_rels/slide48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49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5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50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.jpg"/><Relationship Id="rId3" Type="http://schemas.openxmlformats.org/officeDocument/2006/relationships/image" Target="../media/image65.png"/></Relationships>

</file>

<file path=ppt/slides/_rels/slide5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52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53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54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55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56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57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58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59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6.png"/><Relationship Id="rId3" Type="http://schemas.openxmlformats.org/officeDocument/2006/relationships/image" Target="../media/image67.png"/><Relationship Id="rId4" Type="http://schemas.openxmlformats.org/officeDocument/2006/relationships/image" Target="../media/image68.png"/></Relationships>

</file>

<file path=ppt/slides/_rels/slide6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6" Type="http://schemas.openxmlformats.org/officeDocument/2006/relationships/image" Target="../media/image8.png"/><Relationship Id="rId7" Type="http://schemas.openxmlformats.org/officeDocument/2006/relationships/image" Target="../media/image9.png"/><Relationship Id="rId8" Type="http://schemas.openxmlformats.org/officeDocument/2006/relationships/image" Target="../media/image10.png"/></Relationships>

</file>

<file path=ppt/slides/_rels/slide60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9.png"/></Relationships>

</file>

<file path=ppt/slides/_rels/slide6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4.xml"/></Relationships>

</file>

<file path=ppt/slides/_rels/slide7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4.xml"/></Relationships>

</file>

<file path=ppt/slides/_rels/slide8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9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.jpg"/><Relationship Id="rId3" Type="http://schemas.openxmlformats.org/officeDocument/2006/relationships/image" Target="../media/image11.pn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1524342" cy="6857999"/>
          </a:xfrm>
          <a:prstGeom prst="rect">
            <a:avLst/>
          </a:prstGeom>
        </p:spPr>
      </p:pic>
      <p:sp>
        <p:nvSpPr>
          <p:cNvPr id="3" name="object 3" descr=""/>
          <p:cNvSpPr txBox="1"/>
          <p:nvPr/>
        </p:nvSpPr>
        <p:spPr>
          <a:xfrm>
            <a:off x="5290184" y="5249113"/>
            <a:ext cx="3524250" cy="91059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algn="r" marR="5715">
              <a:lnSpc>
                <a:spcPct val="100000"/>
              </a:lnSpc>
              <a:spcBef>
                <a:spcPts val="95"/>
              </a:spcBef>
            </a:pPr>
            <a:r>
              <a:rPr dirty="0" sz="1600" spc="-45" b="1">
                <a:solidFill>
                  <a:srgbClr val="5ABBC5"/>
                </a:solidFill>
                <a:latin typeface="Verdana"/>
                <a:cs typeface="Verdana"/>
              </a:rPr>
              <a:t>Jhon</a:t>
            </a:r>
            <a:r>
              <a:rPr dirty="0" sz="1600" spc="-75" b="1">
                <a:solidFill>
                  <a:srgbClr val="5ABBC5"/>
                </a:solidFill>
                <a:latin typeface="Verdana"/>
                <a:cs typeface="Verdana"/>
              </a:rPr>
              <a:t> Moisés</a:t>
            </a:r>
            <a:r>
              <a:rPr dirty="0" sz="1600" spc="-40" b="1">
                <a:solidFill>
                  <a:srgbClr val="5ABBC5"/>
                </a:solidFill>
                <a:latin typeface="Verdana"/>
                <a:cs typeface="Verdana"/>
              </a:rPr>
              <a:t> </a:t>
            </a:r>
            <a:r>
              <a:rPr dirty="0" sz="1600" spc="-70" b="1">
                <a:solidFill>
                  <a:srgbClr val="5ABBC5"/>
                </a:solidFill>
                <a:latin typeface="Verdana"/>
                <a:cs typeface="Verdana"/>
              </a:rPr>
              <a:t>Collantes</a:t>
            </a:r>
            <a:r>
              <a:rPr dirty="0" sz="1600" spc="-15" b="1">
                <a:solidFill>
                  <a:srgbClr val="5ABBC5"/>
                </a:solidFill>
                <a:latin typeface="Verdana"/>
                <a:cs typeface="Verdana"/>
              </a:rPr>
              <a:t> </a:t>
            </a:r>
            <a:r>
              <a:rPr dirty="0" sz="1600" spc="-20" b="1">
                <a:solidFill>
                  <a:srgbClr val="5ABBC5"/>
                </a:solidFill>
                <a:latin typeface="Verdana"/>
                <a:cs typeface="Verdana"/>
              </a:rPr>
              <a:t>Rios</a:t>
            </a:r>
            <a:endParaRPr sz="1600">
              <a:latin typeface="Verdana"/>
              <a:cs typeface="Verdana"/>
            </a:endParaRPr>
          </a:p>
          <a:p>
            <a:pPr algn="r" marR="5715">
              <a:lnSpc>
                <a:spcPct val="100000"/>
              </a:lnSpc>
              <a:spcBef>
                <a:spcPts val="10"/>
              </a:spcBef>
            </a:pPr>
            <a:r>
              <a:rPr dirty="0" sz="1400" spc="-45" b="1">
                <a:solidFill>
                  <a:srgbClr val="5ABBC5"/>
                </a:solidFill>
                <a:latin typeface="Verdana"/>
                <a:cs typeface="Verdana"/>
              </a:rPr>
              <a:t>Dirección</a:t>
            </a:r>
            <a:r>
              <a:rPr dirty="0" sz="1400" spc="-65" b="1">
                <a:solidFill>
                  <a:srgbClr val="5ABBC5"/>
                </a:solidFill>
                <a:latin typeface="Verdana"/>
                <a:cs typeface="Verdana"/>
              </a:rPr>
              <a:t> </a:t>
            </a:r>
            <a:r>
              <a:rPr dirty="0" sz="1400" spc="-30" b="1">
                <a:solidFill>
                  <a:srgbClr val="5ABBC5"/>
                </a:solidFill>
                <a:latin typeface="Verdana"/>
                <a:cs typeface="Verdana"/>
              </a:rPr>
              <a:t>de</a:t>
            </a:r>
            <a:r>
              <a:rPr dirty="0" sz="1400" spc="-50" b="1">
                <a:solidFill>
                  <a:srgbClr val="5ABBC5"/>
                </a:solidFill>
                <a:latin typeface="Verdana"/>
                <a:cs typeface="Verdana"/>
              </a:rPr>
              <a:t> </a:t>
            </a:r>
            <a:r>
              <a:rPr dirty="0" sz="1400" spc="-70" b="1">
                <a:solidFill>
                  <a:srgbClr val="5ABBC5"/>
                </a:solidFill>
                <a:latin typeface="Verdana"/>
                <a:cs typeface="Verdana"/>
              </a:rPr>
              <a:t>Investigación </a:t>
            </a:r>
            <a:r>
              <a:rPr dirty="0" sz="1400" spc="-80" b="1">
                <a:solidFill>
                  <a:srgbClr val="5ABBC5"/>
                </a:solidFill>
                <a:latin typeface="Verdana"/>
                <a:cs typeface="Verdana"/>
              </a:rPr>
              <a:t>y</a:t>
            </a:r>
            <a:r>
              <a:rPr dirty="0" sz="1400" spc="-50" b="1">
                <a:solidFill>
                  <a:srgbClr val="5ABBC5"/>
                </a:solidFill>
                <a:latin typeface="Verdana"/>
                <a:cs typeface="Verdana"/>
              </a:rPr>
              <a:t> </a:t>
            </a:r>
            <a:r>
              <a:rPr dirty="0" sz="1400" spc="-25" b="1">
                <a:solidFill>
                  <a:srgbClr val="5ABBC5"/>
                </a:solidFill>
                <a:latin typeface="Verdana"/>
                <a:cs typeface="Verdana"/>
              </a:rPr>
              <a:t>Estudios</a:t>
            </a:r>
            <a:endParaRPr sz="1400">
              <a:latin typeface="Verdana"/>
              <a:cs typeface="Verdana"/>
            </a:endParaRPr>
          </a:p>
          <a:p>
            <a:pPr algn="r" marR="5080">
              <a:lnSpc>
                <a:spcPct val="100000"/>
              </a:lnSpc>
            </a:pPr>
            <a:r>
              <a:rPr dirty="0" sz="1400" spc="-10" b="1">
                <a:solidFill>
                  <a:srgbClr val="5ABBC5"/>
                </a:solidFill>
                <a:latin typeface="Verdana"/>
                <a:cs typeface="Verdana"/>
              </a:rPr>
              <a:t>CONCYTEC</a:t>
            </a:r>
            <a:endParaRPr sz="1400">
              <a:latin typeface="Verdana"/>
              <a:cs typeface="Verdana"/>
            </a:endParaRPr>
          </a:p>
          <a:p>
            <a:pPr algn="r" marR="5715">
              <a:lnSpc>
                <a:spcPct val="100000"/>
              </a:lnSpc>
            </a:pPr>
            <a:r>
              <a:rPr dirty="0" sz="1400" spc="-60" b="1">
                <a:solidFill>
                  <a:srgbClr val="5ABBC5"/>
                </a:solidFill>
                <a:latin typeface="Verdana"/>
                <a:cs typeface="Verdana"/>
              </a:rPr>
              <a:t>Noviembre</a:t>
            </a:r>
            <a:r>
              <a:rPr dirty="0" sz="1400" spc="-40" b="1">
                <a:solidFill>
                  <a:srgbClr val="5ABBC5"/>
                </a:solidFill>
                <a:latin typeface="Verdana"/>
                <a:cs typeface="Verdana"/>
              </a:rPr>
              <a:t> </a:t>
            </a:r>
            <a:r>
              <a:rPr dirty="0" sz="1400" spc="-20" b="1">
                <a:solidFill>
                  <a:srgbClr val="5ABBC5"/>
                </a:solidFill>
                <a:latin typeface="Verdana"/>
                <a:cs typeface="Verdana"/>
              </a:rPr>
              <a:t>2025</a:t>
            </a:r>
            <a:endParaRPr sz="1400">
              <a:latin typeface="Verdana"/>
              <a:cs typeface="Verdana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1142491" y="1911553"/>
            <a:ext cx="7571105" cy="124460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925320" marR="5080" indent="-1913255">
              <a:lnSpc>
                <a:spcPct val="100000"/>
              </a:lnSpc>
              <a:spcBef>
                <a:spcPts val="95"/>
              </a:spcBef>
            </a:pPr>
            <a:r>
              <a:rPr dirty="0" spc="-125" b="1">
                <a:latin typeface="Verdana"/>
                <a:cs typeface="Verdana"/>
              </a:rPr>
              <a:t>Dirección</a:t>
            </a:r>
            <a:r>
              <a:rPr dirty="0" spc="-215" b="1">
                <a:latin typeface="Verdana"/>
                <a:cs typeface="Verdana"/>
              </a:rPr>
              <a:t> </a:t>
            </a:r>
            <a:r>
              <a:rPr dirty="0" spc="-110" b="1">
                <a:latin typeface="Verdana"/>
                <a:cs typeface="Verdana"/>
              </a:rPr>
              <a:t>de</a:t>
            </a:r>
            <a:r>
              <a:rPr dirty="0" spc="-210" b="1">
                <a:latin typeface="Verdana"/>
                <a:cs typeface="Verdana"/>
              </a:rPr>
              <a:t> </a:t>
            </a:r>
            <a:r>
              <a:rPr dirty="0" spc="-195" b="1">
                <a:latin typeface="Verdana"/>
                <a:cs typeface="Verdana"/>
              </a:rPr>
              <a:t>Investigación</a:t>
            </a:r>
            <a:r>
              <a:rPr dirty="0" spc="-190" b="1">
                <a:latin typeface="Verdana"/>
                <a:cs typeface="Verdana"/>
              </a:rPr>
              <a:t> </a:t>
            </a:r>
            <a:r>
              <a:rPr dirty="0" spc="-50" b="1">
                <a:latin typeface="Verdana"/>
                <a:cs typeface="Verdana"/>
              </a:rPr>
              <a:t>y </a:t>
            </a:r>
            <a:r>
              <a:rPr dirty="0" spc="-150" b="1">
                <a:latin typeface="Verdana"/>
                <a:cs typeface="Verdana"/>
              </a:rPr>
              <a:t>Estudios</a:t>
            </a:r>
            <a:r>
              <a:rPr dirty="0" spc="-160" b="1">
                <a:latin typeface="Verdana"/>
                <a:cs typeface="Verdana"/>
              </a:rPr>
              <a:t> </a:t>
            </a:r>
            <a:r>
              <a:rPr dirty="0" spc="-515" b="1">
                <a:latin typeface="Verdana"/>
                <a:cs typeface="Verdana"/>
              </a:rPr>
              <a:t>(DIE)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280288" rIns="0" bIns="0" rtlCol="0" vert="horz">
            <a:spAutoFit/>
          </a:bodyPr>
          <a:lstStyle/>
          <a:p>
            <a:pPr marL="610870">
              <a:lnSpc>
                <a:spcPct val="100000"/>
              </a:lnSpc>
              <a:spcBef>
                <a:spcPts val="95"/>
              </a:spcBef>
            </a:pPr>
            <a:r>
              <a:rPr dirty="0" b="1">
                <a:latin typeface="Calibri"/>
                <a:cs typeface="Calibri"/>
              </a:rPr>
              <a:t>Distribución</a:t>
            </a:r>
            <a:r>
              <a:rPr dirty="0" spc="-100" b="1">
                <a:latin typeface="Calibri"/>
                <a:cs typeface="Calibri"/>
              </a:rPr>
              <a:t> </a:t>
            </a:r>
            <a:r>
              <a:rPr dirty="0" b="1">
                <a:latin typeface="Calibri"/>
                <a:cs typeface="Calibri"/>
              </a:rPr>
              <a:t>del</a:t>
            </a:r>
            <a:r>
              <a:rPr dirty="0" spc="-140" b="1">
                <a:latin typeface="Calibri"/>
                <a:cs typeface="Calibri"/>
              </a:rPr>
              <a:t> </a:t>
            </a:r>
            <a:r>
              <a:rPr dirty="0" b="1">
                <a:latin typeface="Calibri"/>
                <a:cs typeface="Calibri"/>
              </a:rPr>
              <a:t>Gasto</a:t>
            </a:r>
            <a:r>
              <a:rPr dirty="0" spc="-125" b="1">
                <a:latin typeface="Calibri"/>
                <a:cs typeface="Calibri"/>
              </a:rPr>
              <a:t> </a:t>
            </a:r>
            <a:r>
              <a:rPr dirty="0" b="1">
                <a:latin typeface="Calibri"/>
                <a:cs typeface="Calibri"/>
              </a:rPr>
              <a:t>por</a:t>
            </a:r>
            <a:r>
              <a:rPr dirty="0" spc="-140" b="1">
                <a:latin typeface="Calibri"/>
                <a:cs typeface="Calibri"/>
              </a:rPr>
              <a:t> </a:t>
            </a:r>
            <a:r>
              <a:rPr dirty="0" spc="-10" b="1">
                <a:latin typeface="Calibri"/>
                <a:cs typeface="Calibri"/>
              </a:rPr>
              <a:t>Sectores</a:t>
            </a:r>
          </a:p>
        </p:txBody>
      </p:sp>
      <p:pic>
        <p:nvPicPr>
          <p:cNvPr id="3" name="object 3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36880" y="1572183"/>
            <a:ext cx="8245602" cy="4491736"/>
          </a:xfrm>
          <a:prstGeom prst="rect">
            <a:avLst/>
          </a:prstGeom>
        </p:spPr>
      </p:pic>
      <p:sp>
        <p:nvSpPr>
          <p:cNvPr id="4" name="object 4" descr=""/>
          <p:cNvSpPr txBox="1"/>
          <p:nvPr/>
        </p:nvSpPr>
        <p:spPr>
          <a:xfrm>
            <a:off x="9031351" y="2434843"/>
            <a:ext cx="1043305" cy="2692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377825" algn="l"/>
              </a:tabLst>
            </a:pPr>
            <a:r>
              <a:rPr dirty="0" sz="1600" spc="-25">
                <a:solidFill>
                  <a:srgbClr val="00506A"/>
                </a:solidFill>
                <a:latin typeface="Calibri"/>
                <a:cs typeface="Calibri"/>
              </a:rPr>
              <a:t>Se</a:t>
            </a:r>
            <a:r>
              <a:rPr dirty="0" sz="1600">
                <a:solidFill>
                  <a:srgbClr val="00506A"/>
                </a:solidFill>
                <a:latin typeface="Calibri"/>
                <a:cs typeface="Calibri"/>
              </a:rPr>
              <a:t>	</a:t>
            </a:r>
            <a:r>
              <a:rPr dirty="0" sz="1600" spc="-10">
                <a:solidFill>
                  <a:srgbClr val="00506A"/>
                </a:solidFill>
                <a:latin typeface="Calibri"/>
                <a:cs typeface="Calibri"/>
              </a:rPr>
              <a:t>observa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5" name="object 5" descr=""/>
          <p:cNvSpPr txBox="1"/>
          <p:nvPr/>
        </p:nvSpPr>
        <p:spPr>
          <a:xfrm>
            <a:off x="9031351" y="2678683"/>
            <a:ext cx="1904364" cy="2692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993775" algn="l"/>
              </a:tabLst>
            </a:pPr>
            <a:r>
              <a:rPr dirty="0" sz="1600" spc="-10">
                <a:solidFill>
                  <a:srgbClr val="00506A"/>
                </a:solidFill>
                <a:latin typeface="Calibri"/>
                <a:cs typeface="Calibri"/>
              </a:rPr>
              <a:t>posición</a:t>
            </a:r>
            <a:r>
              <a:rPr dirty="0" sz="1600">
                <a:solidFill>
                  <a:srgbClr val="00506A"/>
                </a:solidFill>
                <a:latin typeface="Calibri"/>
                <a:cs typeface="Calibri"/>
              </a:rPr>
              <a:t>	</a:t>
            </a:r>
            <a:r>
              <a:rPr dirty="0" sz="1600" spc="-10">
                <a:solidFill>
                  <a:srgbClr val="00506A"/>
                </a:solidFill>
                <a:latin typeface="Calibri"/>
                <a:cs typeface="Calibri"/>
              </a:rPr>
              <a:t>dominante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6" name="object 6" descr=""/>
          <p:cNvSpPr txBox="1"/>
          <p:nvPr/>
        </p:nvSpPr>
        <p:spPr>
          <a:xfrm>
            <a:off x="10218801" y="2434843"/>
            <a:ext cx="1269365" cy="51308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algn="r" marR="5080">
              <a:lnSpc>
                <a:spcPct val="100000"/>
              </a:lnSpc>
              <a:spcBef>
                <a:spcPts val="95"/>
              </a:spcBef>
              <a:tabLst>
                <a:tab pos="1098550" algn="l"/>
              </a:tabLst>
            </a:pPr>
            <a:r>
              <a:rPr dirty="0" sz="1600" spc="-10">
                <a:solidFill>
                  <a:srgbClr val="00506A"/>
                </a:solidFill>
                <a:latin typeface="Calibri"/>
                <a:cs typeface="Calibri"/>
              </a:rPr>
              <a:t>claramente</a:t>
            </a:r>
            <a:r>
              <a:rPr dirty="0" sz="1600">
                <a:solidFill>
                  <a:srgbClr val="00506A"/>
                </a:solidFill>
                <a:latin typeface="Calibri"/>
                <a:cs typeface="Calibri"/>
              </a:rPr>
              <a:t>	</a:t>
            </a:r>
            <a:r>
              <a:rPr dirty="0" sz="1600" spc="-25">
                <a:solidFill>
                  <a:srgbClr val="00506A"/>
                </a:solidFill>
                <a:latin typeface="Calibri"/>
                <a:cs typeface="Calibri"/>
              </a:rPr>
              <a:t>la</a:t>
            </a:r>
            <a:endParaRPr sz="1600">
              <a:latin typeface="Calibri"/>
              <a:cs typeface="Calibri"/>
            </a:endParaRPr>
          </a:p>
          <a:p>
            <a:pPr algn="r" marR="6985">
              <a:lnSpc>
                <a:spcPct val="100000"/>
              </a:lnSpc>
            </a:pPr>
            <a:r>
              <a:rPr dirty="0" sz="1600" spc="-25">
                <a:solidFill>
                  <a:srgbClr val="00506A"/>
                </a:solidFill>
                <a:latin typeface="Calibri"/>
                <a:cs typeface="Calibri"/>
              </a:rPr>
              <a:t>del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7" name="object 7" descr=""/>
          <p:cNvSpPr txBox="1"/>
          <p:nvPr/>
        </p:nvSpPr>
        <p:spPr>
          <a:xfrm>
            <a:off x="9031351" y="2922523"/>
            <a:ext cx="2456815" cy="100076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algn="just" marL="12700" marR="5080">
              <a:lnSpc>
                <a:spcPct val="100000"/>
              </a:lnSpc>
              <a:spcBef>
                <a:spcPts val="95"/>
              </a:spcBef>
            </a:pPr>
            <a:r>
              <a:rPr dirty="0" sz="1600">
                <a:solidFill>
                  <a:srgbClr val="00506A"/>
                </a:solidFill>
                <a:latin typeface="Calibri"/>
                <a:cs typeface="Calibri"/>
              </a:rPr>
              <a:t>sector</a:t>
            </a:r>
            <a:r>
              <a:rPr dirty="0" sz="1600" spc="405">
                <a:solidFill>
                  <a:srgbClr val="00506A"/>
                </a:solidFill>
                <a:latin typeface="Calibri"/>
                <a:cs typeface="Calibri"/>
              </a:rPr>
              <a:t> </a:t>
            </a:r>
            <a:r>
              <a:rPr dirty="0" sz="1600">
                <a:solidFill>
                  <a:srgbClr val="00506A"/>
                </a:solidFill>
                <a:latin typeface="Calibri"/>
                <a:cs typeface="Calibri"/>
              </a:rPr>
              <a:t>Educación,</a:t>
            </a:r>
            <a:r>
              <a:rPr dirty="0" sz="1600" spc="405">
                <a:solidFill>
                  <a:srgbClr val="00506A"/>
                </a:solidFill>
                <a:latin typeface="Calibri"/>
                <a:cs typeface="Calibri"/>
              </a:rPr>
              <a:t> </a:t>
            </a:r>
            <a:r>
              <a:rPr dirty="0" sz="1600">
                <a:solidFill>
                  <a:srgbClr val="00506A"/>
                </a:solidFill>
                <a:latin typeface="Calibri"/>
                <a:cs typeface="Calibri"/>
              </a:rPr>
              <a:t>debido</a:t>
            </a:r>
            <a:r>
              <a:rPr dirty="0" sz="1600" spc="400">
                <a:solidFill>
                  <a:srgbClr val="00506A"/>
                </a:solidFill>
                <a:latin typeface="Calibri"/>
                <a:cs typeface="Calibri"/>
              </a:rPr>
              <a:t> </a:t>
            </a:r>
            <a:r>
              <a:rPr dirty="0" sz="1600" spc="-25">
                <a:solidFill>
                  <a:srgbClr val="00506A"/>
                </a:solidFill>
                <a:latin typeface="Calibri"/>
                <a:cs typeface="Calibri"/>
              </a:rPr>
              <a:t>al </a:t>
            </a:r>
            <a:r>
              <a:rPr dirty="0" sz="1600">
                <a:solidFill>
                  <a:srgbClr val="00506A"/>
                </a:solidFill>
                <a:latin typeface="Calibri"/>
                <a:cs typeface="Calibri"/>
              </a:rPr>
              <a:t>instrumento</a:t>
            </a:r>
            <a:r>
              <a:rPr dirty="0" sz="1600" spc="340">
                <a:solidFill>
                  <a:srgbClr val="00506A"/>
                </a:solidFill>
                <a:latin typeface="Calibri"/>
                <a:cs typeface="Calibri"/>
              </a:rPr>
              <a:t>    </a:t>
            </a:r>
            <a:r>
              <a:rPr dirty="0" sz="1600">
                <a:solidFill>
                  <a:srgbClr val="00506A"/>
                </a:solidFill>
                <a:latin typeface="Calibri"/>
                <a:cs typeface="Calibri"/>
              </a:rPr>
              <a:t>de</a:t>
            </a:r>
            <a:r>
              <a:rPr dirty="0" sz="1600" spc="345">
                <a:solidFill>
                  <a:srgbClr val="00506A"/>
                </a:solidFill>
                <a:latin typeface="Calibri"/>
                <a:cs typeface="Calibri"/>
              </a:rPr>
              <a:t>    </a:t>
            </a:r>
            <a:r>
              <a:rPr dirty="0" sz="1600" spc="-10">
                <a:solidFill>
                  <a:srgbClr val="00506A"/>
                </a:solidFill>
                <a:latin typeface="Calibri"/>
                <a:cs typeface="Calibri"/>
              </a:rPr>
              <a:t>becas </a:t>
            </a:r>
            <a:r>
              <a:rPr dirty="0" sz="1600">
                <a:solidFill>
                  <a:srgbClr val="00506A"/>
                </a:solidFill>
                <a:latin typeface="Calibri"/>
                <a:cs typeface="Calibri"/>
              </a:rPr>
              <a:t>nacionales</a:t>
            </a:r>
            <a:r>
              <a:rPr dirty="0" sz="1600" spc="-20">
                <a:solidFill>
                  <a:srgbClr val="00506A"/>
                </a:solidFill>
                <a:latin typeface="Calibri"/>
                <a:cs typeface="Calibri"/>
              </a:rPr>
              <a:t> </a:t>
            </a:r>
            <a:r>
              <a:rPr dirty="0" sz="1600">
                <a:solidFill>
                  <a:srgbClr val="00506A"/>
                </a:solidFill>
                <a:latin typeface="Calibri"/>
                <a:cs typeface="Calibri"/>
              </a:rPr>
              <a:t>que</a:t>
            </a:r>
            <a:r>
              <a:rPr dirty="0" sz="1600" spc="-20">
                <a:solidFill>
                  <a:srgbClr val="00506A"/>
                </a:solidFill>
                <a:latin typeface="Calibri"/>
                <a:cs typeface="Calibri"/>
              </a:rPr>
              <a:t> </a:t>
            </a:r>
            <a:r>
              <a:rPr dirty="0" sz="1600">
                <a:solidFill>
                  <a:srgbClr val="00506A"/>
                </a:solidFill>
                <a:latin typeface="Calibri"/>
                <a:cs typeface="Calibri"/>
              </a:rPr>
              <a:t>acumula</a:t>
            </a:r>
            <a:r>
              <a:rPr dirty="0" sz="1600" spc="-15">
                <a:solidFill>
                  <a:srgbClr val="00506A"/>
                </a:solidFill>
                <a:latin typeface="Calibri"/>
                <a:cs typeface="Calibri"/>
              </a:rPr>
              <a:t> </a:t>
            </a:r>
            <a:r>
              <a:rPr dirty="0" sz="1600">
                <a:solidFill>
                  <a:srgbClr val="00506A"/>
                </a:solidFill>
                <a:latin typeface="Calibri"/>
                <a:cs typeface="Calibri"/>
              </a:rPr>
              <a:t>el</a:t>
            </a:r>
            <a:r>
              <a:rPr dirty="0" sz="1600" spc="-15">
                <a:solidFill>
                  <a:srgbClr val="00506A"/>
                </a:solidFill>
                <a:latin typeface="Calibri"/>
                <a:cs typeface="Calibri"/>
              </a:rPr>
              <a:t> </a:t>
            </a:r>
            <a:r>
              <a:rPr dirty="0" sz="1600" spc="-25">
                <a:solidFill>
                  <a:srgbClr val="00506A"/>
                </a:solidFill>
                <a:latin typeface="Calibri"/>
                <a:cs typeface="Calibri"/>
              </a:rPr>
              <a:t>48</a:t>
            </a:r>
            <a:endParaRPr sz="1600">
              <a:latin typeface="Calibri"/>
              <a:cs typeface="Calibri"/>
            </a:endParaRPr>
          </a:p>
          <a:p>
            <a:pPr algn="just" marL="12700">
              <a:lnSpc>
                <a:spcPct val="100000"/>
              </a:lnSpc>
            </a:pPr>
            <a:r>
              <a:rPr dirty="0" sz="1600">
                <a:solidFill>
                  <a:srgbClr val="00506A"/>
                </a:solidFill>
                <a:latin typeface="Calibri"/>
                <a:cs typeface="Calibri"/>
              </a:rPr>
              <a:t>%</a:t>
            </a:r>
            <a:r>
              <a:rPr dirty="0" sz="1600" spc="-15">
                <a:solidFill>
                  <a:srgbClr val="00506A"/>
                </a:solidFill>
                <a:latin typeface="Calibri"/>
                <a:cs typeface="Calibri"/>
              </a:rPr>
              <a:t> </a:t>
            </a:r>
            <a:r>
              <a:rPr dirty="0" sz="1600">
                <a:solidFill>
                  <a:srgbClr val="00506A"/>
                </a:solidFill>
                <a:latin typeface="Calibri"/>
                <a:cs typeface="Calibri"/>
              </a:rPr>
              <a:t>del</a:t>
            </a:r>
            <a:r>
              <a:rPr dirty="0" sz="1600" spc="-15">
                <a:solidFill>
                  <a:srgbClr val="00506A"/>
                </a:solidFill>
                <a:latin typeface="Calibri"/>
                <a:cs typeface="Calibri"/>
              </a:rPr>
              <a:t> </a:t>
            </a:r>
            <a:r>
              <a:rPr dirty="0" sz="1600" spc="-10">
                <a:solidFill>
                  <a:srgbClr val="00506A"/>
                </a:solidFill>
                <a:latin typeface="Calibri"/>
                <a:cs typeface="Calibri"/>
              </a:rPr>
              <a:t>presupuesto </a:t>
            </a:r>
            <a:r>
              <a:rPr dirty="0" sz="1600" spc="-20">
                <a:solidFill>
                  <a:srgbClr val="00506A"/>
                </a:solidFill>
                <a:latin typeface="Calibri"/>
                <a:cs typeface="Calibri"/>
              </a:rPr>
              <a:t>total</a:t>
            </a:r>
            <a:endParaRPr sz="16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81280" rIns="0" bIns="0" rtlCol="0" vert="horz">
            <a:spAutoFit/>
          </a:bodyPr>
          <a:lstStyle/>
          <a:p>
            <a:pPr marL="201295" marR="5080">
              <a:lnSpc>
                <a:spcPts val="4320"/>
              </a:lnSpc>
              <a:spcBef>
                <a:spcPts val="640"/>
              </a:spcBef>
            </a:pPr>
            <a:r>
              <a:rPr dirty="0">
                <a:latin typeface="Calibri Light"/>
                <a:cs typeface="Calibri Light"/>
              </a:rPr>
              <a:t>Casi</a:t>
            </a:r>
            <a:r>
              <a:rPr dirty="0" spc="-130">
                <a:latin typeface="Calibri Light"/>
                <a:cs typeface="Calibri Light"/>
              </a:rPr>
              <a:t> </a:t>
            </a:r>
            <a:r>
              <a:rPr dirty="0" spc="-10">
                <a:latin typeface="Calibri Light"/>
                <a:cs typeface="Calibri Light"/>
              </a:rPr>
              <a:t>todos</a:t>
            </a:r>
            <a:r>
              <a:rPr dirty="0" spc="-145">
                <a:latin typeface="Calibri Light"/>
                <a:cs typeface="Calibri Light"/>
              </a:rPr>
              <a:t> </a:t>
            </a:r>
            <a:r>
              <a:rPr dirty="0">
                <a:latin typeface="Calibri Light"/>
                <a:cs typeface="Calibri Light"/>
              </a:rPr>
              <a:t>los</a:t>
            </a:r>
            <a:r>
              <a:rPr dirty="0" spc="-145">
                <a:latin typeface="Calibri Light"/>
                <a:cs typeface="Calibri Light"/>
              </a:rPr>
              <a:t> </a:t>
            </a:r>
            <a:r>
              <a:rPr dirty="0" spc="-45">
                <a:latin typeface="Calibri Light"/>
                <a:cs typeface="Calibri Light"/>
              </a:rPr>
              <a:t>instrumentos</a:t>
            </a:r>
            <a:r>
              <a:rPr dirty="0" spc="-140">
                <a:latin typeface="Calibri Light"/>
                <a:cs typeface="Calibri Light"/>
              </a:rPr>
              <a:t> </a:t>
            </a:r>
            <a:r>
              <a:rPr dirty="0" spc="-30">
                <a:latin typeface="Calibri Light"/>
                <a:cs typeface="Calibri Light"/>
              </a:rPr>
              <a:t>apuntan</a:t>
            </a:r>
            <a:r>
              <a:rPr dirty="0" spc="-155">
                <a:latin typeface="Calibri Light"/>
                <a:cs typeface="Calibri Light"/>
              </a:rPr>
              <a:t> </a:t>
            </a:r>
            <a:r>
              <a:rPr dirty="0">
                <a:latin typeface="Calibri Light"/>
                <a:cs typeface="Calibri Light"/>
              </a:rPr>
              <a:t>a</a:t>
            </a:r>
            <a:r>
              <a:rPr dirty="0" spc="-120">
                <a:latin typeface="Calibri Light"/>
                <a:cs typeface="Calibri Light"/>
              </a:rPr>
              <a:t> </a:t>
            </a:r>
            <a:r>
              <a:rPr dirty="0">
                <a:latin typeface="Calibri Light"/>
                <a:cs typeface="Calibri Light"/>
              </a:rPr>
              <a:t>la</a:t>
            </a:r>
            <a:r>
              <a:rPr dirty="0" spc="-135">
                <a:latin typeface="Calibri Light"/>
                <a:cs typeface="Calibri Light"/>
              </a:rPr>
              <a:t> </a:t>
            </a:r>
            <a:r>
              <a:rPr dirty="0" spc="-30">
                <a:latin typeface="Calibri Light"/>
                <a:cs typeface="Calibri Light"/>
              </a:rPr>
              <a:t>creación</a:t>
            </a:r>
            <a:r>
              <a:rPr dirty="0" spc="-160">
                <a:latin typeface="Calibri Light"/>
                <a:cs typeface="Calibri Light"/>
              </a:rPr>
              <a:t> </a:t>
            </a:r>
            <a:r>
              <a:rPr dirty="0" spc="-25">
                <a:latin typeface="Calibri Light"/>
                <a:cs typeface="Calibri Light"/>
              </a:rPr>
              <a:t>de </a:t>
            </a:r>
            <a:r>
              <a:rPr dirty="0" spc="-10">
                <a:latin typeface="Calibri Light"/>
                <a:cs typeface="Calibri Light"/>
              </a:rPr>
              <a:t>conocimiento</a:t>
            </a:r>
          </a:p>
        </p:txBody>
      </p:sp>
      <p:pic>
        <p:nvPicPr>
          <p:cNvPr id="4" name="object 4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61479" y="1620266"/>
            <a:ext cx="8566531" cy="4736084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9612248" y="2848102"/>
            <a:ext cx="1706245" cy="3917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79375">
              <a:lnSpc>
                <a:spcPct val="100000"/>
              </a:lnSpc>
              <a:spcBef>
                <a:spcPts val="100"/>
              </a:spcBef>
            </a:pPr>
            <a:r>
              <a:rPr dirty="0" sz="1200" b="1">
                <a:solidFill>
                  <a:srgbClr val="001F5F"/>
                </a:solidFill>
                <a:latin typeface="Roboto"/>
                <a:cs typeface="Roboto"/>
              </a:rPr>
              <a:t>Desafíos</a:t>
            </a:r>
            <a:r>
              <a:rPr dirty="0" sz="1200" spc="-30" b="1">
                <a:solidFill>
                  <a:srgbClr val="001F5F"/>
                </a:solidFill>
                <a:latin typeface="Roboto"/>
                <a:cs typeface="Roboto"/>
              </a:rPr>
              <a:t> </a:t>
            </a:r>
            <a:r>
              <a:rPr dirty="0" sz="1200" b="1">
                <a:solidFill>
                  <a:srgbClr val="001F5F"/>
                </a:solidFill>
                <a:latin typeface="Roboto"/>
                <a:cs typeface="Roboto"/>
              </a:rPr>
              <a:t>en</a:t>
            </a:r>
            <a:r>
              <a:rPr dirty="0" sz="1200" spc="-15" b="1">
                <a:solidFill>
                  <a:srgbClr val="001F5F"/>
                </a:solidFill>
                <a:latin typeface="Roboto"/>
                <a:cs typeface="Roboto"/>
              </a:rPr>
              <a:t> </a:t>
            </a:r>
            <a:r>
              <a:rPr dirty="0" sz="1200" b="1">
                <a:solidFill>
                  <a:srgbClr val="001F5F"/>
                </a:solidFill>
                <a:latin typeface="Roboto"/>
                <a:cs typeface="Roboto"/>
              </a:rPr>
              <a:t>el</a:t>
            </a:r>
            <a:r>
              <a:rPr dirty="0" sz="1200" spc="-20" b="1">
                <a:solidFill>
                  <a:srgbClr val="001F5F"/>
                </a:solidFill>
                <a:latin typeface="Roboto"/>
                <a:cs typeface="Roboto"/>
              </a:rPr>
              <a:t> </a:t>
            </a:r>
            <a:r>
              <a:rPr dirty="0" sz="1200" spc="-10" b="1">
                <a:solidFill>
                  <a:srgbClr val="001F5F"/>
                </a:solidFill>
                <a:latin typeface="Roboto"/>
                <a:cs typeface="Roboto"/>
              </a:rPr>
              <a:t>Anfilisis</a:t>
            </a:r>
            <a:endParaRPr sz="1200">
              <a:latin typeface="Roboto"/>
              <a:cs typeface="Roboto"/>
            </a:endParaRPr>
          </a:p>
          <a:p>
            <a:pPr marL="12700">
              <a:lnSpc>
                <a:spcPct val="100000"/>
              </a:lnSpc>
            </a:pPr>
            <a:r>
              <a:rPr dirty="0" sz="1200" b="1">
                <a:solidFill>
                  <a:srgbClr val="001F5F"/>
                </a:solidFill>
                <a:latin typeface="Roboto"/>
                <a:cs typeface="Roboto"/>
              </a:rPr>
              <a:t>del</a:t>
            </a:r>
            <a:r>
              <a:rPr dirty="0" sz="1200" spc="-35" b="1">
                <a:solidFill>
                  <a:srgbClr val="001F5F"/>
                </a:solidFill>
                <a:latin typeface="Roboto"/>
                <a:cs typeface="Roboto"/>
              </a:rPr>
              <a:t> </a:t>
            </a:r>
            <a:r>
              <a:rPr dirty="0" sz="1200" b="1">
                <a:solidFill>
                  <a:srgbClr val="001F5F"/>
                </a:solidFill>
                <a:latin typeface="Roboto"/>
                <a:cs typeface="Roboto"/>
              </a:rPr>
              <a:t>Gasto</a:t>
            </a:r>
            <a:r>
              <a:rPr dirty="0" sz="1200" spc="-45" b="1">
                <a:solidFill>
                  <a:srgbClr val="001F5F"/>
                </a:solidFill>
                <a:latin typeface="Roboto"/>
                <a:cs typeface="Roboto"/>
              </a:rPr>
              <a:t> </a:t>
            </a:r>
            <a:r>
              <a:rPr dirty="0" sz="1200" b="1">
                <a:solidFill>
                  <a:srgbClr val="001F5F"/>
                </a:solidFill>
                <a:latin typeface="Roboto"/>
                <a:cs typeface="Roboto"/>
              </a:rPr>
              <a:t>Público</a:t>
            </a:r>
            <a:r>
              <a:rPr dirty="0" sz="1200" spc="-20" b="1">
                <a:solidFill>
                  <a:srgbClr val="001F5F"/>
                </a:solidFill>
                <a:latin typeface="Roboto"/>
                <a:cs typeface="Roboto"/>
              </a:rPr>
              <a:t> </a:t>
            </a:r>
            <a:r>
              <a:rPr dirty="0" sz="1200" b="1">
                <a:solidFill>
                  <a:srgbClr val="001F5F"/>
                </a:solidFill>
                <a:latin typeface="Roboto"/>
                <a:cs typeface="Roboto"/>
              </a:rPr>
              <a:t>en</a:t>
            </a:r>
            <a:r>
              <a:rPr dirty="0" sz="1200" spc="-15" b="1">
                <a:solidFill>
                  <a:srgbClr val="001F5F"/>
                </a:solidFill>
                <a:latin typeface="Roboto"/>
                <a:cs typeface="Roboto"/>
              </a:rPr>
              <a:t> </a:t>
            </a:r>
            <a:r>
              <a:rPr dirty="0" sz="1200" spc="-25" b="1">
                <a:solidFill>
                  <a:srgbClr val="001F5F"/>
                </a:solidFill>
                <a:latin typeface="Roboto"/>
                <a:cs typeface="Roboto"/>
              </a:rPr>
              <a:t>CTI</a:t>
            </a:r>
            <a:endParaRPr sz="1200">
              <a:latin typeface="Roboto"/>
              <a:cs typeface="Roboto"/>
            </a:endParaRPr>
          </a:p>
        </p:txBody>
      </p:sp>
      <p:grpSp>
        <p:nvGrpSpPr>
          <p:cNvPr id="3" name="object 3" descr=""/>
          <p:cNvGrpSpPr/>
          <p:nvPr/>
        </p:nvGrpSpPr>
        <p:grpSpPr>
          <a:xfrm>
            <a:off x="2143769" y="2272818"/>
            <a:ext cx="5612130" cy="3565525"/>
            <a:chOff x="2143769" y="2272818"/>
            <a:chExt cx="5612130" cy="3565525"/>
          </a:xfrm>
        </p:grpSpPr>
        <p:sp>
          <p:nvSpPr>
            <p:cNvPr id="4" name="object 4" descr=""/>
            <p:cNvSpPr/>
            <p:nvPr/>
          </p:nvSpPr>
          <p:spPr>
            <a:xfrm>
              <a:off x="4534535" y="2278761"/>
              <a:ext cx="830580" cy="934085"/>
            </a:xfrm>
            <a:custGeom>
              <a:avLst/>
              <a:gdLst/>
              <a:ahLst/>
              <a:cxnLst/>
              <a:rect l="l" t="t" r="r" b="b"/>
              <a:pathLst>
                <a:path w="830579" h="934085">
                  <a:moveTo>
                    <a:pt x="415163" y="0"/>
                  </a:moveTo>
                  <a:lnTo>
                    <a:pt x="358839" y="2434"/>
                  </a:lnTo>
                  <a:lnTo>
                    <a:pt x="304814" y="9524"/>
                  </a:lnTo>
                  <a:lnTo>
                    <a:pt x="253585" y="20953"/>
                  </a:lnTo>
                  <a:lnTo>
                    <a:pt x="205645" y="36401"/>
                  </a:lnTo>
                  <a:lnTo>
                    <a:pt x="161491" y="55553"/>
                  </a:lnTo>
                  <a:lnTo>
                    <a:pt x="121618" y="78089"/>
                  </a:lnTo>
                  <a:lnTo>
                    <a:pt x="86520" y="103691"/>
                  </a:lnTo>
                  <a:lnTo>
                    <a:pt x="56693" y="132042"/>
                  </a:lnTo>
                  <a:lnTo>
                    <a:pt x="32633" y="162823"/>
                  </a:lnTo>
                  <a:lnTo>
                    <a:pt x="3790" y="230407"/>
                  </a:lnTo>
                  <a:lnTo>
                    <a:pt x="0" y="266573"/>
                  </a:lnTo>
                  <a:lnTo>
                    <a:pt x="4422" y="305638"/>
                  </a:lnTo>
                  <a:lnTo>
                    <a:pt x="17272" y="342940"/>
                  </a:lnTo>
                  <a:lnTo>
                    <a:pt x="37924" y="378078"/>
                  </a:lnTo>
                  <a:lnTo>
                    <a:pt x="65755" y="410651"/>
                  </a:lnTo>
                  <a:lnTo>
                    <a:pt x="100139" y="440261"/>
                  </a:lnTo>
                  <a:lnTo>
                    <a:pt x="140451" y="466506"/>
                  </a:lnTo>
                  <a:lnTo>
                    <a:pt x="186067" y="488987"/>
                  </a:lnTo>
                  <a:lnTo>
                    <a:pt x="236362" y="507304"/>
                  </a:lnTo>
                  <a:lnTo>
                    <a:pt x="290710" y="521056"/>
                  </a:lnTo>
                  <a:lnTo>
                    <a:pt x="348488" y="529843"/>
                  </a:lnTo>
                  <a:lnTo>
                    <a:pt x="348488" y="830579"/>
                  </a:lnTo>
                  <a:lnTo>
                    <a:pt x="266573" y="830579"/>
                  </a:lnTo>
                  <a:lnTo>
                    <a:pt x="415163" y="934085"/>
                  </a:lnTo>
                  <a:lnTo>
                    <a:pt x="563879" y="830579"/>
                  </a:lnTo>
                  <a:lnTo>
                    <a:pt x="481075" y="830579"/>
                  </a:lnTo>
                  <a:lnTo>
                    <a:pt x="481075" y="529971"/>
                  </a:lnTo>
                  <a:lnTo>
                    <a:pt x="538936" y="521248"/>
                  </a:lnTo>
                  <a:lnTo>
                    <a:pt x="593378" y="507539"/>
                  </a:lnTo>
                  <a:lnTo>
                    <a:pt x="643772" y="489247"/>
                  </a:lnTo>
                  <a:lnTo>
                    <a:pt x="689490" y="466771"/>
                  </a:lnTo>
                  <a:lnTo>
                    <a:pt x="729900" y="440515"/>
                  </a:lnTo>
                  <a:lnTo>
                    <a:pt x="764375" y="410879"/>
                  </a:lnTo>
                  <a:lnTo>
                    <a:pt x="792284" y="378265"/>
                  </a:lnTo>
                  <a:lnTo>
                    <a:pt x="812999" y="343075"/>
                  </a:lnTo>
                  <a:lnTo>
                    <a:pt x="825889" y="305710"/>
                  </a:lnTo>
                  <a:lnTo>
                    <a:pt x="830326" y="266573"/>
                  </a:lnTo>
                  <a:lnTo>
                    <a:pt x="826537" y="230407"/>
                  </a:lnTo>
                  <a:lnTo>
                    <a:pt x="797710" y="162823"/>
                  </a:lnTo>
                  <a:lnTo>
                    <a:pt x="773660" y="132042"/>
                  </a:lnTo>
                  <a:lnTo>
                    <a:pt x="743843" y="103691"/>
                  </a:lnTo>
                  <a:lnTo>
                    <a:pt x="708755" y="78089"/>
                  </a:lnTo>
                  <a:lnTo>
                    <a:pt x="668888" y="55553"/>
                  </a:lnTo>
                  <a:lnTo>
                    <a:pt x="624736" y="36401"/>
                  </a:lnTo>
                  <a:lnTo>
                    <a:pt x="576794" y="20953"/>
                  </a:lnTo>
                  <a:lnTo>
                    <a:pt x="525555" y="9524"/>
                  </a:lnTo>
                  <a:lnTo>
                    <a:pt x="471513" y="2434"/>
                  </a:lnTo>
                  <a:lnTo>
                    <a:pt x="415163" y="0"/>
                  </a:lnTo>
                  <a:close/>
                </a:path>
              </a:pathLst>
            </a:custGeom>
            <a:solidFill>
              <a:srgbClr val="DE843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 descr=""/>
            <p:cNvSpPr/>
            <p:nvPr/>
          </p:nvSpPr>
          <p:spPr>
            <a:xfrm>
              <a:off x="4534535" y="2278761"/>
              <a:ext cx="830580" cy="934085"/>
            </a:xfrm>
            <a:custGeom>
              <a:avLst/>
              <a:gdLst/>
              <a:ahLst/>
              <a:cxnLst/>
              <a:rect l="l" t="t" r="r" b="b"/>
              <a:pathLst>
                <a:path w="830579" h="934085">
                  <a:moveTo>
                    <a:pt x="266573" y="830579"/>
                  </a:moveTo>
                  <a:lnTo>
                    <a:pt x="415163" y="934085"/>
                  </a:lnTo>
                  <a:lnTo>
                    <a:pt x="563879" y="830579"/>
                  </a:lnTo>
                  <a:lnTo>
                    <a:pt x="481075" y="830579"/>
                  </a:lnTo>
                  <a:lnTo>
                    <a:pt x="481075" y="529971"/>
                  </a:lnTo>
                  <a:lnTo>
                    <a:pt x="538936" y="521248"/>
                  </a:lnTo>
                  <a:lnTo>
                    <a:pt x="593378" y="507539"/>
                  </a:lnTo>
                  <a:lnTo>
                    <a:pt x="643772" y="489247"/>
                  </a:lnTo>
                  <a:lnTo>
                    <a:pt x="689490" y="466771"/>
                  </a:lnTo>
                  <a:lnTo>
                    <a:pt x="729900" y="440515"/>
                  </a:lnTo>
                  <a:lnTo>
                    <a:pt x="764375" y="410879"/>
                  </a:lnTo>
                  <a:lnTo>
                    <a:pt x="792284" y="378265"/>
                  </a:lnTo>
                  <a:lnTo>
                    <a:pt x="812999" y="343075"/>
                  </a:lnTo>
                  <a:lnTo>
                    <a:pt x="825889" y="305710"/>
                  </a:lnTo>
                  <a:lnTo>
                    <a:pt x="830326" y="266573"/>
                  </a:lnTo>
                  <a:lnTo>
                    <a:pt x="826537" y="230407"/>
                  </a:lnTo>
                  <a:lnTo>
                    <a:pt x="797710" y="162823"/>
                  </a:lnTo>
                  <a:lnTo>
                    <a:pt x="773660" y="132042"/>
                  </a:lnTo>
                  <a:lnTo>
                    <a:pt x="743843" y="103691"/>
                  </a:lnTo>
                  <a:lnTo>
                    <a:pt x="708755" y="78089"/>
                  </a:lnTo>
                  <a:lnTo>
                    <a:pt x="668888" y="55553"/>
                  </a:lnTo>
                  <a:lnTo>
                    <a:pt x="624736" y="36401"/>
                  </a:lnTo>
                  <a:lnTo>
                    <a:pt x="576794" y="20953"/>
                  </a:lnTo>
                  <a:lnTo>
                    <a:pt x="525555" y="9524"/>
                  </a:lnTo>
                  <a:lnTo>
                    <a:pt x="471513" y="2434"/>
                  </a:lnTo>
                  <a:lnTo>
                    <a:pt x="415163" y="0"/>
                  </a:lnTo>
                  <a:lnTo>
                    <a:pt x="358839" y="2434"/>
                  </a:lnTo>
                  <a:lnTo>
                    <a:pt x="304814" y="9524"/>
                  </a:lnTo>
                  <a:lnTo>
                    <a:pt x="253585" y="20953"/>
                  </a:lnTo>
                  <a:lnTo>
                    <a:pt x="205645" y="36401"/>
                  </a:lnTo>
                  <a:lnTo>
                    <a:pt x="161491" y="55553"/>
                  </a:lnTo>
                  <a:lnTo>
                    <a:pt x="121618" y="78089"/>
                  </a:lnTo>
                  <a:lnTo>
                    <a:pt x="86520" y="103691"/>
                  </a:lnTo>
                  <a:lnTo>
                    <a:pt x="56693" y="132042"/>
                  </a:lnTo>
                  <a:lnTo>
                    <a:pt x="32633" y="162823"/>
                  </a:lnTo>
                  <a:lnTo>
                    <a:pt x="3790" y="230407"/>
                  </a:lnTo>
                  <a:lnTo>
                    <a:pt x="0" y="266573"/>
                  </a:lnTo>
                  <a:lnTo>
                    <a:pt x="4422" y="305638"/>
                  </a:lnTo>
                  <a:lnTo>
                    <a:pt x="17272" y="342940"/>
                  </a:lnTo>
                  <a:lnTo>
                    <a:pt x="37924" y="378078"/>
                  </a:lnTo>
                  <a:lnTo>
                    <a:pt x="65755" y="410651"/>
                  </a:lnTo>
                  <a:lnTo>
                    <a:pt x="100139" y="440261"/>
                  </a:lnTo>
                  <a:lnTo>
                    <a:pt x="140451" y="466506"/>
                  </a:lnTo>
                  <a:lnTo>
                    <a:pt x="186067" y="488987"/>
                  </a:lnTo>
                  <a:lnTo>
                    <a:pt x="236362" y="507304"/>
                  </a:lnTo>
                  <a:lnTo>
                    <a:pt x="290710" y="521056"/>
                  </a:lnTo>
                  <a:lnTo>
                    <a:pt x="348488" y="529843"/>
                  </a:lnTo>
                  <a:lnTo>
                    <a:pt x="348488" y="830579"/>
                  </a:lnTo>
                  <a:lnTo>
                    <a:pt x="266573" y="830579"/>
                  </a:lnTo>
                  <a:close/>
                </a:path>
              </a:pathLst>
            </a:custGeom>
            <a:ln w="1188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 descr=""/>
            <p:cNvSpPr/>
            <p:nvPr/>
          </p:nvSpPr>
          <p:spPr>
            <a:xfrm>
              <a:off x="5828791" y="2643135"/>
              <a:ext cx="1093470" cy="777875"/>
            </a:xfrm>
            <a:custGeom>
              <a:avLst/>
              <a:gdLst/>
              <a:ahLst/>
              <a:cxnLst/>
              <a:rect l="l" t="t" r="r" b="b"/>
              <a:pathLst>
                <a:path w="1093470" h="777875">
                  <a:moveTo>
                    <a:pt x="665949" y="0"/>
                  </a:moveTo>
                  <a:lnTo>
                    <a:pt x="617130" y="2738"/>
                  </a:lnTo>
                  <a:lnTo>
                    <a:pt x="569091" y="9146"/>
                  </a:lnTo>
                  <a:lnTo>
                    <a:pt x="522380" y="19190"/>
                  </a:lnTo>
                  <a:lnTo>
                    <a:pt x="477546" y="32839"/>
                  </a:lnTo>
                  <a:lnTo>
                    <a:pt x="435137" y="50064"/>
                  </a:lnTo>
                  <a:lnTo>
                    <a:pt x="395702" y="70831"/>
                  </a:lnTo>
                  <a:lnTo>
                    <a:pt x="359791" y="95111"/>
                  </a:lnTo>
                  <a:lnTo>
                    <a:pt x="320657" y="130518"/>
                  </a:lnTo>
                  <a:lnTo>
                    <a:pt x="291660" y="168486"/>
                  </a:lnTo>
                  <a:lnTo>
                    <a:pt x="272692" y="208240"/>
                  </a:lnTo>
                  <a:lnTo>
                    <a:pt x="263646" y="248999"/>
                  </a:lnTo>
                  <a:lnTo>
                    <a:pt x="264414" y="289988"/>
                  </a:lnTo>
                  <a:lnTo>
                    <a:pt x="274889" y="330428"/>
                  </a:lnTo>
                  <a:lnTo>
                    <a:pt x="294962" y="369541"/>
                  </a:lnTo>
                  <a:lnTo>
                    <a:pt x="324526" y="406550"/>
                  </a:lnTo>
                  <a:lnTo>
                    <a:pt x="363474" y="440678"/>
                  </a:lnTo>
                  <a:lnTo>
                    <a:pt x="62865" y="671183"/>
                  </a:lnTo>
                  <a:lnTo>
                    <a:pt x="0" y="637147"/>
                  </a:lnTo>
                  <a:lnTo>
                    <a:pt x="10541" y="777863"/>
                  </a:lnTo>
                  <a:lnTo>
                    <a:pt x="227837" y="759956"/>
                  </a:lnTo>
                  <a:lnTo>
                    <a:pt x="164337" y="725793"/>
                  </a:lnTo>
                  <a:lnTo>
                    <a:pt x="465074" y="495542"/>
                  </a:lnTo>
                  <a:lnTo>
                    <a:pt x="513202" y="511440"/>
                  </a:lnTo>
                  <a:lnTo>
                    <a:pt x="563349" y="523000"/>
                  </a:lnTo>
                  <a:lnTo>
                    <a:pt x="614850" y="530259"/>
                  </a:lnTo>
                  <a:lnTo>
                    <a:pt x="667042" y="533257"/>
                  </a:lnTo>
                  <a:lnTo>
                    <a:pt x="719261" y="532032"/>
                  </a:lnTo>
                  <a:lnTo>
                    <a:pt x="770841" y="526622"/>
                  </a:lnTo>
                  <a:lnTo>
                    <a:pt x="821120" y="517065"/>
                  </a:lnTo>
                  <a:lnTo>
                    <a:pt x="869432" y="503400"/>
                  </a:lnTo>
                  <a:lnTo>
                    <a:pt x="915115" y="485664"/>
                  </a:lnTo>
                  <a:lnTo>
                    <a:pt x="957503" y="463898"/>
                  </a:lnTo>
                  <a:lnTo>
                    <a:pt x="995934" y="438138"/>
                  </a:lnTo>
                  <a:lnTo>
                    <a:pt x="1031902" y="406102"/>
                  </a:lnTo>
                  <a:lnTo>
                    <a:pt x="1059505" y="371895"/>
                  </a:lnTo>
                  <a:lnTo>
                    <a:pt x="1078821" y="336100"/>
                  </a:lnTo>
                  <a:lnTo>
                    <a:pt x="1089929" y="299298"/>
                  </a:lnTo>
                  <a:lnTo>
                    <a:pt x="1092908" y="262070"/>
                  </a:lnTo>
                  <a:lnTo>
                    <a:pt x="1087837" y="224999"/>
                  </a:lnTo>
                  <a:lnTo>
                    <a:pt x="1074795" y="188665"/>
                  </a:lnTo>
                  <a:lnTo>
                    <a:pt x="1053862" y="153652"/>
                  </a:lnTo>
                  <a:lnTo>
                    <a:pt x="1025115" y="120539"/>
                  </a:lnTo>
                  <a:lnTo>
                    <a:pt x="988634" y="89910"/>
                  </a:lnTo>
                  <a:lnTo>
                    <a:pt x="944499" y="62345"/>
                  </a:lnTo>
                  <a:lnTo>
                    <a:pt x="902527" y="42419"/>
                  </a:lnTo>
                  <a:lnTo>
                    <a:pt x="858042" y="26349"/>
                  </a:lnTo>
                  <a:lnTo>
                    <a:pt x="811593" y="14104"/>
                  </a:lnTo>
                  <a:lnTo>
                    <a:pt x="763729" y="5651"/>
                  </a:lnTo>
                  <a:lnTo>
                    <a:pt x="714998" y="960"/>
                  </a:lnTo>
                  <a:lnTo>
                    <a:pt x="665949" y="0"/>
                  </a:lnTo>
                  <a:close/>
                </a:path>
              </a:pathLst>
            </a:custGeom>
            <a:solidFill>
              <a:srgbClr val="DFCA1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 descr=""/>
            <p:cNvSpPr/>
            <p:nvPr/>
          </p:nvSpPr>
          <p:spPr>
            <a:xfrm>
              <a:off x="5828791" y="2643135"/>
              <a:ext cx="1093470" cy="777875"/>
            </a:xfrm>
            <a:custGeom>
              <a:avLst/>
              <a:gdLst/>
              <a:ahLst/>
              <a:cxnLst/>
              <a:rect l="l" t="t" r="r" b="b"/>
              <a:pathLst>
                <a:path w="1093470" h="777875">
                  <a:moveTo>
                    <a:pt x="0" y="637147"/>
                  </a:moveTo>
                  <a:lnTo>
                    <a:pt x="10541" y="777863"/>
                  </a:lnTo>
                  <a:lnTo>
                    <a:pt x="227837" y="759956"/>
                  </a:lnTo>
                  <a:lnTo>
                    <a:pt x="164337" y="725793"/>
                  </a:lnTo>
                  <a:lnTo>
                    <a:pt x="465074" y="495542"/>
                  </a:lnTo>
                  <a:lnTo>
                    <a:pt x="513202" y="511440"/>
                  </a:lnTo>
                  <a:lnTo>
                    <a:pt x="563349" y="523000"/>
                  </a:lnTo>
                  <a:lnTo>
                    <a:pt x="614850" y="530259"/>
                  </a:lnTo>
                  <a:lnTo>
                    <a:pt x="667042" y="533257"/>
                  </a:lnTo>
                  <a:lnTo>
                    <a:pt x="719261" y="532032"/>
                  </a:lnTo>
                  <a:lnTo>
                    <a:pt x="770841" y="526622"/>
                  </a:lnTo>
                  <a:lnTo>
                    <a:pt x="821120" y="517065"/>
                  </a:lnTo>
                  <a:lnTo>
                    <a:pt x="869432" y="503400"/>
                  </a:lnTo>
                  <a:lnTo>
                    <a:pt x="915115" y="485664"/>
                  </a:lnTo>
                  <a:lnTo>
                    <a:pt x="957503" y="463898"/>
                  </a:lnTo>
                  <a:lnTo>
                    <a:pt x="995934" y="438138"/>
                  </a:lnTo>
                  <a:lnTo>
                    <a:pt x="1031902" y="406102"/>
                  </a:lnTo>
                  <a:lnTo>
                    <a:pt x="1059505" y="371895"/>
                  </a:lnTo>
                  <a:lnTo>
                    <a:pt x="1078821" y="336100"/>
                  </a:lnTo>
                  <a:lnTo>
                    <a:pt x="1089929" y="299298"/>
                  </a:lnTo>
                  <a:lnTo>
                    <a:pt x="1092908" y="262070"/>
                  </a:lnTo>
                  <a:lnTo>
                    <a:pt x="1087837" y="224999"/>
                  </a:lnTo>
                  <a:lnTo>
                    <a:pt x="1074795" y="188665"/>
                  </a:lnTo>
                  <a:lnTo>
                    <a:pt x="1053862" y="153652"/>
                  </a:lnTo>
                  <a:lnTo>
                    <a:pt x="1025115" y="120539"/>
                  </a:lnTo>
                  <a:lnTo>
                    <a:pt x="988634" y="89910"/>
                  </a:lnTo>
                  <a:lnTo>
                    <a:pt x="944499" y="62345"/>
                  </a:lnTo>
                  <a:lnTo>
                    <a:pt x="902527" y="42419"/>
                  </a:lnTo>
                  <a:lnTo>
                    <a:pt x="858042" y="26349"/>
                  </a:lnTo>
                  <a:lnTo>
                    <a:pt x="811593" y="14104"/>
                  </a:lnTo>
                  <a:lnTo>
                    <a:pt x="763729" y="5651"/>
                  </a:lnTo>
                  <a:lnTo>
                    <a:pt x="714998" y="960"/>
                  </a:lnTo>
                  <a:lnTo>
                    <a:pt x="665949" y="0"/>
                  </a:lnTo>
                  <a:lnTo>
                    <a:pt x="617130" y="2738"/>
                  </a:lnTo>
                  <a:lnTo>
                    <a:pt x="569091" y="9146"/>
                  </a:lnTo>
                  <a:lnTo>
                    <a:pt x="522380" y="19190"/>
                  </a:lnTo>
                  <a:lnTo>
                    <a:pt x="477546" y="32839"/>
                  </a:lnTo>
                  <a:lnTo>
                    <a:pt x="435137" y="50064"/>
                  </a:lnTo>
                  <a:lnTo>
                    <a:pt x="395702" y="70831"/>
                  </a:lnTo>
                  <a:lnTo>
                    <a:pt x="359791" y="95111"/>
                  </a:lnTo>
                  <a:lnTo>
                    <a:pt x="320657" y="130518"/>
                  </a:lnTo>
                  <a:lnTo>
                    <a:pt x="291660" y="168486"/>
                  </a:lnTo>
                  <a:lnTo>
                    <a:pt x="272692" y="208240"/>
                  </a:lnTo>
                  <a:lnTo>
                    <a:pt x="263646" y="248999"/>
                  </a:lnTo>
                  <a:lnTo>
                    <a:pt x="264414" y="289988"/>
                  </a:lnTo>
                  <a:lnTo>
                    <a:pt x="274889" y="330428"/>
                  </a:lnTo>
                  <a:lnTo>
                    <a:pt x="294962" y="369541"/>
                  </a:lnTo>
                  <a:lnTo>
                    <a:pt x="324526" y="406550"/>
                  </a:lnTo>
                  <a:lnTo>
                    <a:pt x="363474" y="440678"/>
                  </a:lnTo>
                  <a:lnTo>
                    <a:pt x="62865" y="671183"/>
                  </a:lnTo>
                  <a:lnTo>
                    <a:pt x="0" y="637274"/>
                  </a:lnTo>
                  <a:close/>
                </a:path>
              </a:pathLst>
            </a:custGeom>
            <a:ln w="1188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8" name="object 8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143769" y="3455950"/>
              <a:ext cx="5612108" cy="2382040"/>
            </a:xfrm>
            <a:prstGeom prst="rect">
              <a:avLst/>
            </a:prstGeom>
          </p:spPr>
        </p:pic>
        <p:sp>
          <p:nvSpPr>
            <p:cNvPr id="9" name="object 9" descr=""/>
            <p:cNvSpPr/>
            <p:nvPr/>
          </p:nvSpPr>
          <p:spPr>
            <a:xfrm>
              <a:off x="2977832" y="2643079"/>
              <a:ext cx="1093470" cy="778510"/>
            </a:xfrm>
            <a:custGeom>
              <a:avLst/>
              <a:gdLst/>
              <a:ahLst/>
              <a:cxnLst/>
              <a:rect l="l" t="t" r="r" b="b"/>
              <a:pathLst>
                <a:path w="1093470" h="778510">
                  <a:moveTo>
                    <a:pt x="426821" y="0"/>
                  </a:moveTo>
                  <a:lnTo>
                    <a:pt x="377772" y="974"/>
                  </a:lnTo>
                  <a:lnTo>
                    <a:pt x="329041" y="5678"/>
                  </a:lnTo>
                  <a:lnTo>
                    <a:pt x="281177" y="14143"/>
                  </a:lnTo>
                  <a:lnTo>
                    <a:pt x="234728" y="26397"/>
                  </a:lnTo>
                  <a:lnTo>
                    <a:pt x="190244" y="42473"/>
                  </a:lnTo>
                  <a:lnTo>
                    <a:pt x="148272" y="62401"/>
                  </a:lnTo>
                  <a:lnTo>
                    <a:pt x="104196" y="89963"/>
                  </a:lnTo>
                  <a:lnTo>
                    <a:pt x="67759" y="120584"/>
                  </a:lnTo>
                  <a:lnTo>
                    <a:pt x="39039" y="153685"/>
                  </a:lnTo>
                  <a:lnTo>
                    <a:pt x="18119" y="188683"/>
                  </a:lnTo>
                  <a:lnTo>
                    <a:pt x="5079" y="225000"/>
                  </a:lnTo>
                  <a:lnTo>
                    <a:pt x="0" y="262054"/>
                  </a:lnTo>
                  <a:lnTo>
                    <a:pt x="2961" y="299265"/>
                  </a:lnTo>
                  <a:lnTo>
                    <a:pt x="14045" y="336052"/>
                  </a:lnTo>
                  <a:lnTo>
                    <a:pt x="33332" y="371835"/>
                  </a:lnTo>
                  <a:lnTo>
                    <a:pt x="60902" y="406034"/>
                  </a:lnTo>
                  <a:lnTo>
                    <a:pt x="96837" y="438067"/>
                  </a:lnTo>
                  <a:lnTo>
                    <a:pt x="135223" y="463796"/>
                  </a:lnTo>
                  <a:lnTo>
                    <a:pt x="177554" y="485538"/>
                  </a:lnTo>
                  <a:lnTo>
                    <a:pt x="223167" y="503258"/>
                  </a:lnTo>
                  <a:lnTo>
                    <a:pt x="271404" y="516918"/>
                  </a:lnTo>
                  <a:lnTo>
                    <a:pt x="321603" y="526480"/>
                  </a:lnTo>
                  <a:lnTo>
                    <a:pt x="373106" y="531908"/>
                  </a:lnTo>
                  <a:lnTo>
                    <a:pt x="425252" y="533164"/>
                  </a:lnTo>
                  <a:lnTo>
                    <a:pt x="477380" y="530211"/>
                  </a:lnTo>
                  <a:lnTo>
                    <a:pt x="528832" y="523011"/>
                  </a:lnTo>
                  <a:lnTo>
                    <a:pt x="578945" y="511528"/>
                  </a:lnTo>
                  <a:lnTo>
                    <a:pt x="627062" y="495725"/>
                  </a:lnTo>
                  <a:lnTo>
                    <a:pt x="927798" y="726230"/>
                  </a:lnTo>
                  <a:lnTo>
                    <a:pt x="865060" y="760139"/>
                  </a:lnTo>
                  <a:lnTo>
                    <a:pt x="1082357" y="777919"/>
                  </a:lnTo>
                  <a:lnTo>
                    <a:pt x="1092898" y="637203"/>
                  </a:lnTo>
                  <a:lnTo>
                    <a:pt x="1029398" y="671366"/>
                  </a:lnTo>
                  <a:lnTo>
                    <a:pt x="728789" y="441115"/>
                  </a:lnTo>
                  <a:lnTo>
                    <a:pt x="767892" y="406945"/>
                  </a:lnTo>
                  <a:lnTo>
                    <a:pt x="797584" y="369892"/>
                  </a:lnTo>
                  <a:lnTo>
                    <a:pt x="817759" y="330733"/>
                  </a:lnTo>
                  <a:lnTo>
                    <a:pt x="828311" y="290245"/>
                  </a:lnTo>
                  <a:lnTo>
                    <a:pt x="829132" y="249203"/>
                  </a:lnTo>
                  <a:lnTo>
                    <a:pt x="820116" y="208385"/>
                  </a:lnTo>
                  <a:lnTo>
                    <a:pt x="801156" y="168568"/>
                  </a:lnTo>
                  <a:lnTo>
                    <a:pt x="772146" y="130527"/>
                  </a:lnTo>
                  <a:lnTo>
                    <a:pt x="732980" y="95040"/>
                  </a:lnTo>
                  <a:lnTo>
                    <a:pt x="697068" y="70762"/>
                  </a:lnTo>
                  <a:lnTo>
                    <a:pt x="657633" y="50001"/>
                  </a:lnTo>
                  <a:lnTo>
                    <a:pt x="615224" y="32786"/>
                  </a:lnTo>
                  <a:lnTo>
                    <a:pt x="570390" y="19147"/>
                  </a:lnTo>
                  <a:lnTo>
                    <a:pt x="523679" y="9117"/>
                  </a:lnTo>
                  <a:lnTo>
                    <a:pt x="475640" y="2724"/>
                  </a:lnTo>
                  <a:lnTo>
                    <a:pt x="426821" y="0"/>
                  </a:lnTo>
                  <a:close/>
                </a:path>
              </a:pathLst>
            </a:custGeom>
            <a:solidFill>
              <a:srgbClr val="B95DE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 descr=""/>
            <p:cNvSpPr/>
            <p:nvPr/>
          </p:nvSpPr>
          <p:spPr>
            <a:xfrm>
              <a:off x="2977832" y="2643028"/>
              <a:ext cx="1093470" cy="778510"/>
            </a:xfrm>
            <a:custGeom>
              <a:avLst/>
              <a:gdLst/>
              <a:ahLst/>
              <a:cxnLst/>
              <a:rect l="l" t="t" r="r" b="b"/>
              <a:pathLst>
                <a:path w="1093470" h="778510">
                  <a:moveTo>
                    <a:pt x="865060" y="760190"/>
                  </a:moveTo>
                  <a:lnTo>
                    <a:pt x="1082357" y="777970"/>
                  </a:lnTo>
                  <a:lnTo>
                    <a:pt x="1092898" y="637254"/>
                  </a:lnTo>
                  <a:lnTo>
                    <a:pt x="1029398" y="671417"/>
                  </a:lnTo>
                  <a:lnTo>
                    <a:pt x="728789" y="441166"/>
                  </a:lnTo>
                  <a:lnTo>
                    <a:pt x="767892" y="406996"/>
                  </a:lnTo>
                  <a:lnTo>
                    <a:pt x="797584" y="369943"/>
                  </a:lnTo>
                  <a:lnTo>
                    <a:pt x="817759" y="330784"/>
                  </a:lnTo>
                  <a:lnTo>
                    <a:pt x="828311" y="290296"/>
                  </a:lnTo>
                  <a:lnTo>
                    <a:pt x="829132" y="249254"/>
                  </a:lnTo>
                  <a:lnTo>
                    <a:pt x="820116" y="208436"/>
                  </a:lnTo>
                  <a:lnTo>
                    <a:pt x="801156" y="168619"/>
                  </a:lnTo>
                  <a:lnTo>
                    <a:pt x="772146" y="130578"/>
                  </a:lnTo>
                  <a:lnTo>
                    <a:pt x="732980" y="95091"/>
                  </a:lnTo>
                  <a:lnTo>
                    <a:pt x="697068" y="70811"/>
                  </a:lnTo>
                  <a:lnTo>
                    <a:pt x="657633" y="50044"/>
                  </a:lnTo>
                  <a:lnTo>
                    <a:pt x="615224" y="32821"/>
                  </a:lnTo>
                  <a:lnTo>
                    <a:pt x="570390" y="19173"/>
                  </a:lnTo>
                  <a:lnTo>
                    <a:pt x="523679" y="9133"/>
                  </a:lnTo>
                  <a:lnTo>
                    <a:pt x="475640" y="2731"/>
                  </a:lnTo>
                  <a:lnTo>
                    <a:pt x="426821" y="0"/>
                  </a:lnTo>
                  <a:lnTo>
                    <a:pt x="377772" y="970"/>
                  </a:lnTo>
                  <a:lnTo>
                    <a:pt x="329041" y="5673"/>
                  </a:lnTo>
                  <a:lnTo>
                    <a:pt x="281177" y="14142"/>
                  </a:lnTo>
                  <a:lnTo>
                    <a:pt x="234728" y="26406"/>
                  </a:lnTo>
                  <a:lnTo>
                    <a:pt x="190244" y="42499"/>
                  </a:lnTo>
                  <a:lnTo>
                    <a:pt x="148272" y="62452"/>
                  </a:lnTo>
                  <a:lnTo>
                    <a:pt x="104196" y="90014"/>
                  </a:lnTo>
                  <a:lnTo>
                    <a:pt x="67759" y="120635"/>
                  </a:lnTo>
                  <a:lnTo>
                    <a:pt x="39039" y="153736"/>
                  </a:lnTo>
                  <a:lnTo>
                    <a:pt x="18119" y="188734"/>
                  </a:lnTo>
                  <a:lnTo>
                    <a:pt x="5079" y="225051"/>
                  </a:lnTo>
                  <a:lnTo>
                    <a:pt x="0" y="262105"/>
                  </a:lnTo>
                  <a:lnTo>
                    <a:pt x="2961" y="299316"/>
                  </a:lnTo>
                  <a:lnTo>
                    <a:pt x="14045" y="336103"/>
                  </a:lnTo>
                  <a:lnTo>
                    <a:pt x="33332" y="371886"/>
                  </a:lnTo>
                  <a:lnTo>
                    <a:pt x="60902" y="406085"/>
                  </a:lnTo>
                  <a:lnTo>
                    <a:pt x="96837" y="438118"/>
                  </a:lnTo>
                  <a:lnTo>
                    <a:pt x="135223" y="463847"/>
                  </a:lnTo>
                  <a:lnTo>
                    <a:pt x="177554" y="485589"/>
                  </a:lnTo>
                  <a:lnTo>
                    <a:pt x="223167" y="503309"/>
                  </a:lnTo>
                  <a:lnTo>
                    <a:pt x="271404" y="516969"/>
                  </a:lnTo>
                  <a:lnTo>
                    <a:pt x="321603" y="526531"/>
                  </a:lnTo>
                  <a:lnTo>
                    <a:pt x="373106" y="531959"/>
                  </a:lnTo>
                  <a:lnTo>
                    <a:pt x="425252" y="533215"/>
                  </a:lnTo>
                  <a:lnTo>
                    <a:pt x="477380" y="530262"/>
                  </a:lnTo>
                  <a:lnTo>
                    <a:pt x="528832" y="523062"/>
                  </a:lnTo>
                  <a:lnTo>
                    <a:pt x="578945" y="511579"/>
                  </a:lnTo>
                  <a:lnTo>
                    <a:pt x="627062" y="495776"/>
                  </a:lnTo>
                  <a:lnTo>
                    <a:pt x="927798" y="726281"/>
                  </a:lnTo>
                  <a:lnTo>
                    <a:pt x="864933" y="760190"/>
                  </a:lnTo>
                  <a:close/>
                </a:path>
              </a:pathLst>
            </a:custGeom>
            <a:ln w="1188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1" name="object 11" descr=""/>
            <p:cNvSpPr/>
            <p:nvPr/>
          </p:nvSpPr>
          <p:spPr>
            <a:xfrm>
              <a:off x="3151505" y="2385694"/>
              <a:ext cx="3593465" cy="678180"/>
            </a:xfrm>
            <a:custGeom>
              <a:avLst/>
              <a:gdLst/>
              <a:ahLst/>
              <a:cxnLst/>
              <a:rect l="l" t="t" r="r" b="b"/>
              <a:pathLst>
                <a:path w="3593465" h="678180">
                  <a:moveTo>
                    <a:pt x="277241" y="399288"/>
                  </a:moveTo>
                  <a:lnTo>
                    <a:pt x="267970" y="393319"/>
                  </a:lnTo>
                  <a:lnTo>
                    <a:pt x="248666" y="393319"/>
                  </a:lnTo>
                  <a:lnTo>
                    <a:pt x="180594" y="409168"/>
                  </a:lnTo>
                  <a:lnTo>
                    <a:pt x="143764" y="449580"/>
                  </a:lnTo>
                  <a:lnTo>
                    <a:pt x="129667" y="494411"/>
                  </a:lnTo>
                  <a:lnTo>
                    <a:pt x="70104" y="494411"/>
                  </a:lnTo>
                  <a:lnTo>
                    <a:pt x="60833" y="500380"/>
                  </a:lnTo>
                  <a:lnTo>
                    <a:pt x="60833" y="515112"/>
                  </a:lnTo>
                  <a:lnTo>
                    <a:pt x="70104" y="521081"/>
                  </a:lnTo>
                  <a:lnTo>
                    <a:pt x="121399" y="521081"/>
                  </a:lnTo>
                  <a:lnTo>
                    <a:pt x="92710" y="612394"/>
                  </a:lnTo>
                  <a:lnTo>
                    <a:pt x="84480" y="626516"/>
                  </a:lnTo>
                  <a:lnTo>
                    <a:pt x="70015" y="637514"/>
                  </a:lnTo>
                  <a:lnTo>
                    <a:pt x="50863" y="644652"/>
                  </a:lnTo>
                  <a:lnTo>
                    <a:pt x="28575" y="647192"/>
                  </a:lnTo>
                  <a:lnTo>
                    <a:pt x="9271" y="647192"/>
                  </a:lnTo>
                  <a:lnTo>
                    <a:pt x="0" y="653161"/>
                  </a:lnTo>
                  <a:lnTo>
                    <a:pt x="0" y="667893"/>
                  </a:lnTo>
                  <a:lnTo>
                    <a:pt x="9271" y="673862"/>
                  </a:lnTo>
                  <a:lnTo>
                    <a:pt x="28575" y="673862"/>
                  </a:lnTo>
                  <a:lnTo>
                    <a:pt x="65227" y="669671"/>
                  </a:lnTo>
                  <a:lnTo>
                    <a:pt x="96596" y="657974"/>
                  </a:lnTo>
                  <a:lnTo>
                    <a:pt x="120167" y="640168"/>
                  </a:lnTo>
                  <a:lnTo>
                    <a:pt x="133477" y="617601"/>
                  </a:lnTo>
                  <a:lnTo>
                    <a:pt x="163703" y="521081"/>
                  </a:lnTo>
                  <a:lnTo>
                    <a:pt x="214884" y="521081"/>
                  </a:lnTo>
                  <a:lnTo>
                    <a:pt x="224155" y="515112"/>
                  </a:lnTo>
                  <a:lnTo>
                    <a:pt x="224155" y="500380"/>
                  </a:lnTo>
                  <a:lnTo>
                    <a:pt x="214884" y="494411"/>
                  </a:lnTo>
                  <a:lnTo>
                    <a:pt x="172085" y="494411"/>
                  </a:lnTo>
                  <a:lnTo>
                    <a:pt x="184531" y="454787"/>
                  </a:lnTo>
                  <a:lnTo>
                    <a:pt x="184531" y="454660"/>
                  </a:lnTo>
                  <a:lnTo>
                    <a:pt x="192684" y="440626"/>
                  </a:lnTo>
                  <a:lnTo>
                    <a:pt x="207162" y="429666"/>
                  </a:lnTo>
                  <a:lnTo>
                    <a:pt x="226352" y="422541"/>
                  </a:lnTo>
                  <a:lnTo>
                    <a:pt x="248666" y="419989"/>
                  </a:lnTo>
                  <a:lnTo>
                    <a:pt x="267970" y="419989"/>
                  </a:lnTo>
                  <a:lnTo>
                    <a:pt x="277241" y="414020"/>
                  </a:lnTo>
                  <a:lnTo>
                    <a:pt x="277241" y="399288"/>
                  </a:lnTo>
                  <a:close/>
                </a:path>
                <a:path w="3593465" h="678180">
                  <a:moveTo>
                    <a:pt x="286385" y="656336"/>
                  </a:moveTo>
                  <a:lnTo>
                    <a:pt x="257556" y="627773"/>
                  </a:lnTo>
                  <a:lnTo>
                    <a:pt x="249047" y="591058"/>
                  </a:lnTo>
                  <a:lnTo>
                    <a:pt x="251320" y="571271"/>
                  </a:lnTo>
                  <a:lnTo>
                    <a:pt x="257556" y="554405"/>
                  </a:lnTo>
                  <a:lnTo>
                    <a:pt x="266827" y="540867"/>
                  </a:lnTo>
                  <a:lnTo>
                    <a:pt x="278257" y="530987"/>
                  </a:lnTo>
                  <a:lnTo>
                    <a:pt x="286131" y="525780"/>
                  </a:lnTo>
                  <a:lnTo>
                    <a:pt x="286004" y="517525"/>
                  </a:lnTo>
                  <a:lnTo>
                    <a:pt x="278003" y="512318"/>
                  </a:lnTo>
                  <a:lnTo>
                    <a:pt x="271221" y="509397"/>
                  </a:lnTo>
                  <a:lnTo>
                    <a:pt x="263499" y="508406"/>
                  </a:lnTo>
                  <a:lnTo>
                    <a:pt x="255333" y="509397"/>
                  </a:lnTo>
                  <a:lnTo>
                    <a:pt x="255638" y="509397"/>
                  </a:lnTo>
                  <a:lnTo>
                    <a:pt x="248615" y="512318"/>
                  </a:lnTo>
                  <a:lnTo>
                    <a:pt x="248767" y="512318"/>
                  </a:lnTo>
                  <a:lnTo>
                    <a:pt x="231140" y="527253"/>
                  </a:lnTo>
                  <a:lnTo>
                    <a:pt x="218160" y="545960"/>
                  </a:lnTo>
                  <a:lnTo>
                    <a:pt x="210210" y="567512"/>
                  </a:lnTo>
                  <a:lnTo>
                    <a:pt x="207518" y="591058"/>
                  </a:lnTo>
                  <a:lnTo>
                    <a:pt x="210210" y="614616"/>
                  </a:lnTo>
                  <a:lnTo>
                    <a:pt x="231140" y="654875"/>
                  </a:lnTo>
                  <a:lnTo>
                    <a:pt x="263639" y="673836"/>
                  </a:lnTo>
                  <a:lnTo>
                    <a:pt x="271487" y="672858"/>
                  </a:lnTo>
                  <a:lnTo>
                    <a:pt x="278384" y="669925"/>
                  </a:lnTo>
                  <a:lnTo>
                    <a:pt x="286385" y="664718"/>
                  </a:lnTo>
                  <a:lnTo>
                    <a:pt x="286385" y="656336"/>
                  </a:lnTo>
                  <a:close/>
                </a:path>
                <a:path w="3593465" h="678180">
                  <a:moveTo>
                    <a:pt x="409994" y="555155"/>
                  </a:moveTo>
                  <a:lnTo>
                    <a:pt x="409714" y="550087"/>
                  </a:lnTo>
                  <a:lnTo>
                    <a:pt x="406488" y="545490"/>
                  </a:lnTo>
                  <a:lnTo>
                    <a:pt x="400697" y="542010"/>
                  </a:lnTo>
                  <a:lnTo>
                    <a:pt x="400900" y="542010"/>
                  </a:lnTo>
                  <a:lnTo>
                    <a:pt x="393242" y="540054"/>
                  </a:lnTo>
                  <a:lnTo>
                    <a:pt x="385152" y="540054"/>
                  </a:lnTo>
                  <a:lnTo>
                    <a:pt x="377939" y="542010"/>
                  </a:lnTo>
                  <a:lnTo>
                    <a:pt x="372237" y="545719"/>
                  </a:lnTo>
                  <a:lnTo>
                    <a:pt x="352044" y="566166"/>
                  </a:lnTo>
                  <a:lnTo>
                    <a:pt x="331851" y="545719"/>
                  </a:lnTo>
                  <a:lnTo>
                    <a:pt x="326110" y="542010"/>
                  </a:lnTo>
                  <a:lnTo>
                    <a:pt x="318858" y="540054"/>
                  </a:lnTo>
                  <a:lnTo>
                    <a:pt x="310730" y="540054"/>
                  </a:lnTo>
                  <a:lnTo>
                    <a:pt x="303047" y="542010"/>
                  </a:lnTo>
                  <a:lnTo>
                    <a:pt x="303250" y="542010"/>
                  </a:lnTo>
                  <a:lnTo>
                    <a:pt x="297522" y="545490"/>
                  </a:lnTo>
                  <a:lnTo>
                    <a:pt x="294335" y="550087"/>
                  </a:lnTo>
                  <a:lnTo>
                    <a:pt x="294017" y="555155"/>
                  </a:lnTo>
                  <a:lnTo>
                    <a:pt x="296799" y="560070"/>
                  </a:lnTo>
                  <a:lnTo>
                    <a:pt x="327406" y="591058"/>
                  </a:lnTo>
                  <a:lnTo>
                    <a:pt x="296799" y="622046"/>
                  </a:lnTo>
                  <a:lnTo>
                    <a:pt x="293852" y="626999"/>
                  </a:lnTo>
                  <a:lnTo>
                    <a:pt x="294068" y="632117"/>
                  </a:lnTo>
                  <a:lnTo>
                    <a:pt x="297116" y="636638"/>
                  </a:lnTo>
                  <a:lnTo>
                    <a:pt x="297218" y="636803"/>
                  </a:lnTo>
                  <a:lnTo>
                    <a:pt x="303149" y="640461"/>
                  </a:lnTo>
                  <a:lnTo>
                    <a:pt x="310896" y="642366"/>
                  </a:lnTo>
                  <a:lnTo>
                    <a:pt x="318427" y="642366"/>
                  </a:lnTo>
                  <a:lnTo>
                    <a:pt x="326161" y="640219"/>
                  </a:lnTo>
                  <a:lnTo>
                    <a:pt x="331851" y="636397"/>
                  </a:lnTo>
                  <a:lnTo>
                    <a:pt x="352044" y="615950"/>
                  </a:lnTo>
                  <a:lnTo>
                    <a:pt x="372237" y="636397"/>
                  </a:lnTo>
                  <a:lnTo>
                    <a:pt x="377939" y="640067"/>
                  </a:lnTo>
                  <a:lnTo>
                    <a:pt x="385508" y="642112"/>
                  </a:lnTo>
                  <a:lnTo>
                    <a:pt x="392988" y="642112"/>
                  </a:lnTo>
                  <a:lnTo>
                    <a:pt x="400532" y="640219"/>
                  </a:lnTo>
                  <a:lnTo>
                    <a:pt x="406488" y="636638"/>
                  </a:lnTo>
                  <a:lnTo>
                    <a:pt x="409651" y="632117"/>
                  </a:lnTo>
                  <a:lnTo>
                    <a:pt x="409994" y="626999"/>
                  </a:lnTo>
                  <a:lnTo>
                    <a:pt x="407162" y="622046"/>
                  </a:lnTo>
                  <a:lnTo>
                    <a:pt x="401129" y="615950"/>
                  </a:lnTo>
                  <a:lnTo>
                    <a:pt x="376555" y="591058"/>
                  </a:lnTo>
                  <a:lnTo>
                    <a:pt x="401129" y="566166"/>
                  </a:lnTo>
                  <a:lnTo>
                    <a:pt x="407162" y="560070"/>
                  </a:lnTo>
                  <a:lnTo>
                    <a:pt x="409994" y="555155"/>
                  </a:lnTo>
                  <a:close/>
                </a:path>
                <a:path w="3593465" h="678180">
                  <a:moveTo>
                    <a:pt x="496570" y="591058"/>
                  </a:moveTo>
                  <a:lnTo>
                    <a:pt x="485889" y="545960"/>
                  </a:lnTo>
                  <a:lnTo>
                    <a:pt x="455041" y="512191"/>
                  </a:lnTo>
                  <a:lnTo>
                    <a:pt x="440410" y="508292"/>
                  </a:lnTo>
                  <a:lnTo>
                    <a:pt x="432587" y="509270"/>
                  </a:lnTo>
                  <a:lnTo>
                    <a:pt x="425704" y="512191"/>
                  </a:lnTo>
                  <a:lnTo>
                    <a:pt x="417703" y="517398"/>
                  </a:lnTo>
                  <a:lnTo>
                    <a:pt x="417703" y="525780"/>
                  </a:lnTo>
                  <a:lnTo>
                    <a:pt x="425704" y="530987"/>
                  </a:lnTo>
                  <a:lnTo>
                    <a:pt x="437197" y="540867"/>
                  </a:lnTo>
                  <a:lnTo>
                    <a:pt x="446506" y="554405"/>
                  </a:lnTo>
                  <a:lnTo>
                    <a:pt x="452755" y="571271"/>
                  </a:lnTo>
                  <a:lnTo>
                    <a:pt x="455041" y="591058"/>
                  </a:lnTo>
                  <a:lnTo>
                    <a:pt x="452755" y="610920"/>
                  </a:lnTo>
                  <a:lnTo>
                    <a:pt x="446506" y="627773"/>
                  </a:lnTo>
                  <a:lnTo>
                    <a:pt x="437197" y="641286"/>
                  </a:lnTo>
                  <a:lnTo>
                    <a:pt x="425704" y="651129"/>
                  </a:lnTo>
                  <a:lnTo>
                    <a:pt x="417576" y="656336"/>
                  </a:lnTo>
                  <a:lnTo>
                    <a:pt x="417576" y="664718"/>
                  </a:lnTo>
                  <a:lnTo>
                    <a:pt x="425704" y="669925"/>
                  </a:lnTo>
                  <a:lnTo>
                    <a:pt x="432587" y="672858"/>
                  </a:lnTo>
                  <a:lnTo>
                    <a:pt x="440410" y="673836"/>
                  </a:lnTo>
                  <a:lnTo>
                    <a:pt x="448221" y="672858"/>
                  </a:lnTo>
                  <a:lnTo>
                    <a:pt x="455041" y="669925"/>
                  </a:lnTo>
                  <a:lnTo>
                    <a:pt x="472884" y="654875"/>
                  </a:lnTo>
                  <a:lnTo>
                    <a:pt x="485902" y="636168"/>
                  </a:lnTo>
                  <a:lnTo>
                    <a:pt x="493864" y="614616"/>
                  </a:lnTo>
                  <a:lnTo>
                    <a:pt x="496570" y="591058"/>
                  </a:lnTo>
                  <a:close/>
                </a:path>
                <a:path w="3593465" h="678180">
                  <a:moveTo>
                    <a:pt x="1621790" y="200406"/>
                  </a:moveTo>
                  <a:lnTo>
                    <a:pt x="1549146" y="200406"/>
                  </a:lnTo>
                  <a:lnTo>
                    <a:pt x="1549146" y="293751"/>
                  </a:lnTo>
                  <a:lnTo>
                    <a:pt x="1621790" y="293751"/>
                  </a:lnTo>
                  <a:lnTo>
                    <a:pt x="1621790" y="200406"/>
                  </a:lnTo>
                  <a:close/>
                </a:path>
                <a:path w="3593465" h="678180">
                  <a:moveTo>
                    <a:pt x="1933194" y="153289"/>
                  </a:moveTo>
                  <a:lnTo>
                    <a:pt x="1905787" y="110832"/>
                  </a:lnTo>
                  <a:lnTo>
                    <a:pt x="1855343" y="95262"/>
                  </a:lnTo>
                  <a:lnTo>
                    <a:pt x="1855343" y="131572"/>
                  </a:lnTo>
                  <a:lnTo>
                    <a:pt x="1855343" y="175133"/>
                  </a:lnTo>
                  <a:lnTo>
                    <a:pt x="1848358" y="179578"/>
                  </a:lnTo>
                  <a:lnTo>
                    <a:pt x="1831086" y="179578"/>
                  </a:lnTo>
                  <a:lnTo>
                    <a:pt x="1824228" y="175133"/>
                  </a:lnTo>
                  <a:lnTo>
                    <a:pt x="1824228" y="131572"/>
                  </a:lnTo>
                  <a:lnTo>
                    <a:pt x="1831086" y="127127"/>
                  </a:lnTo>
                  <a:lnTo>
                    <a:pt x="1848358" y="127127"/>
                  </a:lnTo>
                  <a:lnTo>
                    <a:pt x="1855343" y="131572"/>
                  </a:lnTo>
                  <a:lnTo>
                    <a:pt x="1855343" y="95262"/>
                  </a:lnTo>
                  <a:lnTo>
                    <a:pt x="1803374" y="97955"/>
                  </a:lnTo>
                  <a:lnTo>
                    <a:pt x="1753704" y="129921"/>
                  </a:lnTo>
                  <a:lnTo>
                    <a:pt x="1746377" y="153289"/>
                  </a:lnTo>
                  <a:lnTo>
                    <a:pt x="1748116" y="165049"/>
                  </a:lnTo>
                  <a:lnTo>
                    <a:pt x="1773770" y="195757"/>
                  </a:lnTo>
                  <a:lnTo>
                    <a:pt x="1821408" y="212191"/>
                  </a:lnTo>
                  <a:lnTo>
                    <a:pt x="1839722" y="213360"/>
                  </a:lnTo>
                  <a:lnTo>
                    <a:pt x="1876069" y="208635"/>
                  </a:lnTo>
                  <a:lnTo>
                    <a:pt x="1905787" y="195757"/>
                  </a:lnTo>
                  <a:lnTo>
                    <a:pt x="1922767" y="179578"/>
                  </a:lnTo>
                  <a:lnTo>
                    <a:pt x="1925828" y="176669"/>
                  </a:lnTo>
                  <a:lnTo>
                    <a:pt x="1933194" y="153289"/>
                  </a:lnTo>
                  <a:close/>
                </a:path>
                <a:path w="3593465" h="678180">
                  <a:moveTo>
                    <a:pt x="2019046" y="253809"/>
                  </a:moveTo>
                  <a:lnTo>
                    <a:pt x="2018030" y="248539"/>
                  </a:lnTo>
                  <a:lnTo>
                    <a:pt x="2013953" y="243941"/>
                  </a:lnTo>
                  <a:lnTo>
                    <a:pt x="2007641" y="240817"/>
                  </a:lnTo>
                  <a:lnTo>
                    <a:pt x="2000554" y="239522"/>
                  </a:lnTo>
                  <a:lnTo>
                    <a:pt x="1998497" y="239522"/>
                  </a:lnTo>
                  <a:lnTo>
                    <a:pt x="1991741" y="240030"/>
                  </a:lnTo>
                  <a:lnTo>
                    <a:pt x="1985899" y="240030"/>
                  </a:lnTo>
                  <a:lnTo>
                    <a:pt x="1904746" y="255905"/>
                  </a:lnTo>
                  <a:lnTo>
                    <a:pt x="1901139" y="258762"/>
                  </a:lnTo>
                  <a:lnTo>
                    <a:pt x="1895944" y="267284"/>
                  </a:lnTo>
                  <a:lnTo>
                    <a:pt x="1886775" y="274040"/>
                  </a:lnTo>
                  <a:lnTo>
                    <a:pt x="1874647" y="278460"/>
                  </a:lnTo>
                  <a:lnTo>
                    <a:pt x="1860550" y="280035"/>
                  </a:lnTo>
                  <a:lnTo>
                    <a:pt x="1771777" y="280035"/>
                  </a:lnTo>
                  <a:lnTo>
                    <a:pt x="1767078" y="277114"/>
                  </a:lnTo>
                  <a:lnTo>
                    <a:pt x="1767078" y="269748"/>
                  </a:lnTo>
                  <a:lnTo>
                    <a:pt x="1771777" y="266700"/>
                  </a:lnTo>
                  <a:lnTo>
                    <a:pt x="1871980" y="266700"/>
                  </a:lnTo>
                  <a:lnTo>
                    <a:pt x="1881251" y="260731"/>
                  </a:lnTo>
                  <a:lnTo>
                    <a:pt x="1881251" y="245999"/>
                  </a:lnTo>
                  <a:lnTo>
                    <a:pt x="1871980" y="240030"/>
                  </a:lnTo>
                  <a:lnTo>
                    <a:pt x="1773301" y="240030"/>
                  </a:lnTo>
                  <a:lnTo>
                    <a:pt x="1771777" y="239522"/>
                  </a:lnTo>
                  <a:lnTo>
                    <a:pt x="1737207" y="220395"/>
                  </a:lnTo>
                  <a:lnTo>
                    <a:pt x="1694434" y="213360"/>
                  </a:lnTo>
                  <a:lnTo>
                    <a:pt x="1644904" y="213360"/>
                  </a:lnTo>
                  <a:lnTo>
                    <a:pt x="1642491" y="214757"/>
                  </a:lnTo>
                  <a:lnTo>
                    <a:pt x="1642491" y="286512"/>
                  </a:lnTo>
                  <a:lnTo>
                    <a:pt x="1643888" y="287909"/>
                  </a:lnTo>
                  <a:lnTo>
                    <a:pt x="1646047" y="288290"/>
                  </a:lnTo>
                  <a:lnTo>
                    <a:pt x="1750542" y="311746"/>
                  </a:lnTo>
                  <a:lnTo>
                    <a:pt x="1784400" y="317919"/>
                  </a:lnTo>
                  <a:lnTo>
                    <a:pt x="1811909" y="320040"/>
                  </a:lnTo>
                  <a:lnTo>
                    <a:pt x="1843354" y="316852"/>
                  </a:lnTo>
                  <a:lnTo>
                    <a:pt x="1880692" y="306997"/>
                  </a:lnTo>
                  <a:lnTo>
                    <a:pt x="1961667" y="280035"/>
                  </a:lnTo>
                  <a:lnTo>
                    <a:pt x="2004822" y="265557"/>
                  </a:lnTo>
                  <a:lnTo>
                    <a:pt x="2016899" y="258762"/>
                  </a:lnTo>
                  <a:lnTo>
                    <a:pt x="2019046" y="253809"/>
                  </a:lnTo>
                  <a:close/>
                </a:path>
                <a:path w="3593465" h="678180">
                  <a:moveTo>
                    <a:pt x="2047036" y="50787"/>
                  </a:moveTo>
                  <a:lnTo>
                    <a:pt x="2025777" y="13335"/>
                  </a:lnTo>
                  <a:lnTo>
                    <a:pt x="1990217" y="1028"/>
                  </a:lnTo>
                  <a:lnTo>
                    <a:pt x="1990217" y="27686"/>
                  </a:lnTo>
                  <a:lnTo>
                    <a:pt x="1990217" y="65405"/>
                  </a:lnTo>
                  <a:lnTo>
                    <a:pt x="1983232" y="69850"/>
                  </a:lnTo>
                  <a:lnTo>
                    <a:pt x="1966087" y="69850"/>
                  </a:lnTo>
                  <a:lnTo>
                    <a:pt x="1959102" y="65405"/>
                  </a:lnTo>
                  <a:lnTo>
                    <a:pt x="1959102" y="27686"/>
                  </a:lnTo>
                  <a:lnTo>
                    <a:pt x="1966087" y="23114"/>
                  </a:lnTo>
                  <a:lnTo>
                    <a:pt x="1983232" y="23114"/>
                  </a:lnTo>
                  <a:lnTo>
                    <a:pt x="1990217" y="27686"/>
                  </a:lnTo>
                  <a:lnTo>
                    <a:pt x="1990217" y="1028"/>
                  </a:lnTo>
                  <a:lnTo>
                    <a:pt x="1988464" y="622"/>
                  </a:lnTo>
                  <a:lnTo>
                    <a:pt x="1967331" y="0"/>
                  </a:lnTo>
                  <a:lnTo>
                    <a:pt x="1946402" y="3429"/>
                  </a:lnTo>
                  <a:lnTo>
                    <a:pt x="1928025" y="10668"/>
                  </a:lnTo>
                  <a:lnTo>
                    <a:pt x="1913978" y="20815"/>
                  </a:lnTo>
                  <a:lnTo>
                    <a:pt x="1905025" y="33147"/>
                  </a:lnTo>
                  <a:lnTo>
                    <a:pt x="1901952" y="46863"/>
                  </a:lnTo>
                  <a:lnTo>
                    <a:pt x="1907870" y="64935"/>
                  </a:lnTo>
                  <a:lnTo>
                    <a:pt x="1923516" y="79667"/>
                  </a:lnTo>
                  <a:lnTo>
                    <a:pt x="1946579" y="89585"/>
                  </a:lnTo>
                  <a:lnTo>
                    <a:pt x="1974723" y="93218"/>
                  </a:lnTo>
                  <a:lnTo>
                    <a:pt x="1995995" y="91160"/>
                  </a:lnTo>
                  <a:lnTo>
                    <a:pt x="2015070" y="85318"/>
                  </a:lnTo>
                  <a:lnTo>
                    <a:pt x="2030755" y="76187"/>
                  </a:lnTo>
                  <a:lnTo>
                    <a:pt x="2036673" y="69850"/>
                  </a:lnTo>
                  <a:lnTo>
                    <a:pt x="2041906" y="64262"/>
                  </a:lnTo>
                  <a:lnTo>
                    <a:pt x="2047036" y="50787"/>
                  </a:lnTo>
                  <a:close/>
                </a:path>
                <a:path w="3593465" h="678180">
                  <a:moveTo>
                    <a:pt x="3330575" y="377698"/>
                  </a:moveTo>
                  <a:lnTo>
                    <a:pt x="3321304" y="371729"/>
                  </a:lnTo>
                  <a:lnTo>
                    <a:pt x="3112516" y="371729"/>
                  </a:lnTo>
                  <a:lnTo>
                    <a:pt x="3103245" y="377698"/>
                  </a:lnTo>
                  <a:lnTo>
                    <a:pt x="3103245" y="464820"/>
                  </a:lnTo>
                  <a:lnTo>
                    <a:pt x="3184652" y="464820"/>
                  </a:lnTo>
                  <a:lnTo>
                    <a:pt x="3184652" y="440436"/>
                  </a:lnTo>
                  <a:lnTo>
                    <a:pt x="3188462" y="436753"/>
                  </a:lnTo>
                  <a:lnTo>
                    <a:pt x="3200146" y="433705"/>
                  </a:lnTo>
                  <a:lnTo>
                    <a:pt x="3206750" y="434467"/>
                  </a:lnTo>
                  <a:lnTo>
                    <a:pt x="3211195" y="437388"/>
                  </a:lnTo>
                  <a:lnTo>
                    <a:pt x="3258439" y="467741"/>
                  </a:lnTo>
                  <a:lnTo>
                    <a:pt x="3261360" y="469519"/>
                  </a:lnTo>
                  <a:lnTo>
                    <a:pt x="3263138" y="472186"/>
                  </a:lnTo>
                  <a:lnTo>
                    <a:pt x="3263138" y="477520"/>
                  </a:lnTo>
                  <a:lnTo>
                    <a:pt x="3261487" y="480060"/>
                  </a:lnTo>
                  <a:lnTo>
                    <a:pt x="3258566" y="481965"/>
                  </a:lnTo>
                  <a:lnTo>
                    <a:pt x="3206750" y="515239"/>
                  </a:lnTo>
                  <a:lnTo>
                    <a:pt x="3200146" y="516001"/>
                  </a:lnTo>
                  <a:lnTo>
                    <a:pt x="3188462" y="512953"/>
                  </a:lnTo>
                  <a:lnTo>
                    <a:pt x="3184652" y="509270"/>
                  </a:lnTo>
                  <a:lnTo>
                    <a:pt x="3184652" y="484886"/>
                  </a:lnTo>
                  <a:lnTo>
                    <a:pt x="3103245" y="484886"/>
                  </a:lnTo>
                  <a:lnTo>
                    <a:pt x="3103245" y="572008"/>
                  </a:lnTo>
                  <a:lnTo>
                    <a:pt x="3112516" y="577977"/>
                  </a:lnTo>
                  <a:lnTo>
                    <a:pt x="3321304" y="577977"/>
                  </a:lnTo>
                  <a:lnTo>
                    <a:pt x="3330575" y="572008"/>
                  </a:lnTo>
                  <a:lnTo>
                    <a:pt x="3330575" y="516001"/>
                  </a:lnTo>
                  <a:lnTo>
                    <a:pt x="3330575" y="433705"/>
                  </a:lnTo>
                  <a:lnTo>
                    <a:pt x="3330575" y="377698"/>
                  </a:lnTo>
                  <a:close/>
                </a:path>
                <a:path w="3593465" h="678180">
                  <a:moveTo>
                    <a:pt x="3593084" y="477393"/>
                  </a:moveTo>
                  <a:lnTo>
                    <a:pt x="3583813" y="471424"/>
                  </a:lnTo>
                  <a:lnTo>
                    <a:pt x="3375025" y="471424"/>
                  </a:lnTo>
                  <a:lnTo>
                    <a:pt x="3365741" y="477393"/>
                  </a:lnTo>
                  <a:lnTo>
                    <a:pt x="3365741" y="671703"/>
                  </a:lnTo>
                  <a:lnTo>
                    <a:pt x="3375025" y="677672"/>
                  </a:lnTo>
                  <a:lnTo>
                    <a:pt x="3583813" y="677672"/>
                  </a:lnTo>
                  <a:lnTo>
                    <a:pt x="3593084" y="671703"/>
                  </a:lnTo>
                  <a:lnTo>
                    <a:pt x="3593084" y="615696"/>
                  </a:lnTo>
                  <a:lnTo>
                    <a:pt x="3593084" y="584581"/>
                  </a:lnTo>
                  <a:lnTo>
                    <a:pt x="3511677" y="584581"/>
                  </a:lnTo>
                  <a:lnTo>
                    <a:pt x="3511677" y="608965"/>
                  </a:lnTo>
                  <a:lnTo>
                    <a:pt x="3507867" y="612648"/>
                  </a:lnTo>
                  <a:lnTo>
                    <a:pt x="3496310" y="615696"/>
                  </a:lnTo>
                  <a:lnTo>
                    <a:pt x="3489566" y="614807"/>
                  </a:lnTo>
                  <a:lnTo>
                    <a:pt x="3485134" y="612013"/>
                  </a:lnTo>
                  <a:lnTo>
                    <a:pt x="3434969" y="579755"/>
                  </a:lnTo>
                  <a:lnTo>
                    <a:pt x="3433318" y="577215"/>
                  </a:lnTo>
                  <a:lnTo>
                    <a:pt x="3433191" y="571881"/>
                  </a:lnTo>
                  <a:lnTo>
                    <a:pt x="3434842" y="569341"/>
                  </a:lnTo>
                  <a:lnTo>
                    <a:pt x="3437763" y="567436"/>
                  </a:lnTo>
                  <a:lnTo>
                    <a:pt x="3485134" y="537083"/>
                  </a:lnTo>
                  <a:lnTo>
                    <a:pt x="3489566" y="534162"/>
                  </a:lnTo>
                  <a:lnTo>
                    <a:pt x="3496310" y="533400"/>
                  </a:lnTo>
                  <a:lnTo>
                    <a:pt x="3507867" y="536448"/>
                  </a:lnTo>
                  <a:lnTo>
                    <a:pt x="3511677" y="540131"/>
                  </a:lnTo>
                  <a:lnTo>
                    <a:pt x="3511677" y="564515"/>
                  </a:lnTo>
                  <a:lnTo>
                    <a:pt x="3593084" y="564515"/>
                  </a:lnTo>
                  <a:lnTo>
                    <a:pt x="3593084" y="533400"/>
                  </a:lnTo>
                  <a:lnTo>
                    <a:pt x="3593084" y="477393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2" name="object 12" descr=""/>
          <p:cNvSpPr txBox="1"/>
          <p:nvPr/>
        </p:nvSpPr>
        <p:spPr>
          <a:xfrm>
            <a:off x="798982" y="3157220"/>
            <a:ext cx="1064260" cy="91313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r" marR="6350">
              <a:lnSpc>
                <a:spcPct val="100000"/>
              </a:lnSpc>
              <a:spcBef>
                <a:spcPts val="100"/>
              </a:spcBef>
            </a:pPr>
            <a:r>
              <a:rPr dirty="0" sz="1200" spc="-10" b="1">
                <a:solidFill>
                  <a:srgbClr val="DE57A9"/>
                </a:solidFill>
                <a:latin typeface="Calibri"/>
                <a:cs typeface="Calibri"/>
              </a:rPr>
              <a:t>Especialización</a:t>
            </a:r>
            <a:endParaRPr sz="1200">
              <a:latin typeface="Calibri"/>
              <a:cs typeface="Calibri"/>
            </a:endParaRPr>
          </a:p>
          <a:p>
            <a:pPr algn="r" marR="5080">
              <a:lnSpc>
                <a:spcPts val="1335"/>
              </a:lnSpc>
            </a:pPr>
            <a:r>
              <a:rPr dirty="0" sz="1200" spc="-10" b="1">
                <a:solidFill>
                  <a:srgbClr val="DE57A9"/>
                </a:solidFill>
                <a:latin typeface="Calibri"/>
                <a:cs typeface="Calibri"/>
              </a:rPr>
              <a:t>Limitada</a:t>
            </a:r>
            <a:endParaRPr sz="1200">
              <a:latin typeface="Calibri"/>
              <a:cs typeface="Calibri"/>
            </a:endParaRPr>
          </a:p>
          <a:p>
            <a:pPr algn="r" marR="6985">
              <a:lnSpc>
                <a:spcPts val="975"/>
              </a:lnSpc>
            </a:pPr>
            <a:r>
              <a:rPr dirty="0" sz="900">
                <a:solidFill>
                  <a:srgbClr val="474747"/>
                </a:solidFill>
                <a:latin typeface="Calibri"/>
                <a:cs typeface="Calibri"/>
              </a:rPr>
              <a:t>Los</a:t>
            </a:r>
            <a:r>
              <a:rPr dirty="0" sz="900" spc="-20">
                <a:solidFill>
                  <a:srgbClr val="474747"/>
                </a:solidFill>
                <a:latin typeface="Calibri"/>
                <a:cs typeface="Calibri"/>
              </a:rPr>
              <a:t> </a:t>
            </a:r>
            <a:r>
              <a:rPr dirty="0" sz="900" spc="-10">
                <a:solidFill>
                  <a:srgbClr val="474747"/>
                </a:solidFill>
                <a:latin typeface="Calibri"/>
                <a:cs typeface="Calibri"/>
              </a:rPr>
              <a:t>instrumentos</a:t>
            </a:r>
            <a:endParaRPr sz="900">
              <a:latin typeface="Calibri"/>
              <a:cs typeface="Calibri"/>
            </a:endParaRPr>
          </a:p>
          <a:p>
            <a:pPr algn="r" marL="12700" marR="6985" indent="531495">
              <a:lnSpc>
                <a:spcPct val="100000"/>
              </a:lnSpc>
            </a:pPr>
            <a:r>
              <a:rPr dirty="0" sz="900">
                <a:solidFill>
                  <a:srgbClr val="474747"/>
                </a:solidFill>
                <a:latin typeface="Calibri"/>
                <a:cs typeface="Calibri"/>
              </a:rPr>
              <a:t>carecen</a:t>
            </a:r>
            <a:r>
              <a:rPr dirty="0" sz="900" spc="-35">
                <a:solidFill>
                  <a:srgbClr val="474747"/>
                </a:solidFill>
                <a:latin typeface="Calibri"/>
                <a:cs typeface="Calibri"/>
              </a:rPr>
              <a:t> </a:t>
            </a:r>
            <a:r>
              <a:rPr dirty="0" sz="900" spc="-25">
                <a:solidFill>
                  <a:srgbClr val="474747"/>
                </a:solidFill>
                <a:latin typeface="Calibri"/>
                <a:cs typeface="Calibri"/>
              </a:rPr>
              <a:t>de</a:t>
            </a:r>
            <a:r>
              <a:rPr dirty="0" sz="900" spc="500">
                <a:solidFill>
                  <a:srgbClr val="474747"/>
                </a:solidFill>
                <a:latin typeface="Calibri"/>
                <a:cs typeface="Calibri"/>
              </a:rPr>
              <a:t> </a:t>
            </a:r>
            <a:r>
              <a:rPr dirty="0" sz="900" spc="-10">
                <a:solidFill>
                  <a:srgbClr val="474747"/>
                </a:solidFill>
                <a:latin typeface="Calibri"/>
                <a:cs typeface="Calibri"/>
              </a:rPr>
              <a:t>especialización</a:t>
            </a:r>
            <a:r>
              <a:rPr dirty="0" sz="900" spc="50">
                <a:solidFill>
                  <a:srgbClr val="474747"/>
                </a:solidFill>
                <a:latin typeface="Calibri"/>
                <a:cs typeface="Calibri"/>
              </a:rPr>
              <a:t> </a:t>
            </a:r>
            <a:r>
              <a:rPr dirty="0" sz="900">
                <a:solidFill>
                  <a:srgbClr val="474747"/>
                </a:solidFill>
                <a:latin typeface="Calibri"/>
                <a:cs typeface="Calibri"/>
              </a:rPr>
              <a:t>para</a:t>
            </a:r>
            <a:r>
              <a:rPr dirty="0" sz="900" spc="25">
                <a:solidFill>
                  <a:srgbClr val="474747"/>
                </a:solidFill>
                <a:latin typeface="Calibri"/>
                <a:cs typeface="Calibri"/>
              </a:rPr>
              <a:t> </a:t>
            </a:r>
            <a:r>
              <a:rPr dirty="0" sz="900" spc="-25">
                <a:solidFill>
                  <a:srgbClr val="474747"/>
                </a:solidFill>
                <a:latin typeface="Calibri"/>
                <a:cs typeface="Calibri"/>
              </a:rPr>
              <a:t>el</a:t>
            </a:r>
            <a:endParaRPr sz="900">
              <a:latin typeface="Calibri"/>
              <a:cs typeface="Calibri"/>
            </a:endParaRPr>
          </a:p>
          <a:p>
            <a:pPr algn="r" marR="7620">
              <a:lnSpc>
                <a:spcPct val="100000"/>
              </a:lnSpc>
            </a:pPr>
            <a:r>
              <a:rPr dirty="0" sz="900">
                <a:solidFill>
                  <a:srgbClr val="474747"/>
                </a:solidFill>
                <a:latin typeface="Calibri"/>
                <a:cs typeface="Calibri"/>
              </a:rPr>
              <a:t>sector</a:t>
            </a:r>
            <a:r>
              <a:rPr dirty="0" sz="900" spc="-35">
                <a:solidFill>
                  <a:srgbClr val="474747"/>
                </a:solidFill>
                <a:latin typeface="Calibri"/>
                <a:cs typeface="Calibri"/>
              </a:rPr>
              <a:t> </a:t>
            </a:r>
            <a:r>
              <a:rPr dirty="0" sz="900" spc="-10">
                <a:solidFill>
                  <a:srgbClr val="474747"/>
                </a:solidFill>
                <a:latin typeface="Calibri"/>
                <a:cs typeface="Calibri"/>
              </a:rPr>
              <a:t>privado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13" name="object 13" descr=""/>
          <p:cNvSpPr txBox="1"/>
          <p:nvPr/>
        </p:nvSpPr>
        <p:spPr>
          <a:xfrm>
            <a:off x="7138161" y="1982851"/>
            <a:ext cx="1012190" cy="912494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71120">
              <a:lnSpc>
                <a:spcPct val="100000"/>
              </a:lnSpc>
              <a:spcBef>
                <a:spcPts val="100"/>
              </a:spcBef>
            </a:pPr>
            <a:r>
              <a:rPr dirty="0" sz="1200" b="1">
                <a:solidFill>
                  <a:srgbClr val="DFCA15"/>
                </a:solidFill>
                <a:latin typeface="Calibri"/>
                <a:cs typeface="Calibri"/>
              </a:rPr>
              <a:t>Desbalance</a:t>
            </a:r>
            <a:r>
              <a:rPr dirty="0" sz="1200" spc="-55" b="1">
                <a:solidFill>
                  <a:srgbClr val="DFCA15"/>
                </a:solidFill>
                <a:latin typeface="Calibri"/>
                <a:cs typeface="Calibri"/>
              </a:rPr>
              <a:t> </a:t>
            </a:r>
            <a:r>
              <a:rPr dirty="0" sz="1200" spc="-25" b="1">
                <a:solidFill>
                  <a:srgbClr val="DFCA15"/>
                </a:solidFill>
                <a:latin typeface="Calibri"/>
                <a:cs typeface="Calibri"/>
              </a:rPr>
              <a:t>de </a:t>
            </a:r>
            <a:r>
              <a:rPr dirty="0" sz="1200" spc="-10" b="1">
                <a:solidFill>
                  <a:srgbClr val="DFCA15"/>
                </a:solidFill>
                <a:latin typeface="Calibri"/>
                <a:cs typeface="Calibri"/>
              </a:rPr>
              <a:t>Objetivos</a:t>
            </a:r>
            <a:endParaRPr sz="1200">
              <a:latin typeface="Calibri"/>
              <a:cs typeface="Calibri"/>
            </a:endParaRPr>
          </a:p>
          <a:p>
            <a:pPr marL="12700">
              <a:lnSpc>
                <a:spcPts val="865"/>
              </a:lnSpc>
            </a:pPr>
            <a:r>
              <a:rPr dirty="0" sz="900">
                <a:solidFill>
                  <a:srgbClr val="474747"/>
                </a:solidFill>
                <a:latin typeface="Calibri"/>
                <a:cs typeface="Calibri"/>
              </a:rPr>
              <a:t>Los</a:t>
            </a:r>
            <a:r>
              <a:rPr dirty="0" sz="900" spc="-20">
                <a:solidFill>
                  <a:srgbClr val="474747"/>
                </a:solidFill>
                <a:latin typeface="Calibri"/>
                <a:cs typeface="Calibri"/>
              </a:rPr>
              <a:t> </a:t>
            </a:r>
            <a:r>
              <a:rPr dirty="0" sz="900" spc="-10">
                <a:solidFill>
                  <a:srgbClr val="474747"/>
                </a:solidFill>
                <a:latin typeface="Calibri"/>
                <a:cs typeface="Calibri"/>
              </a:rPr>
              <a:t>objetivos</a:t>
            </a:r>
            <a:endParaRPr sz="900">
              <a:latin typeface="Calibri"/>
              <a:cs typeface="Calibri"/>
            </a:endParaRPr>
          </a:p>
          <a:p>
            <a:pPr marL="12700" marR="5080">
              <a:lnSpc>
                <a:spcPct val="100000"/>
              </a:lnSpc>
            </a:pPr>
            <a:r>
              <a:rPr dirty="0" sz="900" spc="-10">
                <a:solidFill>
                  <a:srgbClr val="474747"/>
                </a:solidFill>
                <a:latin typeface="Calibri"/>
                <a:cs typeface="Calibri"/>
              </a:rPr>
              <a:t>estratégicos</a:t>
            </a:r>
            <a:r>
              <a:rPr dirty="0" sz="900" spc="20">
                <a:solidFill>
                  <a:srgbClr val="474747"/>
                </a:solidFill>
                <a:latin typeface="Calibri"/>
                <a:cs typeface="Calibri"/>
              </a:rPr>
              <a:t> </a:t>
            </a:r>
            <a:r>
              <a:rPr dirty="0" sz="900">
                <a:solidFill>
                  <a:srgbClr val="474747"/>
                </a:solidFill>
                <a:latin typeface="Calibri"/>
                <a:cs typeface="Calibri"/>
              </a:rPr>
              <a:t>no</a:t>
            </a:r>
            <a:r>
              <a:rPr dirty="0" sz="900" spc="30">
                <a:solidFill>
                  <a:srgbClr val="474747"/>
                </a:solidFill>
                <a:latin typeface="Calibri"/>
                <a:cs typeface="Calibri"/>
              </a:rPr>
              <a:t> </a:t>
            </a:r>
            <a:r>
              <a:rPr dirty="0" sz="900" spc="-10">
                <a:solidFill>
                  <a:srgbClr val="474747"/>
                </a:solidFill>
                <a:latin typeface="Calibri"/>
                <a:cs typeface="Calibri"/>
              </a:rPr>
              <a:t>están</a:t>
            </a:r>
            <a:r>
              <a:rPr dirty="0" sz="900" spc="500">
                <a:solidFill>
                  <a:srgbClr val="474747"/>
                </a:solidFill>
                <a:latin typeface="Calibri"/>
                <a:cs typeface="Calibri"/>
              </a:rPr>
              <a:t> </a:t>
            </a:r>
            <a:r>
              <a:rPr dirty="0" sz="900" spc="-10">
                <a:solidFill>
                  <a:srgbClr val="474747"/>
                </a:solidFill>
                <a:latin typeface="Calibri"/>
                <a:cs typeface="Calibri"/>
              </a:rPr>
              <a:t>representados</a:t>
            </a:r>
            <a:r>
              <a:rPr dirty="0" sz="900" spc="500">
                <a:solidFill>
                  <a:srgbClr val="474747"/>
                </a:solidFill>
                <a:latin typeface="Calibri"/>
                <a:cs typeface="Calibri"/>
              </a:rPr>
              <a:t> </a:t>
            </a:r>
            <a:r>
              <a:rPr dirty="0" sz="900" spc="-10">
                <a:solidFill>
                  <a:srgbClr val="474747"/>
                </a:solidFill>
                <a:latin typeface="Calibri"/>
                <a:cs typeface="Calibri"/>
              </a:rPr>
              <a:t>uniformemente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14" name="object 14" descr=""/>
          <p:cNvSpPr txBox="1"/>
          <p:nvPr/>
        </p:nvSpPr>
        <p:spPr>
          <a:xfrm>
            <a:off x="1700022" y="2044954"/>
            <a:ext cx="1090930" cy="850265"/>
          </a:xfrm>
          <a:prstGeom prst="rect">
            <a:avLst/>
          </a:prstGeom>
        </p:spPr>
        <p:txBody>
          <a:bodyPr wrap="square" lIns="0" tIns="660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520"/>
              </a:spcBef>
            </a:pPr>
            <a:r>
              <a:rPr dirty="0" sz="1200" b="1">
                <a:solidFill>
                  <a:srgbClr val="B95DE4"/>
                </a:solidFill>
                <a:latin typeface="Calibri"/>
                <a:cs typeface="Calibri"/>
              </a:rPr>
              <a:t>Perfil</a:t>
            </a:r>
            <a:r>
              <a:rPr dirty="0" sz="1200" spc="-45" b="1">
                <a:solidFill>
                  <a:srgbClr val="B95DE4"/>
                </a:solidFill>
                <a:latin typeface="Calibri"/>
                <a:cs typeface="Calibri"/>
              </a:rPr>
              <a:t> </a:t>
            </a:r>
            <a:r>
              <a:rPr dirty="0" sz="1200" spc="-10" b="1">
                <a:solidFill>
                  <a:srgbClr val="B95DE4"/>
                </a:solidFill>
                <a:latin typeface="Calibri"/>
                <a:cs typeface="Calibri"/>
              </a:rPr>
              <a:t>Académico</a:t>
            </a:r>
            <a:endParaRPr sz="1200">
              <a:latin typeface="Calibri"/>
              <a:cs typeface="Calibri"/>
            </a:endParaRPr>
          </a:p>
          <a:p>
            <a:pPr algn="r" marL="335280" marR="5080" indent="205740">
              <a:lnSpc>
                <a:spcPct val="100000"/>
              </a:lnSpc>
              <a:spcBef>
                <a:spcPts val="315"/>
              </a:spcBef>
            </a:pPr>
            <a:r>
              <a:rPr dirty="0" sz="900">
                <a:solidFill>
                  <a:srgbClr val="474747"/>
                </a:solidFill>
                <a:latin typeface="Calibri"/>
                <a:cs typeface="Calibri"/>
              </a:rPr>
              <a:t>El</a:t>
            </a:r>
            <a:r>
              <a:rPr dirty="0" sz="900" spc="-20">
                <a:solidFill>
                  <a:srgbClr val="474747"/>
                </a:solidFill>
                <a:latin typeface="Calibri"/>
                <a:cs typeface="Calibri"/>
              </a:rPr>
              <a:t> </a:t>
            </a:r>
            <a:r>
              <a:rPr dirty="0" sz="900">
                <a:solidFill>
                  <a:srgbClr val="474747"/>
                </a:solidFill>
                <a:latin typeface="Calibri"/>
                <a:cs typeface="Calibri"/>
              </a:rPr>
              <a:t>sector</a:t>
            </a:r>
            <a:r>
              <a:rPr dirty="0" sz="900" spc="-25">
                <a:solidFill>
                  <a:srgbClr val="474747"/>
                </a:solidFill>
                <a:latin typeface="Calibri"/>
                <a:cs typeface="Calibri"/>
              </a:rPr>
              <a:t> de</a:t>
            </a:r>
            <a:r>
              <a:rPr dirty="0" sz="900" spc="500">
                <a:solidFill>
                  <a:srgbClr val="474747"/>
                </a:solidFill>
                <a:latin typeface="Calibri"/>
                <a:cs typeface="Calibri"/>
              </a:rPr>
              <a:t> </a:t>
            </a:r>
            <a:r>
              <a:rPr dirty="0" sz="900" spc="-10">
                <a:solidFill>
                  <a:srgbClr val="474747"/>
                </a:solidFill>
                <a:latin typeface="Calibri"/>
                <a:cs typeface="Calibri"/>
              </a:rPr>
              <a:t>producción</a:t>
            </a:r>
            <a:r>
              <a:rPr dirty="0" sz="900" spc="45">
                <a:solidFill>
                  <a:srgbClr val="474747"/>
                </a:solidFill>
                <a:latin typeface="Calibri"/>
                <a:cs typeface="Calibri"/>
              </a:rPr>
              <a:t> </a:t>
            </a:r>
            <a:r>
              <a:rPr dirty="0" sz="900" spc="-20">
                <a:solidFill>
                  <a:srgbClr val="474747"/>
                </a:solidFill>
                <a:latin typeface="Calibri"/>
                <a:cs typeface="Calibri"/>
              </a:rPr>
              <a:t>está</a:t>
            </a:r>
            <a:endParaRPr sz="900">
              <a:latin typeface="Calibri"/>
              <a:cs typeface="Calibri"/>
            </a:endParaRPr>
          </a:p>
          <a:p>
            <a:pPr algn="r" marL="280035" marR="5080" indent="340995">
              <a:lnSpc>
                <a:spcPct val="100000"/>
              </a:lnSpc>
            </a:pPr>
            <a:r>
              <a:rPr dirty="0" sz="900" spc="-10">
                <a:solidFill>
                  <a:srgbClr val="474747"/>
                </a:solidFill>
                <a:latin typeface="Calibri"/>
                <a:cs typeface="Calibri"/>
              </a:rPr>
              <a:t>orientado</a:t>
            </a:r>
            <a:r>
              <a:rPr dirty="0" sz="900" spc="500">
                <a:solidFill>
                  <a:srgbClr val="474747"/>
                </a:solidFill>
                <a:latin typeface="Calibri"/>
                <a:cs typeface="Calibri"/>
              </a:rPr>
              <a:t> </a:t>
            </a:r>
            <a:r>
              <a:rPr dirty="0" sz="900" spc="-10">
                <a:solidFill>
                  <a:srgbClr val="474747"/>
                </a:solidFill>
                <a:latin typeface="Calibri"/>
                <a:cs typeface="Calibri"/>
              </a:rPr>
              <a:t>académicamente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15" name="object 15" descr=""/>
          <p:cNvSpPr txBox="1"/>
          <p:nvPr/>
        </p:nvSpPr>
        <p:spPr>
          <a:xfrm>
            <a:off x="1319275" y="4491990"/>
            <a:ext cx="876300" cy="91313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66370" marR="5080" indent="170180">
              <a:lnSpc>
                <a:spcPct val="100000"/>
              </a:lnSpc>
              <a:spcBef>
                <a:spcPts val="100"/>
              </a:spcBef>
            </a:pPr>
            <a:r>
              <a:rPr dirty="0" sz="1200" spc="-10" b="1">
                <a:solidFill>
                  <a:srgbClr val="7E63EA"/>
                </a:solidFill>
                <a:latin typeface="Calibri"/>
                <a:cs typeface="Calibri"/>
              </a:rPr>
              <a:t>Enfoque Académico</a:t>
            </a:r>
            <a:endParaRPr sz="1200">
              <a:latin typeface="Calibri"/>
              <a:cs typeface="Calibri"/>
            </a:endParaRPr>
          </a:p>
          <a:p>
            <a:pPr algn="r" marR="6985">
              <a:lnSpc>
                <a:spcPts val="865"/>
              </a:lnSpc>
            </a:pPr>
            <a:r>
              <a:rPr dirty="0" sz="900">
                <a:solidFill>
                  <a:srgbClr val="474747"/>
                </a:solidFill>
                <a:latin typeface="Calibri"/>
                <a:cs typeface="Calibri"/>
              </a:rPr>
              <a:t>El</a:t>
            </a:r>
            <a:r>
              <a:rPr dirty="0" sz="900" spc="-20">
                <a:solidFill>
                  <a:srgbClr val="474747"/>
                </a:solidFill>
                <a:latin typeface="Calibri"/>
                <a:cs typeface="Calibri"/>
              </a:rPr>
              <a:t> </a:t>
            </a:r>
            <a:r>
              <a:rPr dirty="0" sz="900">
                <a:solidFill>
                  <a:srgbClr val="474747"/>
                </a:solidFill>
                <a:latin typeface="Calibri"/>
                <a:cs typeface="Calibri"/>
              </a:rPr>
              <a:t>gasto</a:t>
            </a:r>
            <a:r>
              <a:rPr dirty="0" sz="900" spc="-20">
                <a:solidFill>
                  <a:srgbClr val="474747"/>
                </a:solidFill>
                <a:latin typeface="Calibri"/>
                <a:cs typeface="Calibri"/>
              </a:rPr>
              <a:t> </a:t>
            </a:r>
            <a:r>
              <a:rPr dirty="0" sz="900">
                <a:solidFill>
                  <a:srgbClr val="474747"/>
                </a:solidFill>
                <a:latin typeface="Calibri"/>
                <a:cs typeface="Calibri"/>
              </a:rPr>
              <a:t>se</a:t>
            </a:r>
            <a:r>
              <a:rPr dirty="0" sz="900" spc="-20">
                <a:solidFill>
                  <a:srgbClr val="474747"/>
                </a:solidFill>
                <a:latin typeface="Calibri"/>
                <a:cs typeface="Calibri"/>
              </a:rPr>
              <a:t> </a:t>
            </a:r>
            <a:r>
              <a:rPr dirty="0" sz="900" spc="-10">
                <a:solidFill>
                  <a:srgbClr val="474747"/>
                </a:solidFill>
                <a:latin typeface="Calibri"/>
                <a:cs typeface="Calibri"/>
              </a:rPr>
              <a:t>enfoca</a:t>
            </a:r>
            <a:endParaRPr sz="900">
              <a:latin typeface="Calibri"/>
              <a:cs typeface="Calibri"/>
            </a:endParaRPr>
          </a:p>
          <a:p>
            <a:pPr algn="r" marR="6350">
              <a:lnSpc>
                <a:spcPct val="100000"/>
              </a:lnSpc>
            </a:pPr>
            <a:r>
              <a:rPr dirty="0" sz="900" spc="-10">
                <a:solidFill>
                  <a:srgbClr val="474747"/>
                </a:solidFill>
                <a:latin typeface="Calibri"/>
                <a:cs typeface="Calibri"/>
              </a:rPr>
              <a:t>principalmente</a:t>
            </a:r>
            <a:r>
              <a:rPr dirty="0" sz="900" spc="90">
                <a:solidFill>
                  <a:srgbClr val="474747"/>
                </a:solidFill>
                <a:latin typeface="Calibri"/>
                <a:cs typeface="Calibri"/>
              </a:rPr>
              <a:t> </a:t>
            </a:r>
            <a:r>
              <a:rPr dirty="0" sz="900" spc="-25">
                <a:solidFill>
                  <a:srgbClr val="474747"/>
                </a:solidFill>
                <a:latin typeface="Calibri"/>
                <a:cs typeface="Calibri"/>
              </a:rPr>
              <a:t>en</a:t>
            </a:r>
            <a:endParaRPr sz="900">
              <a:latin typeface="Calibri"/>
              <a:cs typeface="Calibri"/>
            </a:endParaRPr>
          </a:p>
          <a:p>
            <a:pPr algn="r" marL="315595" marR="6350" indent="-47625">
              <a:lnSpc>
                <a:spcPct val="100000"/>
              </a:lnSpc>
            </a:pPr>
            <a:r>
              <a:rPr dirty="0" sz="900" spc="-10">
                <a:solidFill>
                  <a:srgbClr val="474747"/>
                </a:solidFill>
                <a:latin typeface="Calibri"/>
                <a:cs typeface="Calibri"/>
              </a:rPr>
              <a:t>beneficiarios</a:t>
            </a:r>
            <a:r>
              <a:rPr dirty="0" sz="900" spc="500">
                <a:solidFill>
                  <a:srgbClr val="474747"/>
                </a:solidFill>
                <a:latin typeface="Calibri"/>
                <a:cs typeface="Calibri"/>
              </a:rPr>
              <a:t> </a:t>
            </a:r>
            <a:r>
              <a:rPr dirty="0" sz="900" spc="-10">
                <a:solidFill>
                  <a:srgbClr val="474747"/>
                </a:solidFill>
                <a:latin typeface="Calibri"/>
                <a:cs typeface="Calibri"/>
              </a:rPr>
              <a:t>académicos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16" name="object 16" descr=""/>
          <p:cNvSpPr txBox="1"/>
          <p:nvPr/>
        </p:nvSpPr>
        <p:spPr>
          <a:xfrm>
            <a:off x="7788909" y="4491990"/>
            <a:ext cx="1116330" cy="91313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dirty="0" sz="1200" b="1">
                <a:solidFill>
                  <a:srgbClr val="3BC583"/>
                </a:solidFill>
                <a:latin typeface="Calibri"/>
                <a:cs typeface="Calibri"/>
              </a:rPr>
              <a:t>Superposición</a:t>
            </a:r>
            <a:r>
              <a:rPr dirty="0" sz="1200" spc="-60" b="1">
                <a:solidFill>
                  <a:srgbClr val="3BC583"/>
                </a:solidFill>
                <a:latin typeface="Calibri"/>
                <a:cs typeface="Calibri"/>
              </a:rPr>
              <a:t> </a:t>
            </a:r>
            <a:r>
              <a:rPr dirty="0" sz="1200" spc="-25" b="1">
                <a:solidFill>
                  <a:srgbClr val="3BC583"/>
                </a:solidFill>
                <a:latin typeface="Calibri"/>
                <a:cs typeface="Calibri"/>
              </a:rPr>
              <a:t>de </a:t>
            </a:r>
            <a:r>
              <a:rPr dirty="0" sz="1200" spc="-10" b="1">
                <a:solidFill>
                  <a:srgbClr val="3BC583"/>
                </a:solidFill>
                <a:latin typeface="Calibri"/>
                <a:cs typeface="Calibri"/>
              </a:rPr>
              <a:t>Objetivos</a:t>
            </a:r>
            <a:endParaRPr sz="1200">
              <a:latin typeface="Calibri"/>
              <a:cs typeface="Calibri"/>
            </a:endParaRPr>
          </a:p>
          <a:p>
            <a:pPr marL="12700">
              <a:lnSpc>
                <a:spcPts val="865"/>
              </a:lnSpc>
            </a:pPr>
            <a:r>
              <a:rPr dirty="0" sz="900">
                <a:solidFill>
                  <a:srgbClr val="474747"/>
                </a:solidFill>
                <a:latin typeface="Calibri"/>
                <a:cs typeface="Calibri"/>
              </a:rPr>
              <a:t>Los</a:t>
            </a:r>
            <a:r>
              <a:rPr dirty="0" sz="900" spc="-20">
                <a:solidFill>
                  <a:srgbClr val="474747"/>
                </a:solidFill>
                <a:latin typeface="Calibri"/>
                <a:cs typeface="Calibri"/>
              </a:rPr>
              <a:t> </a:t>
            </a:r>
            <a:r>
              <a:rPr dirty="0" sz="900" spc="-10">
                <a:solidFill>
                  <a:srgbClr val="474747"/>
                </a:solidFill>
                <a:latin typeface="Calibri"/>
                <a:cs typeface="Calibri"/>
              </a:rPr>
              <a:t>instrumentos</a:t>
            </a:r>
            <a:endParaRPr sz="900">
              <a:latin typeface="Calibri"/>
              <a:cs typeface="Calibri"/>
            </a:endParaRPr>
          </a:p>
          <a:p>
            <a:pPr marL="12700" marR="20320">
              <a:lnSpc>
                <a:spcPct val="100000"/>
              </a:lnSpc>
            </a:pPr>
            <a:r>
              <a:rPr dirty="0" sz="900">
                <a:solidFill>
                  <a:srgbClr val="474747"/>
                </a:solidFill>
                <a:latin typeface="Calibri"/>
                <a:cs typeface="Calibri"/>
              </a:rPr>
              <a:t>tienen</a:t>
            </a:r>
            <a:r>
              <a:rPr dirty="0" sz="900" spc="-15">
                <a:solidFill>
                  <a:srgbClr val="474747"/>
                </a:solidFill>
                <a:latin typeface="Calibri"/>
                <a:cs typeface="Calibri"/>
              </a:rPr>
              <a:t> </a:t>
            </a:r>
            <a:r>
              <a:rPr dirty="0" sz="900" spc="-10">
                <a:solidFill>
                  <a:srgbClr val="474747"/>
                </a:solidFill>
                <a:latin typeface="Calibri"/>
                <a:cs typeface="Calibri"/>
              </a:rPr>
              <a:t>objetivos</a:t>
            </a:r>
            <a:r>
              <a:rPr dirty="0" sz="900" spc="500">
                <a:solidFill>
                  <a:srgbClr val="474747"/>
                </a:solidFill>
                <a:latin typeface="Calibri"/>
                <a:cs typeface="Calibri"/>
              </a:rPr>
              <a:t> </a:t>
            </a:r>
            <a:r>
              <a:rPr dirty="0" sz="900" spc="-10">
                <a:solidFill>
                  <a:srgbClr val="474747"/>
                </a:solidFill>
                <a:latin typeface="Calibri"/>
                <a:cs typeface="Calibri"/>
              </a:rPr>
              <a:t>superpuestos,</a:t>
            </a:r>
            <a:r>
              <a:rPr dirty="0" sz="900" spc="70">
                <a:solidFill>
                  <a:srgbClr val="474747"/>
                </a:solidFill>
                <a:latin typeface="Calibri"/>
                <a:cs typeface="Calibri"/>
              </a:rPr>
              <a:t> </a:t>
            </a:r>
            <a:r>
              <a:rPr dirty="0" sz="900" spc="-10">
                <a:solidFill>
                  <a:srgbClr val="474747"/>
                </a:solidFill>
                <a:latin typeface="Calibri"/>
                <a:cs typeface="Calibri"/>
              </a:rPr>
              <a:t>llevando</a:t>
            </a:r>
            <a:r>
              <a:rPr dirty="0" sz="900" spc="500">
                <a:solidFill>
                  <a:srgbClr val="474747"/>
                </a:solidFill>
                <a:latin typeface="Calibri"/>
                <a:cs typeface="Calibri"/>
              </a:rPr>
              <a:t> </a:t>
            </a:r>
            <a:r>
              <a:rPr dirty="0" sz="900">
                <a:solidFill>
                  <a:srgbClr val="474747"/>
                </a:solidFill>
                <a:latin typeface="Calibri"/>
                <a:cs typeface="Calibri"/>
              </a:rPr>
              <a:t>a</a:t>
            </a:r>
            <a:r>
              <a:rPr dirty="0" sz="900" spc="-15">
                <a:solidFill>
                  <a:srgbClr val="474747"/>
                </a:solidFill>
                <a:latin typeface="Calibri"/>
                <a:cs typeface="Calibri"/>
              </a:rPr>
              <a:t> </a:t>
            </a:r>
            <a:r>
              <a:rPr dirty="0" sz="900" spc="-10">
                <a:solidFill>
                  <a:srgbClr val="474747"/>
                </a:solidFill>
                <a:latin typeface="Calibri"/>
                <a:cs typeface="Calibri"/>
              </a:rPr>
              <a:t>ineficiencia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17" name="object 17" descr=""/>
          <p:cNvSpPr txBox="1"/>
          <p:nvPr/>
        </p:nvSpPr>
        <p:spPr>
          <a:xfrm>
            <a:off x="4367021" y="1277239"/>
            <a:ext cx="1167765" cy="9779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ctr" marL="12700" marR="5080">
              <a:lnSpc>
                <a:spcPct val="100000"/>
              </a:lnSpc>
              <a:spcBef>
                <a:spcPts val="100"/>
              </a:spcBef>
            </a:pPr>
            <a:r>
              <a:rPr dirty="0" sz="1200" spc="-10" b="1">
                <a:solidFill>
                  <a:srgbClr val="DE8430"/>
                </a:solidFill>
                <a:latin typeface="Calibri"/>
                <a:cs typeface="Calibri"/>
              </a:rPr>
              <a:t>Concentración</a:t>
            </a:r>
            <a:r>
              <a:rPr dirty="0" sz="1200" spc="50" b="1">
                <a:solidFill>
                  <a:srgbClr val="DE8430"/>
                </a:solidFill>
                <a:latin typeface="Calibri"/>
                <a:cs typeface="Calibri"/>
              </a:rPr>
              <a:t> </a:t>
            </a:r>
            <a:r>
              <a:rPr dirty="0" sz="1200" spc="-25" b="1">
                <a:solidFill>
                  <a:srgbClr val="DE8430"/>
                </a:solidFill>
                <a:latin typeface="Calibri"/>
                <a:cs typeface="Calibri"/>
              </a:rPr>
              <a:t>del </a:t>
            </a:r>
            <a:r>
              <a:rPr dirty="0" sz="1200" spc="-10" b="1">
                <a:solidFill>
                  <a:srgbClr val="DE8430"/>
                </a:solidFill>
                <a:latin typeface="Calibri"/>
                <a:cs typeface="Calibri"/>
              </a:rPr>
              <a:t>Gasto</a:t>
            </a:r>
            <a:endParaRPr sz="1200">
              <a:latin typeface="Calibri"/>
              <a:cs typeface="Calibri"/>
            </a:endParaRPr>
          </a:p>
          <a:p>
            <a:pPr algn="ctr" marL="55244" marR="48895">
              <a:lnSpc>
                <a:spcPct val="100000"/>
              </a:lnSpc>
              <a:spcBef>
                <a:spcPts val="295"/>
              </a:spcBef>
            </a:pPr>
            <a:r>
              <a:rPr dirty="0" sz="900">
                <a:solidFill>
                  <a:srgbClr val="474747"/>
                </a:solidFill>
                <a:latin typeface="Calibri"/>
                <a:cs typeface="Calibri"/>
              </a:rPr>
              <a:t>El</a:t>
            </a:r>
            <a:r>
              <a:rPr dirty="0" sz="900" spc="-20">
                <a:solidFill>
                  <a:srgbClr val="474747"/>
                </a:solidFill>
                <a:latin typeface="Calibri"/>
                <a:cs typeface="Calibri"/>
              </a:rPr>
              <a:t> </a:t>
            </a:r>
            <a:r>
              <a:rPr dirty="0" sz="900">
                <a:solidFill>
                  <a:srgbClr val="474747"/>
                </a:solidFill>
                <a:latin typeface="Calibri"/>
                <a:cs typeface="Calibri"/>
              </a:rPr>
              <a:t>gasto</a:t>
            </a:r>
            <a:r>
              <a:rPr dirty="0" sz="900" spc="-20">
                <a:solidFill>
                  <a:srgbClr val="474747"/>
                </a:solidFill>
                <a:latin typeface="Calibri"/>
                <a:cs typeface="Calibri"/>
              </a:rPr>
              <a:t> </a:t>
            </a:r>
            <a:r>
              <a:rPr dirty="0" sz="900">
                <a:solidFill>
                  <a:srgbClr val="474747"/>
                </a:solidFill>
                <a:latin typeface="Calibri"/>
                <a:cs typeface="Calibri"/>
              </a:rPr>
              <a:t>se</a:t>
            </a:r>
            <a:r>
              <a:rPr dirty="0" sz="900" spc="-20">
                <a:solidFill>
                  <a:srgbClr val="474747"/>
                </a:solidFill>
                <a:latin typeface="Calibri"/>
                <a:cs typeface="Calibri"/>
              </a:rPr>
              <a:t> </a:t>
            </a:r>
            <a:r>
              <a:rPr dirty="0" sz="900" spc="-10">
                <a:solidFill>
                  <a:srgbClr val="474747"/>
                </a:solidFill>
                <a:latin typeface="Calibri"/>
                <a:cs typeface="Calibri"/>
              </a:rPr>
              <a:t>concentra</a:t>
            </a:r>
            <a:r>
              <a:rPr dirty="0" sz="900" spc="500">
                <a:solidFill>
                  <a:srgbClr val="474747"/>
                </a:solidFill>
                <a:latin typeface="Calibri"/>
                <a:cs typeface="Calibri"/>
              </a:rPr>
              <a:t> </a:t>
            </a:r>
            <a:r>
              <a:rPr dirty="0" sz="900">
                <a:solidFill>
                  <a:srgbClr val="474747"/>
                </a:solidFill>
                <a:latin typeface="Calibri"/>
                <a:cs typeface="Calibri"/>
              </a:rPr>
              <a:t>en</a:t>
            </a:r>
            <a:r>
              <a:rPr dirty="0" sz="900" spc="-10">
                <a:solidFill>
                  <a:srgbClr val="474747"/>
                </a:solidFill>
                <a:latin typeface="Calibri"/>
                <a:cs typeface="Calibri"/>
              </a:rPr>
              <a:t> pocos</a:t>
            </a:r>
            <a:r>
              <a:rPr dirty="0" sz="900" spc="500">
                <a:solidFill>
                  <a:srgbClr val="474747"/>
                </a:solidFill>
                <a:latin typeface="Calibri"/>
                <a:cs typeface="Calibri"/>
              </a:rPr>
              <a:t> </a:t>
            </a:r>
            <a:r>
              <a:rPr dirty="0" sz="900" spc="-10">
                <a:solidFill>
                  <a:srgbClr val="474747"/>
                </a:solidFill>
                <a:latin typeface="Calibri"/>
                <a:cs typeface="Calibri"/>
              </a:rPr>
              <a:t>instrumentos,</a:t>
            </a:r>
            <a:r>
              <a:rPr dirty="0" sz="900" spc="500">
                <a:solidFill>
                  <a:srgbClr val="474747"/>
                </a:solidFill>
                <a:latin typeface="Calibri"/>
                <a:cs typeface="Calibri"/>
              </a:rPr>
              <a:t> </a:t>
            </a:r>
            <a:r>
              <a:rPr dirty="0" sz="900" spc="-10">
                <a:solidFill>
                  <a:srgbClr val="474747"/>
                </a:solidFill>
                <a:latin typeface="Calibri"/>
                <a:cs typeface="Calibri"/>
              </a:rPr>
              <a:t>limitando</a:t>
            </a:r>
            <a:r>
              <a:rPr dirty="0" sz="900" spc="25">
                <a:solidFill>
                  <a:srgbClr val="474747"/>
                </a:solidFill>
                <a:latin typeface="Calibri"/>
                <a:cs typeface="Calibri"/>
              </a:rPr>
              <a:t> </a:t>
            </a:r>
            <a:r>
              <a:rPr dirty="0" sz="900">
                <a:solidFill>
                  <a:srgbClr val="474747"/>
                </a:solidFill>
                <a:latin typeface="Calibri"/>
                <a:cs typeface="Calibri"/>
              </a:rPr>
              <a:t>la </a:t>
            </a:r>
            <a:r>
              <a:rPr dirty="0" sz="900" spc="-10">
                <a:solidFill>
                  <a:srgbClr val="474747"/>
                </a:solidFill>
                <a:latin typeface="Calibri"/>
                <a:cs typeface="Calibri"/>
              </a:rPr>
              <a:t>diversidad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18" name="object 18" descr=""/>
          <p:cNvSpPr txBox="1"/>
          <p:nvPr/>
        </p:nvSpPr>
        <p:spPr>
          <a:xfrm>
            <a:off x="5962015" y="5933338"/>
            <a:ext cx="962025" cy="91313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b="1">
                <a:solidFill>
                  <a:srgbClr val="92BC39"/>
                </a:solidFill>
                <a:latin typeface="Calibri"/>
                <a:cs typeface="Calibri"/>
              </a:rPr>
              <a:t>Duplicación</a:t>
            </a:r>
            <a:r>
              <a:rPr dirty="0" sz="1200" spc="-45" b="1">
                <a:solidFill>
                  <a:srgbClr val="92BC39"/>
                </a:solidFill>
                <a:latin typeface="Calibri"/>
                <a:cs typeface="Calibri"/>
              </a:rPr>
              <a:t> </a:t>
            </a:r>
            <a:r>
              <a:rPr dirty="0" sz="1200" spc="-25" b="1">
                <a:solidFill>
                  <a:srgbClr val="92BC39"/>
                </a:solidFill>
                <a:latin typeface="Calibri"/>
                <a:cs typeface="Calibri"/>
              </a:rPr>
              <a:t>de</a:t>
            </a:r>
            <a:endParaRPr sz="1200">
              <a:latin typeface="Calibri"/>
              <a:cs typeface="Calibri"/>
            </a:endParaRPr>
          </a:p>
          <a:p>
            <a:pPr marL="12700">
              <a:lnSpc>
                <a:spcPts val="1335"/>
              </a:lnSpc>
            </a:pPr>
            <a:r>
              <a:rPr dirty="0" sz="1200" spc="-10" b="1">
                <a:solidFill>
                  <a:srgbClr val="92BC39"/>
                </a:solidFill>
                <a:latin typeface="Calibri"/>
                <a:cs typeface="Calibri"/>
              </a:rPr>
              <a:t>Esfuerzos</a:t>
            </a:r>
            <a:endParaRPr sz="1200">
              <a:latin typeface="Calibri"/>
              <a:cs typeface="Calibri"/>
            </a:endParaRPr>
          </a:p>
          <a:p>
            <a:pPr marL="12700">
              <a:lnSpc>
                <a:spcPts val="975"/>
              </a:lnSpc>
            </a:pPr>
            <a:r>
              <a:rPr dirty="0" sz="900">
                <a:solidFill>
                  <a:srgbClr val="474747"/>
                </a:solidFill>
                <a:latin typeface="Calibri"/>
                <a:cs typeface="Calibri"/>
              </a:rPr>
              <a:t>Se</a:t>
            </a:r>
            <a:r>
              <a:rPr dirty="0" sz="900" spc="-30">
                <a:solidFill>
                  <a:srgbClr val="474747"/>
                </a:solidFill>
                <a:latin typeface="Calibri"/>
                <a:cs typeface="Calibri"/>
              </a:rPr>
              <a:t> </a:t>
            </a:r>
            <a:r>
              <a:rPr dirty="0" sz="900">
                <a:solidFill>
                  <a:srgbClr val="474747"/>
                </a:solidFill>
                <a:latin typeface="Calibri"/>
                <a:cs typeface="Calibri"/>
              </a:rPr>
              <a:t>duplican</a:t>
            </a:r>
            <a:r>
              <a:rPr dirty="0" sz="900" spc="-20">
                <a:solidFill>
                  <a:srgbClr val="474747"/>
                </a:solidFill>
                <a:latin typeface="Calibri"/>
                <a:cs typeface="Calibri"/>
              </a:rPr>
              <a:t> </a:t>
            </a:r>
            <a:r>
              <a:rPr dirty="0" sz="900" spc="-25">
                <a:solidFill>
                  <a:srgbClr val="474747"/>
                </a:solidFill>
                <a:latin typeface="Calibri"/>
                <a:cs typeface="Calibri"/>
              </a:rPr>
              <a:t>los</a:t>
            </a:r>
            <a:endParaRPr sz="900">
              <a:latin typeface="Calibri"/>
              <a:cs typeface="Calibri"/>
            </a:endParaRPr>
          </a:p>
          <a:p>
            <a:pPr marL="12700" marR="249554">
              <a:lnSpc>
                <a:spcPct val="100000"/>
              </a:lnSpc>
            </a:pPr>
            <a:r>
              <a:rPr dirty="0" sz="900" spc="-10">
                <a:solidFill>
                  <a:srgbClr val="474747"/>
                </a:solidFill>
                <a:latin typeface="Calibri"/>
                <a:cs typeface="Calibri"/>
              </a:rPr>
              <a:t>esfuerzos</a:t>
            </a:r>
            <a:r>
              <a:rPr dirty="0" sz="900" spc="5">
                <a:solidFill>
                  <a:srgbClr val="474747"/>
                </a:solidFill>
                <a:latin typeface="Calibri"/>
                <a:cs typeface="Calibri"/>
              </a:rPr>
              <a:t> </a:t>
            </a:r>
            <a:r>
              <a:rPr dirty="0" sz="900">
                <a:solidFill>
                  <a:srgbClr val="474747"/>
                </a:solidFill>
                <a:latin typeface="Calibri"/>
                <a:cs typeface="Calibri"/>
              </a:rPr>
              <a:t>en</a:t>
            </a:r>
            <a:r>
              <a:rPr dirty="0" sz="900" spc="20">
                <a:solidFill>
                  <a:srgbClr val="474747"/>
                </a:solidFill>
                <a:latin typeface="Calibri"/>
                <a:cs typeface="Calibri"/>
              </a:rPr>
              <a:t> </a:t>
            </a:r>
            <a:r>
              <a:rPr dirty="0" sz="900" spc="-25">
                <a:solidFill>
                  <a:srgbClr val="474747"/>
                </a:solidFill>
                <a:latin typeface="Calibri"/>
                <a:cs typeface="Calibri"/>
              </a:rPr>
              <a:t>la</a:t>
            </a:r>
            <a:r>
              <a:rPr dirty="0" sz="900" spc="500">
                <a:solidFill>
                  <a:srgbClr val="474747"/>
                </a:solidFill>
                <a:latin typeface="Calibri"/>
                <a:cs typeface="Calibri"/>
              </a:rPr>
              <a:t> </a:t>
            </a:r>
            <a:r>
              <a:rPr dirty="0" sz="900">
                <a:solidFill>
                  <a:srgbClr val="474747"/>
                </a:solidFill>
                <a:latin typeface="Calibri"/>
                <a:cs typeface="Calibri"/>
              </a:rPr>
              <a:t>creación</a:t>
            </a:r>
            <a:r>
              <a:rPr dirty="0" sz="900" spc="-50">
                <a:solidFill>
                  <a:srgbClr val="474747"/>
                </a:solidFill>
                <a:latin typeface="Calibri"/>
                <a:cs typeface="Calibri"/>
              </a:rPr>
              <a:t> </a:t>
            </a:r>
            <a:r>
              <a:rPr dirty="0" sz="900" spc="-25">
                <a:solidFill>
                  <a:srgbClr val="474747"/>
                </a:solidFill>
                <a:latin typeface="Calibri"/>
                <a:cs typeface="Calibri"/>
              </a:rPr>
              <a:t>de</a:t>
            </a:r>
            <a:r>
              <a:rPr dirty="0" sz="900" spc="500">
                <a:solidFill>
                  <a:srgbClr val="474747"/>
                </a:solidFill>
                <a:latin typeface="Calibri"/>
                <a:cs typeface="Calibri"/>
              </a:rPr>
              <a:t> </a:t>
            </a:r>
            <a:r>
              <a:rPr dirty="0" sz="900" spc="-10">
                <a:solidFill>
                  <a:srgbClr val="474747"/>
                </a:solidFill>
                <a:latin typeface="Calibri"/>
                <a:cs typeface="Calibri"/>
              </a:rPr>
              <a:t>conocimiento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19" name="object 19" descr=""/>
          <p:cNvSpPr txBox="1"/>
          <p:nvPr/>
        </p:nvSpPr>
        <p:spPr>
          <a:xfrm>
            <a:off x="2899410" y="5933338"/>
            <a:ext cx="1039494" cy="77597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r" marR="5715">
              <a:lnSpc>
                <a:spcPct val="100000"/>
              </a:lnSpc>
              <a:spcBef>
                <a:spcPts val="100"/>
              </a:spcBef>
            </a:pPr>
            <a:r>
              <a:rPr dirty="0" sz="1200" spc="-10" b="1">
                <a:solidFill>
                  <a:srgbClr val="1EABDA"/>
                </a:solidFill>
                <a:latin typeface="Calibri"/>
                <a:cs typeface="Calibri"/>
              </a:rPr>
              <a:t>Múltiples</a:t>
            </a:r>
            <a:endParaRPr sz="1200">
              <a:latin typeface="Calibri"/>
              <a:cs typeface="Calibri"/>
            </a:endParaRPr>
          </a:p>
          <a:p>
            <a:pPr algn="r" marR="6350">
              <a:lnSpc>
                <a:spcPts val="1335"/>
              </a:lnSpc>
            </a:pPr>
            <a:r>
              <a:rPr dirty="0" sz="1200" spc="-10" b="1">
                <a:solidFill>
                  <a:srgbClr val="1EABDA"/>
                </a:solidFill>
                <a:latin typeface="Calibri"/>
                <a:cs typeface="Calibri"/>
              </a:rPr>
              <a:t>Beneficiarios</a:t>
            </a:r>
            <a:endParaRPr sz="1200">
              <a:latin typeface="Calibri"/>
              <a:cs typeface="Calibri"/>
            </a:endParaRPr>
          </a:p>
          <a:p>
            <a:pPr algn="r" marR="5080">
              <a:lnSpc>
                <a:spcPts val="975"/>
              </a:lnSpc>
            </a:pPr>
            <a:r>
              <a:rPr dirty="0" sz="900">
                <a:solidFill>
                  <a:srgbClr val="474747"/>
                </a:solidFill>
                <a:latin typeface="Calibri"/>
                <a:cs typeface="Calibri"/>
              </a:rPr>
              <a:t>Los</a:t>
            </a:r>
            <a:r>
              <a:rPr dirty="0" sz="900" spc="-20">
                <a:solidFill>
                  <a:srgbClr val="474747"/>
                </a:solidFill>
                <a:latin typeface="Calibri"/>
                <a:cs typeface="Calibri"/>
              </a:rPr>
              <a:t> </a:t>
            </a:r>
            <a:r>
              <a:rPr dirty="0" sz="900" spc="-10">
                <a:solidFill>
                  <a:srgbClr val="474747"/>
                </a:solidFill>
                <a:latin typeface="Calibri"/>
                <a:cs typeface="Calibri"/>
              </a:rPr>
              <a:t>instrumentos</a:t>
            </a:r>
            <a:endParaRPr sz="900">
              <a:latin typeface="Calibri"/>
              <a:cs typeface="Calibri"/>
            </a:endParaRPr>
          </a:p>
          <a:p>
            <a:pPr algn="r" marL="289560" marR="5080" indent="-277495">
              <a:lnSpc>
                <a:spcPct val="100000"/>
              </a:lnSpc>
            </a:pPr>
            <a:r>
              <a:rPr dirty="0" sz="900">
                <a:solidFill>
                  <a:srgbClr val="474747"/>
                </a:solidFill>
                <a:latin typeface="Calibri"/>
                <a:cs typeface="Calibri"/>
              </a:rPr>
              <a:t>tienen</a:t>
            </a:r>
            <a:r>
              <a:rPr dirty="0" sz="900" spc="-30">
                <a:solidFill>
                  <a:srgbClr val="474747"/>
                </a:solidFill>
                <a:latin typeface="Calibri"/>
                <a:cs typeface="Calibri"/>
              </a:rPr>
              <a:t> </a:t>
            </a:r>
            <a:r>
              <a:rPr dirty="0" sz="900">
                <a:solidFill>
                  <a:srgbClr val="474747"/>
                </a:solidFill>
                <a:latin typeface="Calibri"/>
                <a:cs typeface="Calibri"/>
              </a:rPr>
              <a:t>múltiples</a:t>
            </a:r>
            <a:r>
              <a:rPr dirty="0" sz="900" spc="-20">
                <a:solidFill>
                  <a:srgbClr val="474747"/>
                </a:solidFill>
                <a:latin typeface="Calibri"/>
                <a:cs typeface="Calibri"/>
              </a:rPr>
              <a:t> tipos</a:t>
            </a:r>
            <a:r>
              <a:rPr dirty="0" sz="900" spc="500">
                <a:solidFill>
                  <a:srgbClr val="474747"/>
                </a:solidFill>
                <a:latin typeface="Calibri"/>
                <a:cs typeface="Calibri"/>
              </a:rPr>
              <a:t> </a:t>
            </a:r>
            <a:r>
              <a:rPr dirty="0" sz="900">
                <a:solidFill>
                  <a:srgbClr val="474747"/>
                </a:solidFill>
                <a:latin typeface="Calibri"/>
                <a:cs typeface="Calibri"/>
              </a:rPr>
              <a:t>de</a:t>
            </a:r>
            <a:r>
              <a:rPr dirty="0" sz="900" spc="-10">
                <a:solidFill>
                  <a:srgbClr val="474747"/>
                </a:solidFill>
                <a:latin typeface="Calibri"/>
                <a:cs typeface="Calibri"/>
              </a:rPr>
              <a:t> beneficiarios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20" name="object 20" descr=""/>
          <p:cNvSpPr txBox="1"/>
          <p:nvPr/>
        </p:nvSpPr>
        <p:spPr>
          <a:xfrm>
            <a:off x="8037956" y="3256026"/>
            <a:ext cx="1056005" cy="78359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123189">
              <a:lnSpc>
                <a:spcPct val="100000"/>
              </a:lnSpc>
              <a:spcBef>
                <a:spcPts val="100"/>
              </a:spcBef>
            </a:pPr>
            <a:r>
              <a:rPr dirty="0" sz="1200" spc="-10" b="1">
                <a:solidFill>
                  <a:srgbClr val="4E87E7"/>
                </a:solidFill>
                <a:latin typeface="Calibri"/>
                <a:cs typeface="Calibri"/>
              </a:rPr>
              <a:t>Concentración Sectorial</a:t>
            </a:r>
            <a:endParaRPr sz="1200">
              <a:latin typeface="Calibri"/>
              <a:cs typeface="Calibri"/>
            </a:endParaRPr>
          </a:p>
          <a:p>
            <a:pPr marL="12700">
              <a:lnSpc>
                <a:spcPts val="930"/>
              </a:lnSpc>
            </a:pPr>
            <a:r>
              <a:rPr dirty="0" sz="900">
                <a:solidFill>
                  <a:srgbClr val="474747"/>
                </a:solidFill>
                <a:latin typeface="Calibri"/>
                <a:cs typeface="Calibri"/>
              </a:rPr>
              <a:t>El</a:t>
            </a:r>
            <a:r>
              <a:rPr dirty="0" sz="900" spc="-20">
                <a:solidFill>
                  <a:srgbClr val="474747"/>
                </a:solidFill>
                <a:latin typeface="Calibri"/>
                <a:cs typeface="Calibri"/>
              </a:rPr>
              <a:t> </a:t>
            </a:r>
            <a:r>
              <a:rPr dirty="0" sz="900">
                <a:solidFill>
                  <a:srgbClr val="474747"/>
                </a:solidFill>
                <a:latin typeface="Calibri"/>
                <a:cs typeface="Calibri"/>
              </a:rPr>
              <a:t>gasto</a:t>
            </a:r>
            <a:r>
              <a:rPr dirty="0" sz="900" spc="-20">
                <a:solidFill>
                  <a:srgbClr val="474747"/>
                </a:solidFill>
                <a:latin typeface="Calibri"/>
                <a:cs typeface="Calibri"/>
              </a:rPr>
              <a:t> </a:t>
            </a:r>
            <a:r>
              <a:rPr dirty="0" sz="900">
                <a:solidFill>
                  <a:srgbClr val="474747"/>
                </a:solidFill>
                <a:latin typeface="Calibri"/>
                <a:cs typeface="Calibri"/>
              </a:rPr>
              <a:t>se</a:t>
            </a:r>
            <a:r>
              <a:rPr dirty="0" sz="900" spc="-15">
                <a:solidFill>
                  <a:srgbClr val="474747"/>
                </a:solidFill>
                <a:latin typeface="Calibri"/>
                <a:cs typeface="Calibri"/>
              </a:rPr>
              <a:t> </a:t>
            </a:r>
            <a:r>
              <a:rPr dirty="0" sz="900" spc="-10">
                <a:solidFill>
                  <a:srgbClr val="474747"/>
                </a:solidFill>
                <a:latin typeface="Calibri"/>
                <a:cs typeface="Calibri"/>
              </a:rPr>
              <a:t>concentra</a:t>
            </a:r>
            <a:endParaRPr sz="900">
              <a:latin typeface="Calibri"/>
              <a:cs typeface="Calibri"/>
            </a:endParaRPr>
          </a:p>
          <a:p>
            <a:pPr marL="12700" marR="5080">
              <a:lnSpc>
                <a:spcPct val="100000"/>
              </a:lnSpc>
            </a:pPr>
            <a:r>
              <a:rPr dirty="0" sz="900">
                <a:solidFill>
                  <a:srgbClr val="474747"/>
                </a:solidFill>
                <a:latin typeface="Calibri"/>
                <a:cs typeface="Calibri"/>
              </a:rPr>
              <a:t>dentro</a:t>
            </a:r>
            <a:r>
              <a:rPr dirty="0" sz="900" spc="-10">
                <a:solidFill>
                  <a:srgbClr val="474747"/>
                </a:solidFill>
                <a:latin typeface="Calibri"/>
                <a:cs typeface="Calibri"/>
              </a:rPr>
              <a:t> </a:t>
            </a:r>
            <a:r>
              <a:rPr dirty="0" sz="900">
                <a:solidFill>
                  <a:srgbClr val="474747"/>
                </a:solidFill>
                <a:latin typeface="Calibri"/>
                <a:cs typeface="Calibri"/>
              </a:rPr>
              <a:t>de</a:t>
            </a:r>
            <a:r>
              <a:rPr dirty="0" sz="900" spc="-20">
                <a:solidFill>
                  <a:srgbClr val="474747"/>
                </a:solidFill>
                <a:latin typeface="Calibri"/>
                <a:cs typeface="Calibri"/>
              </a:rPr>
              <a:t> </a:t>
            </a:r>
            <a:r>
              <a:rPr dirty="0" sz="900">
                <a:solidFill>
                  <a:srgbClr val="474747"/>
                </a:solidFill>
                <a:latin typeface="Calibri"/>
                <a:cs typeface="Calibri"/>
              </a:rPr>
              <a:t>los</a:t>
            </a:r>
            <a:r>
              <a:rPr dirty="0" sz="900" spc="-25">
                <a:solidFill>
                  <a:srgbClr val="474747"/>
                </a:solidFill>
                <a:latin typeface="Calibri"/>
                <a:cs typeface="Calibri"/>
              </a:rPr>
              <a:t> </a:t>
            </a:r>
            <a:r>
              <a:rPr dirty="0" sz="900" spc="-10">
                <a:solidFill>
                  <a:srgbClr val="474747"/>
                </a:solidFill>
                <a:latin typeface="Calibri"/>
                <a:cs typeface="Calibri"/>
              </a:rPr>
              <a:t>sectores</a:t>
            </a:r>
            <a:r>
              <a:rPr dirty="0" sz="900" spc="500">
                <a:solidFill>
                  <a:srgbClr val="474747"/>
                </a:solidFill>
                <a:latin typeface="Calibri"/>
                <a:cs typeface="Calibri"/>
              </a:rPr>
              <a:t> </a:t>
            </a:r>
            <a:r>
              <a:rPr dirty="0" sz="900" spc="-10">
                <a:solidFill>
                  <a:srgbClr val="474747"/>
                </a:solidFill>
                <a:latin typeface="Calibri"/>
                <a:cs typeface="Calibri"/>
              </a:rPr>
              <a:t>gubernamentales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21" name="object 21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256793" rIns="0" bIns="0" rtlCol="0" vert="horz">
            <a:spAutoFit/>
          </a:bodyPr>
          <a:lstStyle/>
          <a:p>
            <a:pPr marL="937894">
              <a:lnSpc>
                <a:spcPct val="100000"/>
              </a:lnSpc>
              <a:spcBef>
                <a:spcPts val="95"/>
              </a:spcBef>
            </a:pPr>
            <a:r>
              <a:rPr dirty="0" b="1">
                <a:latin typeface="Calibri"/>
                <a:cs typeface="Calibri"/>
              </a:rPr>
              <a:t>Conclusiones</a:t>
            </a:r>
            <a:r>
              <a:rPr dirty="0" spc="-195" b="1">
                <a:latin typeface="Calibri"/>
                <a:cs typeface="Calibri"/>
              </a:rPr>
              <a:t> </a:t>
            </a:r>
            <a:r>
              <a:rPr dirty="0" spc="-10" b="1">
                <a:latin typeface="Calibri"/>
                <a:cs typeface="Calibri"/>
              </a:rPr>
              <a:t>Generales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354963" y="2582621"/>
            <a:ext cx="9469120" cy="63500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pc="-185" b="1">
                <a:latin typeface="Verdana"/>
                <a:cs typeface="Verdana"/>
              </a:rPr>
              <a:t>Análisis</a:t>
            </a:r>
            <a:r>
              <a:rPr dirty="0" spc="-210" b="1">
                <a:latin typeface="Verdana"/>
                <a:cs typeface="Verdana"/>
              </a:rPr>
              <a:t> </a:t>
            </a:r>
            <a:r>
              <a:rPr dirty="0" spc="-130" b="1">
                <a:latin typeface="Verdana"/>
                <a:cs typeface="Verdana"/>
              </a:rPr>
              <a:t>Funcional</a:t>
            </a:r>
            <a:r>
              <a:rPr dirty="0" spc="-210" b="1">
                <a:latin typeface="Verdana"/>
                <a:cs typeface="Verdana"/>
              </a:rPr>
              <a:t> </a:t>
            </a:r>
            <a:r>
              <a:rPr dirty="0" spc="-240" b="1">
                <a:latin typeface="Verdana"/>
                <a:cs typeface="Verdana"/>
              </a:rPr>
              <a:t>y</a:t>
            </a:r>
            <a:r>
              <a:rPr dirty="0" spc="-210" b="1">
                <a:latin typeface="Verdana"/>
                <a:cs typeface="Verdana"/>
              </a:rPr>
              <a:t> </a:t>
            </a:r>
            <a:r>
              <a:rPr dirty="0" spc="-110" b="1">
                <a:latin typeface="Verdana"/>
                <a:cs typeface="Verdana"/>
              </a:rPr>
              <a:t>de</a:t>
            </a:r>
            <a:r>
              <a:rPr dirty="0" spc="-210" b="1">
                <a:latin typeface="Verdana"/>
                <a:cs typeface="Verdana"/>
              </a:rPr>
              <a:t> </a:t>
            </a:r>
            <a:r>
              <a:rPr dirty="0" spc="-125" b="1">
                <a:latin typeface="Verdana"/>
                <a:cs typeface="Verdana"/>
              </a:rPr>
              <a:t>Gobernanza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87172" y="209245"/>
            <a:ext cx="5746115" cy="63500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pc="-20">
                <a:latin typeface="Calibri Light"/>
                <a:cs typeface="Calibri Light"/>
              </a:rPr>
              <a:t>Análisis</a:t>
            </a:r>
            <a:r>
              <a:rPr dirty="0" spc="-165">
                <a:latin typeface="Calibri Light"/>
                <a:cs typeface="Calibri Light"/>
              </a:rPr>
              <a:t> </a:t>
            </a:r>
            <a:r>
              <a:rPr dirty="0" spc="-25">
                <a:latin typeface="Calibri Light"/>
                <a:cs typeface="Calibri Light"/>
              </a:rPr>
              <a:t>Funcional:</a:t>
            </a:r>
            <a:r>
              <a:rPr dirty="0" spc="-155">
                <a:latin typeface="Calibri Light"/>
                <a:cs typeface="Calibri Light"/>
              </a:rPr>
              <a:t> </a:t>
            </a:r>
            <a:r>
              <a:rPr dirty="0" spc="-10">
                <a:latin typeface="Calibri Light"/>
                <a:cs typeface="Calibri Light"/>
              </a:rPr>
              <a:t>Principios</a:t>
            </a:r>
          </a:p>
        </p:txBody>
      </p:sp>
      <p:grpSp>
        <p:nvGrpSpPr>
          <p:cNvPr id="3" name="object 3" descr=""/>
          <p:cNvGrpSpPr/>
          <p:nvPr/>
        </p:nvGrpSpPr>
        <p:grpSpPr>
          <a:xfrm>
            <a:off x="1083405" y="1617866"/>
            <a:ext cx="1687830" cy="1460500"/>
            <a:chOff x="1083405" y="1617866"/>
            <a:chExt cx="1687830" cy="1460500"/>
          </a:xfrm>
        </p:grpSpPr>
        <p:sp>
          <p:nvSpPr>
            <p:cNvPr id="4" name="object 4" descr=""/>
            <p:cNvSpPr/>
            <p:nvPr/>
          </p:nvSpPr>
          <p:spPr>
            <a:xfrm>
              <a:off x="1299718" y="1774571"/>
              <a:ext cx="1255395" cy="897890"/>
            </a:xfrm>
            <a:custGeom>
              <a:avLst/>
              <a:gdLst/>
              <a:ahLst/>
              <a:cxnLst/>
              <a:rect l="l" t="t" r="r" b="b"/>
              <a:pathLst>
                <a:path w="1255395" h="897889">
                  <a:moveTo>
                    <a:pt x="627507" y="0"/>
                  </a:moveTo>
                  <a:lnTo>
                    <a:pt x="573360" y="1647"/>
                  </a:lnTo>
                  <a:lnTo>
                    <a:pt x="520493" y="6499"/>
                  </a:lnTo>
                  <a:lnTo>
                    <a:pt x="469094" y="14420"/>
                  </a:lnTo>
                  <a:lnTo>
                    <a:pt x="419351" y="25278"/>
                  </a:lnTo>
                  <a:lnTo>
                    <a:pt x="371452" y="38935"/>
                  </a:lnTo>
                  <a:lnTo>
                    <a:pt x="325587" y="55259"/>
                  </a:lnTo>
                  <a:lnTo>
                    <a:pt x="281942" y="74115"/>
                  </a:lnTo>
                  <a:lnTo>
                    <a:pt x="240707" y="95367"/>
                  </a:lnTo>
                  <a:lnTo>
                    <a:pt x="202070" y="118881"/>
                  </a:lnTo>
                  <a:lnTo>
                    <a:pt x="166219" y="144523"/>
                  </a:lnTo>
                  <a:lnTo>
                    <a:pt x="133342" y="172157"/>
                  </a:lnTo>
                  <a:lnTo>
                    <a:pt x="103628" y="201650"/>
                  </a:lnTo>
                  <a:lnTo>
                    <a:pt x="77264" y="232866"/>
                  </a:lnTo>
                  <a:lnTo>
                    <a:pt x="54440" y="265671"/>
                  </a:lnTo>
                  <a:lnTo>
                    <a:pt x="35344" y="299931"/>
                  </a:lnTo>
                  <a:lnTo>
                    <a:pt x="20163" y="335510"/>
                  </a:lnTo>
                  <a:lnTo>
                    <a:pt x="9087" y="372274"/>
                  </a:lnTo>
                  <a:lnTo>
                    <a:pt x="2303" y="410088"/>
                  </a:lnTo>
                  <a:lnTo>
                    <a:pt x="0" y="448817"/>
                  </a:lnTo>
                  <a:lnTo>
                    <a:pt x="2564" y="489653"/>
                  </a:lnTo>
                  <a:lnTo>
                    <a:pt x="10109" y="529463"/>
                  </a:lnTo>
                  <a:lnTo>
                    <a:pt x="22413" y="568088"/>
                  </a:lnTo>
                  <a:lnTo>
                    <a:pt x="39256" y="605369"/>
                  </a:lnTo>
                  <a:lnTo>
                    <a:pt x="60414" y="641149"/>
                  </a:lnTo>
                  <a:lnTo>
                    <a:pt x="85668" y="675268"/>
                  </a:lnTo>
                  <a:lnTo>
                    <a:pt x="114795" y="707568"/>
                  </a:lnTo>
                  <a:lnTo>
                    <a:pt x="147575" y="737892"/>
                  </a:lnTo>
                  <a:lnTo>
                    <a:pt x="183784" y="766079"/>
                  </a:lnTo>
                  <a:lnTo>
                    <a:pt x="223203" y="791973"/>
                  </a:lnTo>
                  <a:lnTo>
                    <a:pt x="265610" y="815413"/>
                  </a:lnTo>
                  <a:lnTo>
                    <a:pt x="310783" y="836243"/>
                  </a:lnTo>
                  <a:lnTo>
                    <a:pt x="358500" y="854302"/>
                  </a:lnTo>
                  <a:lnTo>
                    <a:pt x="408541" y="869434"/>
                  </a:lnTo>
                  <a:lnTo>
                    <a:pt x="460683" y="881479"/>
                  </a:lnTo>
                  <a:lnTo>
                    <a:pt x="514706" y="890279"/>
                  </a:lnTo>
                  <a:lnTo>
                    <a:pt x="570388" y="895675"/>
                  </a:lnTo>
                  <a:lnTo>
                    <a:pt x="627507" y="897508"/>
                  </a:lnTo>
                  <a:lnTo>
                    <a:pt x="684625" y="895675"/>
                  </a:lnTo>
                  <a:lnTo>
                    <a:pt x="740307" y="890279"/>
                  </a:lnTo>
                  <a:lnTo>
                    <a:pt x="794330" y="881479"/>
                  </a:lnTo>
                  <a:lnTo>
                    <a:pt x="846472" y="869434"/>
                  </a:lnTo>
                  <a:lnTo>
                    <a:pt x="896513" y="854302"/>
                  </a:lnTo>
                  <a:lnTo>
                    <a:pt x="944230" y="836243"/>
                  </a:lnTo>
                  <a:lnTo>
                    <a:pt x="989403" y="815413"/>
                  </a:lnTo>
                  <a:lnTo>
                    <a:pt x="1031810" y="791973"/>
                  </a:lnTo>
                  <a:lnTo>
                    <a:pt x="1071229" y="766079"/>
                  </a:lnTo>
                  <a:lnTo>
                    <a:pt x="1107438" y="737892"/>
                  </a:lnTo>
                  <a:lnTo>
                    <a:pt x="1140218" y="707568"/>
                  </a:lnTo>
                  <a:lnTo>
                    <a:pt x="1169345" y="675268"/>
                  </a:lnTo>
                  <a:lnTo>
                    <a:pt x="1194599" y="641149"/>
                  </a:lnTo>
                  <a:lnTo>
                    <a:pt x="1215757" y="605369"/>
                  </a:lnTo>
                  <a:lnTo>
                    <a:pt x="1232600" y="568088"/>
                  </a:lnTo>
                  <a:lnTo>
                    <a:pt x="1244904" y="529463"/>
                  </a:lnTo>
                  <a:lnTo>
                    <a:pt x="1252449" y="489653"/>
                  </a:lnTo>
                  <a:lnTo>
                    <a:pt x="1255014" y="448817"/>
                  </a:lnTo>
                  <a:lnTo>
                    <a:pt x="1252710" y="410088"/>
                  </a:lnTo>
                  <a:lnTo>
                    <a:pt x="1245926" y="372274"/>
                  </a:lnTo>
                  <a:lnTo>
                    <a:pt x="1234850" y="335510"/>
                  </a:lnTo>
                  <a:lnTo>
                    <a:pt x="1219669" y="299931"/>
                  </a:lnTo>
                  <a:lnTo>
                    <a:pt x="1200573" y="265671"/>
                  </a:lnTo>
                  <a:lnTo>
                    <a:pt x="1177749" y="232866"/>
                  </a:lnTo>
                  <a:lnTo>
                    <a:pt x="1151385" y="201650"/>
                  </a:lnTo>
                  <a:lnTo>
                    <a:pt x="1121671" y="172157"/>
                  </a:lnTo>
                  <a:lnTo>
                    <a:pt x="1088794" y="144523"/>
                  </a:lnTo>
                  <a:lnTo>
                    <a:pt x="1052943" y="118881"/>
                  </a:lnTo>
                  <a:lnTo>
                    <a:pt x="1014306" y="95367"/>
                  </a:lnTo>
                  <a:lnTo>
                    <a:pt x="973071" y="74115"/>
                  </a:lnTo>
                  <a:lnTo>
                    <a:pt x="929426" y="55259"/>
                  </a:lnTo>
                  <a:lnTo>
                    <a:pt x="883561" y="38935"/>
                  </a:lnTo>
                  <a:lnTo>
                    <a:pt x="835662" y="25278"/>
                  </a:lnTo>
                  <a:lnTo>
                    <a:pt x="785919" y="14420"/>
                  </a:lnTo>
                  <a:lnTo>
                    <a:pt x="734520" y="6499"/>
                  </a:lnTo>
                  <a:lnTo>
                    <a:pt x="681653" y="1647"/>
                  </a:lnTo>
                  <a:lnTo>
                    <a:pt x="627507" y="0"/>
                  </a:lnTo>
                  <a:close/>
                </a:path>
              </a:pathLst>
            </a:custGeom>
            <a:solidFill>
              <a:srgbClr val="00AFE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 descr=""/>
            <p:cNvSpPr/>
            <p:nvPr/>
          </p:nvSpPr>
          <p:spPr>
            <a:xfrm>
              <a:off x="1299718" y="1774571"/>
              <a:ext cx="1255395" cy="897890"/>
            </a:xfrm>
            <a:custGeom>
              <a:avLst/>
              <a:gdLst/>
              <a:ahLst/>
              <a:cxnLst/>
              <a:rect l="l" t="t" r="r" b="b"/>
              <a:pathLst>
                <a:path w="1255395" h="897889">
                  <a:moveTo>
                    <a:pt x="0" y="448817"/>
                  </a:moveTo>
                  <a:lnTo>
                    <a:pt x="2564" y="489653"/>
                  </a:lnTo>
                  <a:lnTo>
                    <a:pt x="10109" y="529463"/>
                  </a:lnTo>
                  <a:lnTo>
                    <a:pt x="22413" y="568088"/>
                  </a:lnTo>
                  <a:lnTo>
                    <a:pt x="39256" y="605369"/>
                  </a:lnTo>
                  <a:lnTo>
                    <a:pt x="60414" y="641149"/>
                  </a:lnTo>
                  <a:lnTo>
                    <a:pt x="85668" y="675268"/>
                  </a:lnTo>
                  <a:lnTo>
                    <a:pt x="114795" y="707568"/>
                  </a:lnTo>
                  <a:lnTo>
                    <a:pt x="147575" y="737892"/>
                  </a:lnTo>
                  <a:lnTo>
                    <a:pt x="183784" y="766079"/>
                  </a:lnTo>
                  <a:lnTo>
                    <a:pt x="223203" y="791973"/>
                  </a:lnTo>
                  <a:lnTo>
                    <a:pt x="265610" y="815413"/>
                  </a:lnTo>
                  <a:lnTo>
                    <a:pt x="310783" y="836243"/>
                  </a:lnTo>
                  <a:lnTo>
                    <a:pt x="358500" y="854302"/>
                  </a:lnTo>
                  <a:lnTo>
                    <a:pt x="408541" y="869434"/>
                  </a:lnTo>
                  <a:lnTo>
                    <a:pt x="460683" y="881479"/>
                  </a:lnTo>
                  <a:lnTo>
                    <a:pt x="514706" y="890279"/>
                  </a:lnTo>
                  <a:lnTo>
                    <a:pt x="570388" y="895675"/>
                  </a:lnTo>
                  <a:lnTo>
                    <a:pt x="627507" y="897508"/>
                  </a:lnTo>
                  <a:lnTo>
                    <a:pt x="684625" y="895675"/>
                  </a:lnTo>
                  <a:lnTo>
                    <a:pt x="740307" y="890279"/>
                  </a:lnTo>
                  <a:lnTo>
                    <a:pt x="794330" y="881479"/>
                  </a:lnTo>
                  <a:lnTo>
                    <a:pt x="846472" y="869434"/>
                  </a:lnTo>
                  <a:lnTo>
                    <a:pt x="896513" y="854302"/>
                  </a:lnTo>
                  <a:lnTo>
                    <a:pt x="944230" y="836243"/>
                  </a:lnTo>
                  <a:lnTo>
                    <a:pt x="989403" y="815413"/>
                  </a:lnTo>
                  <a:lnTo>
                    <a:pt x="1031810" y="791973"/>
                  </a:lnTo>
                  <a:lnTo>
                    <a:pt x="1071229" y="766079"/>
                  </a:lnTo>
                  <a:lnTo>
                    <a:pt x="1107438" y="737892"/>
                  </a:lnTo>
                  <a:lnTo>
                    <a:pt x="1140218" y="707568"/>
                  </a:lnTo>
                  <a:lnTo>
                    <a:pt x="1169345" y="675268"/>
                  </a:lnTo>
                  <a:lnTo>
                    <a:pt x="1194599" y="641149"/>
                  </a:lnTo>
                  <a:lnTo>
                    <a:pt x="1215757" y="605369"/>
                  </a:lnTo>
                  <a:lnTo>
                    <a:pt x="1232600" y="568088"/>
                  </a:lnTo>
                  <a:lnTo>
                    <a:pt x="1244904" y="529463"/>
                  </a:lnTo>
                  <a:lnTo>
                    <a:pt x="1252449" y="489653"/>
                  </a:lnTo>
                  <a:lnTo>
                    <a:pt x="1255014" y="448817"/>
                  </a:lnTo>
                  <a:lnTo>
                    <a:pt x="1252710" y="410088"/>
                  </a:lnTo>
                  <a:lnTo>
                    <a:pt x="1245926" y="372274"/>
                  </a:lnTo>
                  <a:lnTo>
                    <a:pt x="1234850" y="335510"/>
                  </a:lnTo>
                  <a:lnTo>
                    <a:pt x="1219669" y="299931"/>
                  </a:lnTo>
                  <a:lnTo>
                    <a:pt x="1200573" y="265671"/>
                  </a:lnTo>
                  <a:lnTo>
                    <a:pt x="1177749" y="232866"/>
                  </a:lnTo>
                  <a:lnTo>
                    <a:pt x="1151385" y="201650"/>
                  </a:lnTo>
                  <a:lnTo>
                    <a:pt x="1121671" y="172157"/>
                  </a:lnTo>
                  <a:lnTo>
                    <a:pt x="1088794" y="144523"/>
                  </a:lnTo>
                  <a:lnTo>
                    <a:pt x="1052943" y="118881"/>
                  </a:lnTo>
                  <a:lnTo>
                    <a:pt x="1014306" y="95367"/>
                  </a:lnTo>
                  <a:lnTo>
                    <a:pt x="973071" y="74115"/>
                  </a:lnTo>
                  <a:lnTo>
                    <a:pt x="929426" y="55259"/>
                  </a:lnTo>
                  <a:lnTo>
                    <a:pt x="883561" y="38935"/>
                  </a:lnTo>
                  <a:lnTo>
                    <a:pt x="835662" y="25278"/>
                  </a:lnTo>
                  <a:lnTo>
                    <a:pt x="785919" y="14420"/>
                  </a:lnTo>
                  <a:lnTo>
                    <a:pt x="734520" y="6499"/>
                  </a:lnTo>
                  <a:lnTo>
                    <a:pt x="681653" y="1647"/>
                  </a:lnTo>
                  <a:lnTo>
                    <a:pt x="627507" y="0"/>
                  </a:lnTo>
                  <a:lnTo>
                    <a:pt x="573360" y="1647"/>
                  </a:lnTo>
                  <a:lnTo>
                    <a:pt x="520493" y="6499"/>
                  </a:lnTo>
                  <a:lnTo>
                    <a:pt x="469094" y="14420"/>
                  </a:lnTo>
                  <a:lnTo>
                    <a:pt x="419351" y="25278"/>
                  </a:lnTo>
                  <a:lnTo>
                    <a:pt x="371452" y="38935"/>
                  </a:lnTo>
                  <a:lnTo>
                    <a:pt x="325587" y="55259"/>
                  </a:lnTo>
                  <a:lnTo>
                    <a:pt x="281942" y="74115"/>
                  </a:lnTo>
                  <a:lnTo>
                    <a:pt x="240707" y="95367"/>
                  </a:lnTo>
                  <a:lnTo>
                    <a:pt x="202070" y="118881"/>
                  </a:lnTo>
                  <a:lnTo>
                    <a:pt x="166219" y="144523"/>
                  </a:lnTo>
                  <a:lnTo>
                    <a:pt x="133342" y="172157"/>
                  </a:lnTo>
                  <a:lnTo>
                    <a:pt x="103628" y="201650"/>
                  </a:lnTo>
                  <a:lnTo>
                    <a:pt x="77264" y="232866"/>
                  </a:lnTo>
                  <a:lnTo>
                    <a:pt x="54440" y="265671"/>
                  </a:lnTo>
                  <a:lnTo>
                    <a:pt x="35344" y="299931"/>
                  </a:lnTo>
                  <a:lnTo>
                    <a:pt x="20163" y="335510"/>
                  </a:lnTo>
                  <a:lnTo>
                    <a:pt x="9087" y="372274"/>
                  </a:lnTo>
                  <a:lnTo>
                    <a:pt x="2303" y="410088"/>
                  </a:lnTo>
                  <a:lnTo>
                    <a:pt x="0" y="448817"/>
                  </a:lnTo>
                </a:path>
              </a:pathLst>
            </a:custGeom>
            <a:ln w="14287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 descr=""/>
            <p:cNvSpPr/>
            <p:nvPr/>
          </p:nvSpPr>
          <p:spPr>
            <a:xfrm>
              <a:off x="1090549" y="1625010"/>
              <a:ext cx="1673225" cy="1446530"/>
            </a:xfrm>
            <a:custGeom>
              <a:avLst/>
              <a:gdLst/>
              <a:ahLst/>
              <a:cxnLst/>
              <a:rect l="l" t="t" r="r" b="b"/>
              <a:pathLst>
                <a:path w="1673225" h="1446530">
                  <a:moveTo>
                    <a:pt x="0" y="592536"/>
                  </a:moveTo>
                  <a:lnTo>
                    <a:pt x="2986" y="542503"/>
                  </a:lnTo>
                  <a:lnTo>
                    <a:pt x="11872" y="493049"/>
                  </a:lnTo>
                  <a:lnTo>
                    <a:pt x="26551" y="444422"/>
                  </a:lnTo>
                  <a:lnTo>
                    <a:pt x="46912" y="396876"/>
                  </a:lnTo>
                  <a:lnTo>
                    <a:pt x="72848" y="350660"/>
                  </a:lnTo>
                  <a:lnTo>
                    <a:pt x="104249" y="306026"/>
                  </a:lnTo>
                  <a:lnTo>
                    <a:pt x="141008" y="263225"/>
                  </a:lnTo>
                  <a:lnTo>
                    <a:pt x="173058" y="231563"/>
                  </a:lnTo>
                  <a:lnTo>
                    <a:pt x="207843" y="201571"/>
                  </a:lnTo>
                  <a:lnTo>
                    <a:pt x="245229" y="173328"/>
                  </a:lnTo>
                  <a:lnTo>
                    <a:pt x="285078" y="146912"/>
                  </a:lnTo>
                  <a:lnTo>
                    <a:pt x="327254" y="122405"/>
                  </a:lnTo>
                  <a:lnTo>
                    <a:pt x="371622" y="99884"/>
                  </a:lnTo>
                  <a:lnTo>
                    <a:pt x="418044" y="79430"/>
                  </a:lnTo>
                  <a:lnTo>
                    <a:pt x="466385" y="61122"/>
                  </a:lnTo>
                  <a:lnTo>
                    <a:pt x="516509" y="45039"/>
                  </a:lnTo>
                  <a:lnTo>
                    <a:pt x="562817" y="32582"/>
                  </a:lnTo>
                  <a:lnTo>
                    <a:pt x="609913" y="22116"/>
                  </a:lnTo>
                  <a:lnTo>
                    <a:pt x="657671" y="13651"/>
                  </a:lnTo>
                  <a:lnTo>
                    <a:pt x="705964" y="7197"/>
                  </a:lnTo>
                  <a:lnTo>
                    <a:pt x="754665" y="2764"/>
                  </a:lnTo>
                  <a:lnTo>
                    <a:pt x="803648" y="361"/>
                  </a:lnTo>
                  <a:lnTo>
                    <a:pt x="852787" y="0"/>
                  </a:lnTo>
                  <a:lnTo>
                    <a:pt x="901955" y="1688"/>
                  </a:lnTo>
                  <a:lnTo>
                    <a:pt x="951025" y="5437"/>
                  </a:lnTo>
                  <a:lnTo>
                    <a:pt x="999870" y="11257"/>
                  </a:lnTo>
                  <a:lnTo>
                    <a:pt x="1053457" y="20147"/>
                  </a:lnTo>
                  <a:lnTo>
                    <a:pt x="1105910" y="31453"/>
                  </a:lnTo>
                  <a:lnTo>
                    <a:pt x="1157073" y="45119"/>
                  </a:lnTo>
                  <a:lnTo>
                    <a:pt x="1206790" y="61086"/>
                  </a:lnTo>
                  <a:lnTo>
                    <a:pt x="1254906" y="79298"/>
                  </a:lnTo>
                  <a:lnTo>
                    <a:pt x="1301265" y="99696"/>
                  </a:lnTo>
                  <a:lnTo>
                    <a:pt x="1345711" y="122223"/>
                  </a:lnTo>
                  <a:lnTo>
                    <a:pt x="1388088" y="146823"/>
                  </a:lnTo>
                  <a:lnTo>
                    <a:pt x="1428242" y="173436"/>
                  </a:lnTo>
                  <a:lnTo>
                    <a:pt x="1470376" y="205569"/>
                  </a:lnTo>
                  <a:lnTo>
                    <a:pt x="1508883" y="239666"/>
                  </a:lnTo>
                  <a:lnTo>
                    <a:pt x="1543644" y="275574"/>
                  </a:lnTo>
                  <a:lnTo>
                    <a:pt x="1574546" y="313136"/>
                  </a:lnTo>
                  <a:lnTo>
                    <a:pt x="1601470" y="352198"/>
                  </a:lnTo>
                  <a:lnTo>
                    <a:pt x="1624302" y="392606"/>
                  </a:lnTo>
                  <a:lnTo>
                    <a:pt x="1642925" y="434205"/>
                  </a:lnTo>
                  <a:lnTo>
                    <a:pt x="1657223" y="476839"/>
                  </a:lnTo>
                  <a:lnTo>
                    <a:pt x="1668067" y="526356"/>
                  </a:lnTo>
                  <a:lnTo>
                    <a:pt x="1672973" y="576109"/>
                  </a:lnTo>
                  <a:lnTo>
                    <a:pt x="1671975" y="625835"/>
                  </a:lnTo>
                  <a:lnTo>
                    <a:pt x="1665105" y="675273"/>
                  </a:lnTo>
                  <a:lnTo>
                    <a:pt x="1652396" y="724159"/>
                  </a:lnTo>
                  <a:lnTo>
                    <a:pt x="1633883" y="772233"/>
                  </a:lnTo>
                  <a:lnTo>
                    <a:pt x="1609598" y="819231"/>
                  </a:lnTo>
                  <a:lnTo>
                    <a:pt x="1583842" y="859089"/>
                  </a:lnTo>
                  <a:lnTo>
                    <a:pt x="1554116" y="897324"/>
                  </a:lnTo>
                  <a:lnTo>
                    <a:pt x="1520584" y="933803"/>
                  </a:lnTo>
                  <a:lnTo>
                    <a:pt x="1483407" y="968392"/>
                  </a:lnTo>
                  <a:lnTo>
                    <a:pt x="1442748" y="1000957"/>
                  </a:lnTo>
                  <a:lnTo>
                    <a:pt x="1398768" y="1031365"/>
                  </a:lnTo>
                  <a:lnTo>
                    <a:pt x="1351629" y="1059480"/>
                  </a:lnTo>
                  <a:lnTo>
                    <a:pt x="1301495" y="1085169"/>
                  </a:lnTo>
                  <a:lnTo>
                    <a:pt x="1254948" y="1105751"/>
                  </a:lnTo>
                  <a:lnTo>
                    <a:pt x="1207059" y="1124041"/>
                  </a:lnTo>
                  <a:lnTo>
                    <a:pt x="1157915" y="1140005"/>
                  </a:lnTo>
                  <a:lnTo>
                    <a:pt x="1107605" y="1153607"/>
                  </a:lnTo>
                  <a:lnTo>
                    <a:pt x="1056216" y="1164813"/>
                  </a:lnTo>
                  <a:lnTo>
                    <a:pt x="1003836" y="1173589"/>
                  </a:lnTo>
                  <a:lnTo>
                    <a:pt x="950553" y="1179900"/>
                  </a:lnTo>
                  <a:lnTo>
                    <a:pt x="896454" y="1183713"/>
                  </a:lnTo>
                  <a:lnTo>
                    <a:pt x="841628" y="1184991"/>
                  </a:lnTo>
                  <a:lnTo>
                    <a:pt x="841628" y="1446103"/>
                  </a:lnTo>
                </a:path>
                <a:path w="1673225" h="1446530">
                  <a:moveTo>
                    <a:pt x="695325" y="1342725"/>
                  </a:moveTo>
                  <a:lnTo>
                    <a:pt x="841628" y="1446103"/>
                  </a:lnTo>
                </a:path>
                <a:path w="1673225" h="1446530">
                  <a:moveTo>
                    <a:pt x="841628" y="1446103"/>
                  </a:moveTo>
                  <a:lnTo>
                    <a:pt x="988059" y="1342725"/>
                  </a:lnTo>
                </a:path>
              </a:pathLst>
            </a:custGeom>
            <a:ln w="14287">
              <a:solidFill>
                <a:srgbClr val="474747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 descr=""/>
            <p:cNvSpPr/>
            <p:nvPr/>
          </p:nvSpPr>
          <p:spPr>
            <a:xfrm>
              <a:off x="1509791" y="1923034"/>
              <a:ext cx="837565" cy="601345"/>
            </a:xfrm>
            <a:custGeom>
              <a:avLst/>
              <a:gdLst/>
              <a:ahLst/>
              <a:cxnLst/>
              <a:rect l="l" t="t" r="r" b="b"/>
              <a:pathLst>
                <a:path w="837564" h="601344">
                  <a:moveTo>
                    <a:pt x="731377" y="0"/>
                  </a:moveTo>
                  <a:lnTo>
                    <a:pt x="693277" y="9969"/>
                  </a:lnTo>
                  <a:lnTo>
                    <a:pt x="661400" y="20319"/>
                  </a:lnTo>
                  <a:lnTo>
                    <a:pt x="661400" y="98425"/>
                  </a:lnTo>
                  <a:lnTo>
                    <a:pt x="660511" y="99949"/>
                  </a:lnTo>
                  <a:lnTo>
                    <a:pt x="639048" y="115442"/>
                  </a:lnTo>
                  <a:lnTo>
                    <a:pt x="635238" y="115950"/>
                  </a:lnTo>
                  <a:lnTo>
                    <a:pt x="628634" y="114045"/>
                  </a:lnTo>
                  <a:lnTo>
                    <a:pt x="626602" y="111760"/>
                  </a:lnTo>
                  <a:lnTo>
                    <a:pt x="626602" y="34543"/>
                  </a:lnTo>
                  <a:lnTo>
                    <a:pt x="595806" y="48053"/>
                  </a:lnTo>
                  <a:lnTo>
                    <a:pt x="569404" y="65373"/>
                  </a:lnTo>
                  <a:lnTo>
                    <a:pt x="548074" y="85978"/>
                  </a:lnTo>
                  <a:lnTo>
                    <a:pt x="532495" y="109346"/>
                  </a:lnTo>
                  <a:lnTo>
                    <a:pt x="530060" y="125916"/>
                  </a:lnTo>
                  <a:lnTo>
                    <a:pt x="532733" y="142271"/>
                  </a:lnTo>
                  <a:lnTo>
                    <a:pt x="540335" y="157817"/>
                  </a:lnTo>
                  <a:lnTo>
                    <a:pt x="552688" y="171957"/>
                  </a:lnTo>
                  <a:lnTo>
                    <a:pt x="555228" y="174243"/>
                  </a:lnTo>
                  <a:lnTo>
                    <a:pt x="555228" y="177545"/>
                  </a:lnTo>
                  <a:lnTo>
                    <a:pt x="552688" y="179831"/>
                  </a:lnTo>
                  <a:lnTo>
                    <a:pt x="518652" y="202691"/>
                  </a:lnTo>
                  <a:lnTo>
                    <a:pt x="513572" y="202691"/>
                  </a:lnTo>
                  <a:lnTo>
                    <a:pt x="510143" y="200532"/>
                  </a:lnTo>
                  <a:lnTo>
                    <a:pt x="466894" y="179539"/>
                  </a:lnTo>
                  <a:lnTo>
                    <a:pt x="420535" y="164287"/>
                  </a:lnTo>
                  <a:lnTo>
                    <a:pt x="372065" y="154742"/>
                  </a:lnTo>
                  <a:lnTo>
                    <a:pt x="322486" y="150870"/>
                  </a:lnTo>
                  <a:lnTo>
                    <a:pt x="272796" y="152636"/>
                  </a:lnTo>
                  <a:lnTo>
                    <a:pt x="223998" y="160005"/>
                  </a:lnTo>
                  <a:lnTo>
                    <a:pt x="177090" y="172944"/>
                  </a:lnTo>
                  <a:lnTo>
                    <a:pt x="133073" y="191418"/>
                  </a:lnTo>
                  <a:lnTo>
                    <a:pt x="92948" y="215391"/>
                  </a:lnTo>
                  <a:lnTo>
                    <a:pt x="55125" y="247488"/>
                  </a:lnTo>
                  <a:lnTo>
                    <a:pt x="26965" y="283092"/>
                  </a:lnTo>
                  <a:lnTo>
                    <a:pt x="8560" y="321188"/>
                  </a:lnTo>
                  <a:lnTo>
                    <a:pt x="0" y="360759"/>
                  </a:lnTo>
                  <a:lnTo>
                    <a:pt x="1375" y="400788"/>
                  </a:lnTo>
                  <a:lnTo>
                    <a:pt x="12777" y="440259"/>
                  </a:lnTo>
                  <a:lnTo>
                    <a:pt x="34296" y="478155"/>
                  </a:lnTo>
                  <a:lnTo>
                    <a:pt x="66024" y="513461"/>
                  </a:lnTo>
                  <a:lnTo>
                    <a:pt x="68437" y="515746"/>
                  </a:lnTo>
                  <a:lnTo>
                    <a:pt x="68437" y="518921"/>
                  </a:lnTo>
                  <a:lnTo>
                    <a:pt x="24241" y="559053"/>
                  </a:lnTo>
                  <a:lnTo>
                    <a:pt x="18587" y="564705"/>
                  </a:lnTo>
                  <a:lnTo>
                    <a:pt x="15398" y="571118"/>
                  </a:lnTo>
                  <a:lnTo>
                    <a:pt x="14757" y="577913"/>
                  </a:lnTo>
                  <a:lnTo>
                    <a:pt x="16748" y="584707"/>
                  </a:lnTo>
                  <a:lnTo>
                    <a:pt x="21266" y="590837"/>
                  </a:lnTo>
                  <a:lnTo>
                    <a:pt x="27844" y="595741"/>
                  </a:lnTo>
                  <a:lnTo>
                    <a:pt x="36018" y="599191"/>
                  </a:lnTo>
                  <a:lnTo>
                    <a:pt x="45323" y="600963"/>
                  </a:lnTo>
                  <a:lnTo>
                    <a:pt x="55004" y="600846"/>
                  </a:lnTo>
                  <a:lnTo>
                    <a:pt x="64103" y="598884"/>
                  </a:lnTo>
                  <a:lnTo>
                    <a:pt x="72130" y="595231"/>
                  </a:lnTo>
                  <a:lnTo>
                    <a:pt x="78597" y="590041"/>
                  </a:lnTo>
                  <a:lnTo>
                    <a:pt x="116824" y="555625"/>
                  </a:lnTo>
                  <a:lnTo>
                    <a:pt x="118856" y="554736"/>
                  </a:lnTo>
                  <a:lnTo>
                    <a:pt x="123301" y="554227"/>
                  </a:lnTo>
                  <a:lnTo>
                    <a:pt x="125587" y="554608"/>
                  </a:lnTo>
                  <a:lnTo>
                    <a:pt x="127365" y="555625"/>
                  </a:lnTo>
                  <a:lnTo>
                    <a:pt x="171578" y="575057"/>
                  </a:lnTo>
                  <a:lnTo>
                    <a:pt x="218684" y="588785"/>
                  </a:lnTo>
                  <a:lnTo>
                    <a:pt x="267679" y="596819"/>
                  </a:lnTo>
                  <a:lnTo>
                    <a:pt x="317563" y="599170"/>
                  </a:lnTo>
                  <a:lnTo>
                    <a:pt x="367334" y="595847"/>
                  </a:lnTo>
                  <a:lnTo>
                    <a:pt x="415990" y="586861"/>
                  </a:lnTo>
                  <a:lnTo>
                    <a:pt x="462530" y="572222"/>
                  </a:lnTo>
                  <a:lnTo>
                    <a:pt x="505952" y="551941"/>
                  </a:lnTo>
                  <a:lnTo>
                    <a:pt x="509254" y="549655"/>
                  </a:lnTo>
                  <a:lnTo>
                    <a:pt x="514461" y="549655"/>
                  </a:lnTo>
                  <a:lnTo>
                    <a:pt x="517763" y="551941"/>
                  </a:lnTo>
                  <a:lnTo>
                    <a:pt x="565642" y="590550"/>
                  </a:lnTo>
                  <a:lnTo>
                    <a:pt x="570680" y="593895"/>
                  </a:lnTo>
                  <a:lnTo>
                    <a:pt x="576516" y="596455"/>
                  </a:lnTo>
                  <a:lnTo>
                    <a:pt x="582947" y="598158"/>
                  </a:lnTo>
                  <a:lnTo>
                    <a:pt x="589772" y="598931"/>
                  </a:lnTo>
                  <a:lnTo>
                    <a:pt x="596667" y="598725"/>
                  </a:lnTo>
                  <a:lnTo>
                    <a:pt x="626633" y="575373"/>
                  </a:lnTo>
                  <a:lnTo>
                    <a:pt x="624832" y="565935"/>
                  </a:lnTo>
                  <a:lnTo>
                    <a:pt x="617839" y="557402"/>
                  </a:lnTo>
                  <a:lnTo>
                    <a:pt x="562975" y="512952"/>
                  </a:lnTo>
                  <a:lnTo>
                    <a:pt x="562975" y="509777"/>
                  </a:lnTo>
                  <a:lnTo>
                    <a:pt x="565642" y="507491"/>
                  </a:lnTo>
                  <a:lnTo>
                    <a:pt x="597684" y="469058"/>
                  </a:lnTo>
                  <a:lnTo>
                    <a:pt x="618064" y="427646"/>
                  </a:lnTo>
                  <a:lnTo>
                    <a:pt x="626697" y="384555"/>
                  </a:lnTo>
                  <a:lnTo>
                    <a:pt x="623497" y="341084"/>
                  </a:lnTo>
                  <a:lnTo>
                    <a:pt x="608381" y="298529"/>
                  </a:lnTo>
                  <a:lnTo>
                    <a:pt x="581263" y="258190"/>
                  </a:lnTo>
                  <a:lnTo>
                    <a:pt x="579612" y="256539"/>
                  </a:lnTo>
                  <a:lnTo>
                    <a:pt x="577072" y="255650"/>
                  </a:lnTo>
                  <a:lnTo>
                    <a:pt x="571611" y="255650"/>
                  </a:lnTo>
                  <a:lnTo>
                    <a:pt x="568944" y="256539"/>
                  </a:lnTo>
                  <a:lnTo>
                    <a:pt x="567293" y="258190"/>
                  </a:lnTo>
                  <a:lnTo>
                    <a:pt x="521954" y="289305"/>
                  </a:lnTo>
                  <a:lnTo>
                    <a:pt x="519922" y="291464"/>
                  </a:lnTo>
                  <a:lnTo>
                    <a:pt x="519922" y="294386"/>
                  </a:lnTo>
                  <a:lnTo>
                    <a:pt x="521954" y="296544"/>
                  </a:lnTo>
                  <a:lnTo>
                    <a:pt x="542670" y="335411"/>
                  </a:lnTo>
                  <a:lnTo>
                    <a:pt x="549339" y="375529"/>
                  </a:lnTo>
                  <a:lnTo>
                    <a:pt x="542559" y="415147"/>
                  </a:lnTo>
                  <a:lnTo>
                    <a:pt x="522932" y="452510"/>
                  </a:lnTo>
                  <a:lnTo>
                    <a:pt x="491056" y="485866"/>
                  </a:lnTo>
                  <a:lnTo>
                    <a:pt x="447532" y="513461"/>
                  </a:lnTo>
                  <a:lnTo>
                    <a:pt x="403481" y="530473"/>
                  </a:lnTo>
                  <a:lnTo>
                    <a:pt x="356740" y="540239"/>
                  </a:lnTo>
                  <a:lnTo>
                    <a:pt x="308879" y="542899"/>
                  </a:lnTo>
                  <a:lnTo>
                    <a:pt x="261469" y="538591"/>
                  </a:lnTo>
                  <a:lnTo>
                    <a:pt x="216081" y="527456"/>
                  </a:lnTo>
                  <a:lnTo>
                    <a:pt x="174285" y="509635"/>
                  </a:lnTo>
                  <a:lnTo>
                    <a:pt x="137652" y="485266"/>
                  </a:lnTo>
                  <a:lnTo>
                    <a:pt x="105188" y="450736"/>
                  </a:lnTo>
                  <a:lnTo>
                    <a:pt x="86010" y="412731"/>
                  </a:lnTo>
                  <a:lnTo>
                    <a:pt x="80089" y="373046"/>
                  </a:lnTo>
                  <a:lnTo>
                    <a:pt x="87397" y="333478"/>
                  </a:lnTo>
                  <a:lnTo>
                    <a:pt x="107907" y="295822"/>
                  </a:lnTo>
                  <a:lnTo>
                    <a:pt x="141589" y="261874"/>
                  </a:lnTo>
                  <a:lnTo>
                    <a:pt x="179044" y="238201"/>
                  </a:lnTo>
                  <a:lnTo>
                    <a:pt x="221446" y="221147"/>
                  </a:lnTo>
                  <a:lnTo>
                    <a:pt x="267212" y="210828"/>
                  </a:lnTo>
                  <a:lnTo>
                    <a:pt x="314757" y="207363"/>
                  </a:lnTo>
                  <a:lnTo>
                    <a:pt x="362498" y="210870"/>
                  </a:lnTo>
                  <a:lnTo>
                    <a:pt x="408851" y="221465"/>
                  </a:lnTo>
                  <a:lnTo>
                    <a:pt x="452231" y="239267"/>
                  </a:lnTo>
                  <a:lnTo>
                    <a:pt x="424672" y="268986"/>
                  </a:lnTo>
                  <a:lnTo>
                    <a:pt x="416671" y="266953"/>
                  </a:lnTo>
                  <a:lnTo>
                    <a:pt x="383424" y="253694"/>
                  </a:lnTo>
                  <a:lnTo>
                    <a:pt x="347392" y="245840"/>
                  </a:lnTo>
                  <a:lnTo>
                    <a:pt x="309836" y="243558"/>
                  </a:lnTo>
                  <a:lnTo>
                    <a:pt x="272018" y="247014"/>
                  </a:lnTo>
                  <a:lnTo>
                    <a:pt x="224273" y="260077"/>
                  </a:lnTo>
                  <a:lnTo>
                    <a:pt x="184465" y="281412"/>
                  </a:lnTo>
                  <a:lnTo>
                    <a:pt x="154343" y="309386"/>
                  </a:lnTo>
                  <a:lnTo>
                    <a:pt x="130159" y="378713"/>
                  </a:lnTo>
                  <a:lnTo>
                    <a:pt x="138909" y="414790"/>
                  </a:lnTo>
                  <a:lnTo>
                    <a:pt x="160541" y="446861"/>
                  </a:lnTo>
                  <a:lnTo>
                    <a:pt x="193152" y="473390"/>
                  </a:lnTo>
                  <a:lnTo>
                    <a:pt x="234839" y="492843"/>
                  </a:lnTo>
                  <a:lnTo>
                    <a:pt x="283702" y="503681"/>
                  </a:lnTo>
                  <a:lnTo>
                    <a:pt x="334846" y="504463"/>
                  </a:lnTo>
                  <a:lnTo>
                    <a:pt x="382997" y="495454"/>
                  </a:lnTo>
                  <a:lnTo>
                    <a:pt x="425681" y="477685"/>
                  </a:lnTo>
                  <a:lnTo>
                    <a:pt x="460421" y="452187"/>
                  </a:lnTo>
                  <a:lnTo>
                    <a:pt x="484743" y="419988"/>
                  </a:lnTo>
                  <a:lnTo>
                    <a:pt x="496744" y="374141"/>
                  </a:lnTo>
                  <a:lnTo>
                    <a:pt x="493744" y="350908"/>
                  </a:lnTo>
                  <a:lnTo>
                    <a:pt x="426323" y="357886"/>
                  </a:lnTo>
                  <a:lnTo>
                    <a:pt x="425815" y="361950"/>
                  </a:lnTo>
                  <a:lnTo>
                    <a:pt x="426916" y="372639"/>
                  </a:lnTo>
                  <a:lnTo>
                    <a:pt x="402603" y="422832"/>
                  </a:lnTo>
                  <a:lnTo>
                    <a:pt x="356086" y="449506"/>
                  </a:lnTo>
                  <a:lnTo>
                    <a:pt x="326755" y="455675"/>
                  </a:lnTo>
                  <a:lnTo>
                    <a:pt x="283120" y="453580"/>
                  </a:lnTo>
                  <a:lnTo>
                    <a:pt x="245046" y="440435"/>
                  </a:lnTo>
                  <a:lnTo>
                    <a:pt x="216330" y="418242"/>
                  </a:lnTo>
                  <a:lnTo>
                    <a:pt x="200771" y="389000"/>
                  </a:lnTo>
                  <a:lnTo>
                    <a:pt x="201783" y="357723"/>
                  </a:lnTo>
                  <a:lnTo>
                    <a:pt x="218487" y="329946"/>
                  </a:lnTo>
                  <a:lnTo>
                    <a:pt x="248241" y="308455"/>
                  </a:lnTo>
                  <a:lnTo>
                    <a:pt x="288401" y="296037"/>
                  </a:lnTo>
                  <a:lnTo>
                    <a:pt x="307101" y="294223"/>
                  </a:lnTo>
                  <a:lnTo>
                    <a:pt x="325802" y="294671"/>
                  </a:lnTo>
                  <a:lnTo>
                    <a:pt x="364093" y="303149"/>
                  </a:lnTo>
                  <a:lnTo>
                    <a:pt x="366125" y="306831"/>
                  </a:lnTo>
                  <a:lnTo>
                    <a:pt x="366760" y="308737"/>
                  </a:lnTo>
                  <a:lnTo>
                    <a:pt x="365871" y="310895"/>
                  </a:lnTo>
                  <a:lnTo>
                    <a:pt x="333105" y="334263"/>
                  </a:lnTo>
                  <a:lnTo>
                    <a:pt x="326628" y="332358"/>
                  </a:lnTo>
                  <a:lnTo>
                    <a:pt x="319770" y="331469"/>
                  </a:lnTo>
                  <a:lnTo>
                    <a:pt x="312785" y="331469"/>
                  </a:lnTo>
                  <a:lnTo>
                    <a:pt x="289061" y="334902"/>
                  </a:lnTo>
                  <a:lnTo>
                    <a:pt x="269684" y="344265"/>
                  </a:lnTo>
                  <a:lnTo>
                    <a:pt x="256617" y="358151"/>
                  </a:lnTo>
                  <a:lnTo>
                    <a:pt x="251825" y="375157"/>
                  </a:lnTo>
                  <a:lnTo>
                    <a:pt x="256617" y="392090"/>
                  </a:lnTo>
                  <a:lnTo>
                    <a:pt x="269684" y="405939"/>
                  </a:lnTo>
                  <a:lnTo>
                    <a:pt x="289061" y="415288"/>
                  </a:lnTo>
                  <a:lnTo>
                    <a:pt x="312785" y="418718"/>
                  </a:lnTo>
                  <a:lnTo>
                    <a:pt x="336581" y="415288"/>
                  </a:lnTo>
                  <a:lnTo>
                    <a:pt x="355996" y="405939"/>
                  </a:lnTo>
                  <a:lnTo>
                    <a:pt x="369077" y="392090"/>
                  </a:lnTo>
                  <a:lnTo>
                    <a:pt x="373872" y="375157"/>
                  </a:lnTo>
                  <a:lnTo>
                    <a:pt x="373872" y="370204"/>
                  </a:lnTo>
                  <a:lnTo>
                    <a:pt x="372475" y="365251"/>
                  </a:lnTo>
                  <a:lnTo>
                    <a:pt x="370062" y="360679"/>
                  </a:lnTo>
                  <a:lnTo>
                    <a:pt x="588883" y="204088"/>
                  </a:lnTo>
                  <a:lnTo>
                    <a:pt x="592185" y="202183"/>
                  </a:lnTo>
                  <a:lnTo>
                    <a:pt x="596757" y="202183"/>
                  </a:lnTo>
                  <a:lnTo>
                    <a:pt x="600059" y="204088"/>
                  </a:lnTo>
                  <a:lnTo>
                    <a:pt x="614771" y="210881"/>
                  </a:lnTo>
                  <a:lnTo>
                    <a:pt x="630697" y="215947"/>
                  </a:lnTo>
                  <a:lnTo>
                    <a:pt x="647529" y="219180"/>
                  </a:lnTo>
                  <a:lnTo>
                    <a:pt x="664956" y="220471"/>
                  </a:lnTo>
                  <a:lnTo>
                    <a:pt x="672576" y="220599"/>
                  </a:lnTo>
                  <a:lnTo>
                    <a:pt x="680196" y="219963"/>
                  </a:lnTo>
                  <a:lnTo>
                    <a:pt x="749760" y="189946"/>
                  </a:lnTo>
                  <a:lnTo>
                    <a:pt x="795670" y="144192"/>
                  </a:lnTo>
                  <a:lnTo>
                    <a:pt x="824579" y="100891"/>
                  </a:lnTo>
                  <a:lnTo>
                    <a:pt x="837041" y="75691"/>
                  </a:lnTo>
                  <a:lnTo>
                    <a:pt x="835771" y="71627"/>
                  </a:lnTo>
                  <a:lnTo>
                    <a:pt x="832215" y="68452"/>
                  </a:lnTo>
                  <a:lnTo>
                    <a:pt x="828913" y="65277"/>
                  </a:lnTo>
                  <a:lnTo>
                    <a:pt x="823833" y="63500"/>
                  </a:lnTo>
                  <a:lnTo>
                    <a:pt x="752459" y="63500"/>
                  </a:lnTo>
                  <a:lnTo>
                    <a:pt x="748649" y="60705"/>
                  </a:lnTo>
                  <a:lnTo>
                    <a:pt x="748522" y="9651"/>
                  </a:lnTo>
                  <a:lnTo>
                    <a:pt x="745982" y="5968"/>
                  </a:lnTo>
                  <a:lnTo>
                    <a:pt x="737346" y="1015"/>
                  </a:lnTo>
                  <a:lnTo>
                    <a:pt x="731377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8" name="object 8" descr=""/>
          <p:cNvGrpSpPr/>
          <p:nvPr/>
        </p:nvGrpSpPr>
        <p:grpSpPr>
          <a:xfrm>
            <a:off x="4011771" y="1617866"/>
            <a:ext cx="1687830" cy="1460500"/>
            <a:chOff x="4011771" y="1617866"/>
            <a:chExt cx="1687830" cy="1460500"/>
          </a:xfrm>
        </p:grpSpPr>
        <p:sp>
          <p:nvSpPr>
            <p:cNvPr id="9" name="object 9" descr=""/>
            <p:cNvSpPr/>
            <p:nvPr/>
          </p:nvSpPr>
          <p:spPr>
            <a:xfrm>
              <a:off x="4228084" y="1774571"/>
              <a:ext cx="1255395" cy="897890"/>
            </a:xfrm>
            <a:custGeom>
              <a:avLst/>
              <a:gdLst/>
              <a:ahLst/>
              <a:cxnLst/>
              <a:rect l="l" t="t" r="r" b="b"/>
              <a:pathLst>
                <a:path w="1255395" h="897889">
                  <a:moveTo>
                    <a:pt x="627506" y="0"/>
                  </a:moveTo>
                  <a:lnTo>
                    <a:pt x="573360" y="1647"/>
                  </a:lnTo>
                  <a:lnTo>
                    <a:pt x="520493" y="6499"/>
                  </a:lnTo>
                  <a:lnTo>
                    <a:pt x="469094" y="14420"/>
                  </a:lnTo>
                  <a:lnTo>
                    <a:pt x="419351" y="25278"/>
                  </a:lnTo>
                  <a:lnTo>
                    <a:pt x="371452" y="38935"/>
                  </a:lnTo>
                  <a:lnTo>
                    <a:pt x="325587" y="55259"/>
                  </a:lnTo>
                  <a:lnTo>
                    <a:pt x="281942" y="74115"/>
                  </a:lnTo>
                  <a:lnTo>
                    <a:pt x="240707" y="95367"/>
                  </a:lnTo>
                  <a:lnTo>
                    <a:pt x="202070" y="118881"/>
                  </a:lnTo>
                  <a:lnTo>
                    <a:pt x="166219" y="144523"/>
                  </a:lnTo>
                  <a:lnTo>
                    <a:pt x="133342" y="172157"/>
                  </a:lnTo>
                  <a:lnTo>
                    <a:pt x="103628" y="201650"/>
                  </a:lnTo>
                  <a:lnTo>
                    <a:pt x="77264" y="232866"/>
                  </a:lnTo>
                  <a:lnTo>
                    <a:pt x="54440" y="265671"/>
                  </a:lnTo>
                  <a:lnTo>
                    <a:pt x="35344" y="299931"/>
                  </a:lnTo>
                  <a:lnTo>
                    <a:pt x="20163" y="335510"/>
                  </a:lnTo>
                  <a:lnTo>
                    <a:pt x="9087" y="372274"/>
                  </a:lnTo>
                  <a:lnTo>
                    <a:pt x="2303" y="410088"/>
                  </a:lnTo>
                  <a:lnTo>
                    <a:pt x="0" y="448817"/>
                  </a:lnTo>
                  <a:lnTo>
                    <a:pt x="2564" y="489653"/>
                  </a:lnTo>
                  <a:lnTo>
                    <a:pt x="10109" y="529463"/>
                  </a:lnTo>
                  <a:lnTo>
                    <a:pt x="22413" y="568088"/>
                  </a:lnTo>
                  <a:lnTo>
                    <a:pt x="39256" y="605369"/>
                  </a:lnTo>
                  <a:lnTo>
                    <a:pt x="60414" y="641149"/>
                  </a:lnTo>
                  <a:lnTo>
                    <a:pt x="85668" y="675268"/>
                  </a:lnTo>
                  <a:lnTo>
                    <a:pt x="114795" y="707568"/>
                  </a:lnTo>
                  <a:lnTo>
                    <a:pt x="147575" y="737892"/>
                  </a:lnTo>
                  <a:lnTo>
                    <a:pt x="183784" y="766079"/>
                  </a:lnTo>
                  <a:lnTo>
                    <a:pt x="223203" y="791973"/>
                  </a:lnTo>
                  <a:lnTo>
                    <a:pt x="265610" y="815413"/>
                  </a:lnTo>
                  <a:lnTo>
                    <a:pt x="310783" y="836243"/>
                  </a:lnTo>
                  <a:lnTo>
                    <a:pt x="358500" y="854302"/>
                  </a:lnTo>
                  <a:lnTo>
                    <a:pt x="408541" y="869434"/>
                  </a:lnTo>
                  <a:lnTo>
                    <a:pt x="460683" y="881479"/>
                  </a:lnTo>
                  <a:lnTo>
                    <a:pt x="514706" y="890279"/>
                  </a:lnTo>
                  <a:lnTo>
                    <a:pt x="570388" y="895675"/>
                  </a:lnTo>
                  <a:lnTo>
                    <a:pt x="627506" y="897508"/>
                  </a:lnTo>
                  <a:lnTo>
                    <a:pt x="684607" y="895675"/>
                  </a:lnTo>
                  <a:lnTo>
                    <a:pt x="740274" y="890279"/>
                  </a:lnTo>
                  <a:lnTo>
                    <a:pt x="794286" y="881479"/>
                  </a:lnTo>
                  <a:lnTo>
                    <a:pt x="846421" y="869434"/>
                  </a:lnTo>
                  <a:lnTo>
                    <a:pt x="896458" y="854302"/>
                  </a:lnTo>
                  <a:lnTo>
                    <a:pt x="944174" y="836243"/>
                  </a:lnTo>
                  <a:lnTo>
                    <a:pt x="989348" y="815413"/>
                  </a:lnTo>
                  <a:lnTo>
                    <a:pt x="1031757" y="791973"/>
                  </a:lnTo>
                  <a:lnTo>
                    <a:pt x="1071181" y="766079"/>
                  </a:lnTo>
                  <a:lnTo>
                    <a:pt x="1107397" y="737892"/>
                  </a:lnTo>
                  <a:lnTo>
                    <a:pt x="1140183" y="707568"/>
                  </a:lnTo>
                  <a:lnTo>
                    <a:pt x="1169317" y="675268"/>
                  </a:lnTo>
                  <a:lnTo>
                    <a:pt x="1194577" y="641149"/>
                  </a:lnTo>
                  <a:lnTo>
                    <a:pt x="1215743" y="605369"/>
                  </a:lnTo>
                  <a:lnTo>
                    <a:pt x="1232591" y="568088"/>
                  </a:lnTo>
                  <a:lnTo>
                    <a:pt x="1244900" y="529463"/>
                  </a:lnTo>
                  <a:lnTo>
                    <a:pt x="1252448" y="489653"/>
                  </a:lnTo>
                  <a:lnTo>
                    <a:pt x="1255014" y="448817"/>
                  </a:lnTo>
                  <a:lnTo>
                    <a:pt x="1252709" y="410088"/>
                  </a:lnTo>
                  <a:lnTo>
                    <a:pt x="1245923" y="372274"/>
                  </a:lnTo>
                  <a:lnTo>
                    <a:pt x="1234842" y="335510"/>
                  </a:lnTo>
                  <a:lnTo>
                    <a:pt x="1219656" y="299931"/>
                  </a:lnTo>
                  <a:lnTo>
                    <a:pt x="1200553" y="265671"/>
                  </a:lnTo>
                  <a:lnTo>
                    <a:pt x="1177723" y="232866"/>
                  </a:lnTo>
                  <a:lnTo>
                    <a:pt x="1151353" y="201650"/>
                  </a:lnTo>
                  <a:lnTo>
                    <a:pt x="1121632" y="172157"/>
                  </a:lnTo>
                  <a:lnTo>
                    <a:pt x="1088749" y="144523"/>
                  </a:lnTo>
                  <a:lnTo>
                    <a:pt x="1052893" y="118881"/>
                  </a:lnTo>
                  <a:lnTo>
                    <a:pt x="1014252" y="95367"/>
                  </a:lnTo>
                  <a:lnTo>
                    <a:pt x="973015" y="74115"/>
                  </a:lnTo>
                  <a:lnTo>
                    <a:pt x="929370" y="55259"/>
                  </a:lnTo>
                  <a:lnTo>
                    <a:pt x="883506" y="38935"/>
                  </a:lnTo>
                  <a:lnTo>
                    <a:pt x="835612" y="25278"/>
                  </a:lnTo>
                  <a:lnTo>
                    <a:pt x="785877" y="14420"/>
                  </a:lnTo>
                  <a:lnTo>
                    <a:pt x="734488" y="6499"/>
                  </a:lnTo>
                  <a:lnTo>
                    <a:pt x="681635" y="1647"/>
                  </a:lnTo>
                  <a:lnTo>
                    <a:pt x="627506" y="0"/>
                  </a:lnTo>
                  <a:close/>
                </a:path>
              </a:pathLst>
            </a:custGeom>
            <a:solidFill>
              <a:srgbClr val="92D05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 descr=""/>
            <p:cNvSpPr/>
            <p:nvPr/>
          </p:nvSpPr>
          <p:spPr>
            <a:xfrm>
              <a:off x="4228084" y="1774571"/>
              <a:ext cx="1255395" cy="897890"/>
            </a:xfrm>
            <a:custGeom>
              <a:avLst/>
              <a:gdLst/>
              <a:ahLst/>
              <a:cxnLst/>
              <a:rect l="l" t="t" r="r" b="b"/>
              <a:pathLst>
                <a:path w="1255395" h="897889">
                  <a:moveTo>
                    <a:pt x="0" y="448817"/>
                  </a:moveTo>
                  <a:lnTo>
                    <a:pt x="2564" y="489653"/>
                  </a:lnTo>
                  <a:lnTo>
                    <a:pt x="10109" y="529463"/>
                  </a:lnTo>
                  <a:lnTo>
                    <a:pt x="22413" y="568088"/>
                  </a:lnTo>
                  <a:lnTo>
                    <a:pt x="39256" y="605369"/>
                  </a:lnTo>
                  <a:lnTo>
                    <a:pt x="60414" y="641149"/>
                  </a:lnTo>
                  <a:lnTo>
                    <a:pt x="85668" y="675268"/>
                  </a:lnTo>
                  <a:lnTo>
                    <a:pt x="114795" y="707568"/>
                  </a:lnTo>
                  <a:lnTo>
                    <a:pt x="147575" y="737892"/>
                  </a:lnTo>
                  <a:lnTo>
                    <a:pt x="183784" y="766079"/>
                  </a:lnTo>
                  <a:lnTo>
                    <a:pt x="223203" y="791973"/>
                  </a:lnTo>
                  <a:lnTo>
                    <a:pt x="265610" y="815413"/>
                  </a:lnTo>
                  <a:lnTo>
                    <a:pt x="310783" y="836243"/>
                  </a:lnTo>
                  <a:lnTo>
                    <a:pt x="358500" y="854302"/>
                  </a:lnTo>
                  <a:lnTo>
                    <a:pt x="408541" y="869434"/>
                  </a:lnTo>
                  <a:lnTo>
                    <a:pt x="460683" y="881479"/>
                  </a:lnTo>
                  <a:lnTo>
                    <a:pt x="514706" y="890279"/>
                  </a:lnTo>
                  <a:lnTo>
                    <a:pt x="570388" y="895675"/>
                  </a:lnTo>
                  <a:lnTo>
                    <a:pt x="627506" y="897508"/>
                  </a:lnTo>
                  <a:lnTo>
                    <a:pt x="684607" y="895675"/>
                  </a:lnTo>
                  <a:lnTo>
                    <a:pt x="740274" y="890279"/>
                  </a:lnTo>
                  <a:lnTo>
                    <a:pt x="794286" y="881479"/>
                  </a:lnTo>
                  <a:lnTo>
                    <a:pt x="846421" y="869434"/>
                  </a:lnTo>
                  <a:lnTo>
                    <a:pt x="896458" y="854302"/>
                  </a:lnTo>
                  <a:lnTo>
                    <a:pt x="944174" y="836243"/>
                  </a:lnTo>
                  <a:lnTo>
                    <a:pt x="989348" y="815413"/>
                  </a:lnTo>
                  <a:lnTo>
                    <a:pt x="1031757" y="791973"/>
                  </a:lnTo>
                  <a:lnTo>
                    <a:pt x="1071181" y="766079"/>
                  </a:lnTo>
                  <a:lnTo>
                    <a:pt x="1107397" y="737892"/>
                  </a:lnTo>
                  <a:lnTo>
                    <a:pt x="1140183" y="707568"/>
                  </a:lnTo>
                  <a:lnTo>
                    <a:pt x="1169317" y="675268"/>
                  </a:lnTo>
                  <a:lnTo>
                    <a:pt x="1194577" y="641149"/>
                  </a:lnTo>
                  <a:lnTo>
                    <a:pt x="1215743" y="605369"/>
                  </a:lnTo>
                  <a:lnTo>
                    <a:pt x="1232591" y="568088"/>
                  </a:lnTo>
                  <a:lnTo>
                    <a:pt x="1244900" y="529463"/>
                  </a:lnTo>
                  <a:lnTo>
                    <a:pt x="1252448" y="489653"/>
                  </a:lnTo>
                  <a:lnTo>
                    <a:pt x="1255014" y="448817"/>
                  </a:lnTo>
                  <a:lnTo>
                    <a:pt x="1252709" y="410088"/>
                  </a:lnTo>
                  <a:lnTo>
                    <a:pt x="1245923" y="372274"/>
                  </a:lnTo>
                  <a:lnTo>
                    <a:pt x="1234842" y="335510"/>
                  </a:lnTo>
                  <a:lnTo>
                    <a:pt x="1219656" y="299931"/>
                  </a:lnTo>
                  <a:lnTo>
                    <a:pt x="1200553" y="265671"/>
                  </a:lnTo>
                  <a:lnTo>
                    <a:pt x="1177723" y="232866"/>
                  </a:lnTo>
                  <a:lnTo>
                    <a:pt x="1151353" y="201650"/>
                  </a:lnTo>
                  <a:lnTo>
                    <a:pt x="1121632" y="172157"/>
                  </a:lnTo>
                  <a:lnTo>
                    <a:pt x="1088749" y="144523"/>
                  </a:lnTo>
                  <a:lnTo>
                    <a:pt x="1052893" y="118881"/>
                  </a:lnTo>
                  <a:lnTo>
                    <a:pt x="1014252" y="95367"/>
                  </a:lnTo>
                  <a:lnTo>
                    <a:pt x="973015" y="74115"/>
                  </a:lnTo>
                  <a:lnTo>
                    <a:pt x="929370" y="55259"/>
                  </a:lnTo>
                  <a:lnTo>
                    <a:pt x="883506" y="38935"/>
                  </a:lnTo>
                  <a:lnTo>
                    <a:pt x="835612" y="25278"/>
                  </a:lnTo>
                  <a:lnTo>
                    <a:pt x="785877" y="14420"/>
                  </a:lnTo>
                  <a:lnTo>
                    <a:pt x="734488" y="6499"/>
                  </a:lnTo>
                  <a:lnTo>
                    <a:pt x="681635" y="1647"/>
                  </a:lnTo>
                  <a:lnTo>
                    <a:pt x="627506" y="0"/>
                  </a:lnTo>
                  <a:lnTo>
                    <a:pt x="573360" y="1647"/>
                  </a:lnTo>
                  <a:lnTo>
                    <a:pt x="520493" y="6499"/>
                  </a:lnTo>
                  <a:lnTo>
                    <a:pt x="469094" y="14420"/>
                  </a:lnTo>
                  <a:lnTo>
                    <a:pt x="419351" y="25278"/>
                  </a:lnTo>
                  <a:lnTo>
                    <a:pt x="371452" y="38935"/>
                  </a:lnTo>
                  <a:lnTo>
                    <a:pt x="325587" y="55259"/>
                  </a:lnTo>
                  <a:lnTo>
                    <a:pt x="281942" y="74115"/>
                  </a:lnTo>
                  <a:lnTo>
                    <a:pt x="240707" y="95367"/>
                  </a:lnTo>
                  <a:lnTo>
                    <a:pt x="202070" y="118881"/>
                  </a:lnTo>
                  <a:lnTo>
                    <a:pt x="166219" y="144523"/>
                  </a:lnTo>
                  <a:lnTo>
                    <a:pt x="133342" y="172157"/>
                  </a:lnTo>
                  <a:lnTo>
                    <a:pt x="103628" y="201650"/>
                  </a:lnTo>
                  <a:lnTo>
                    <a:pt x="77264" y="232866"/>
                  </a:lnTo>
                  <a:lnTo>
                    <a:pt x="54440" y="265671"/>
                  </a:lnTo>
                  <a:lnTo>
                    <a:pt x="35344" y="299931"/>
                  </a:lnTo>
                  <a:lnTo>
                    <a:pt x="20163" y="335510"/>
                  </a:lnTo>
                  <a:lnTo>
                    <a:pt x="9087" y="372274"/>
                  </a:lnTo>
                  <a:lnTo>
                    <a:pt x="2303" y="410088"/>
                  </a:lnTo>
                  <a:lnTo>
                    <a:pt x="0" y="448817"/>
                  </a:lnTo>
                </a:path>
              </a:pathLst>
            </a:custGeom>
            <a:ln w="14287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1" name="object 11" descr=""/>
            <p:cNvSpPr/>
            <p:nvPr/>
          </p:nvSpPr>
          <p:spPr>
            <a:xfrm>
              <a:off x="4018915" y="1625010"/>
              <a:ext cx="1673225" cy="1446530"/>
            </a:xfrm>
            <a:custGeom>
              <a:avLst/>
              <a:gdLst/>
              <a:ahLst/>
              <a:cxnLst/>
              <a:rect l="l" t="t" r="r" b="b"/>
              <a:pathLst>
                <a:path w="1673225" h="1446530">
                  <a:moveTo>
                    <a:pt x="0" y="592536"/>
                  </a:moveTo>
                  <a:lnTo>
                    <a:pt x="2983" y="542503"/>
                  </a:lnTo>
                  <a:lnTo>
                    <a:pt x="11863" y="493049"/>
                  </a:lnTo>
                  <a:lnTo>
                    <a:pt x="26532" y="444422"/>
                  </a:lnTo>
                  <a:lnTo>
                    <a:pt x="46884" y="396876"/>
                  </a:lnTo>
                  <a:lnTo>
                    <a:pt x="72812" y="350660"/>
                  </a:lnTo>
                  <a:lnTo>
                    <a:pt x="104209" y="306026"/>
                  </a:lnTo>
                  <a:lnTo>
                    <a:pt x="140970" y="263225"/>
                  </a:lnTo>
                  <a:lnTo>
                    <a:pt x="173031" y="231563"/>
                  </a:lnTo>
                  <a:lnTo>
                    <a:pt x="207826" y="201571"/>
                  </a:lnTo>
                  <a:lnTo>
                    <a:pt x="245218" y="173328"/>
                  </a:lnTo>
                  <a:lnTo>
                    <a:pt x="285071" y="146912"/>
                  </a:lnTo>
                  <a:lnTo>
                    <a:pt x="327251" y="122405"/>
                  </a:lnTo>
                  <a:lnTo>
                    <a:pt x="371620" y="99884"/>
                  </a:lnTo>
                  <a:lnTo>
                    <a:pt x="418044" y="79430"/>
                  </a:lnTo>
                  <a:lnTo>
                    <a:pt x="466385" y="61122"/>
                  </a:lnTo>
                  <a:lnTo>
                    <a:pt x="516509" y="45039"/>
                  </a:lnTo>
                  <a:lnTo>
                    <a:pt x="562786" y="32582"/>
                  </a:lnTo>
                  <a:lnTo>
                    <a:pt x="609865" y="22116"/>
                  </a:lnTo>
                  <a:lnTo>
                    <a:pt x="657615" y="13651"/>
                  </a:lnTo>
                  <a:lnTo>
                    <a:pt x="705909" y="7197"/>
                  </a:lnTo>
                  <a:lnTo>
                    <a:pt x="754618" y="2764"/>
                  </a:lnTo>
                  <a:lnTo>
                    <a:pt x="803612" y="361"/>
                  </a:lnTo>
                  <a:lnTo>
                    <a:pt x="852763" y="0"/>
                  </a:lnTo>
                  <a:lnTo>
                    <a:pt x="901942" y="1688"/>
                  </a:lnTo>
                  <a:lnTo>
                    <a:pt x="951021" y="5437"/>
                  </a:lnTo>
                  <a:lnTo>
                    <a:pt x="999871" y="11257"/>
                  </a:lnTo>
                  <a:lnTo>
                    <a:pt x="1053457" y="20147"/>
                  </a:lnTo>
                  <a:lnTo>
                    <a:pt x="1105910" y="31453"/>
                  </a:lnTo>
                  <a:lnTo>
                    <a:pt x="1157073" y="45119"/>
                  </a:lnTo>
                  <a:lnTo>
                    <a:pt x="1206790" y="61086"/>
                  </a:lnTo>
                  <a:lnTo>
                    <a:pt x="1254906" y="79298"/>
                  </a:lnTo>
                  <a:lnTo>
                    <a:pt x="1301265" y="99696"/>
                  </a:lnTo>
                  <a:lnTo>
                    <a:pt x="1345711" y="122223"/>
                  </a:lnTo>
                  <a:lnTo>
                    <a:pt x="1388088" y="146823"/>
                  </a:lnTo>
                  <a:lnTo>
                    <a:pt x="1428242" y="173436"/>
                  </a:lnTo>
                  <a:lnTo>
                    <a:pt x="1470340" y="205569"/>
                  </a:lnTo>
                  <a:lnTo>
                    <a:pt x="1508829" y="239666"/>
                  </a:lnTo>
                  <a:lnTo>
                    <a:pt x="1543589" y="275574"/>
                  </a:lnTo>
                  <a:lnTo>
                    <a:pt x="1574498" y="313136"/>
                  </a:lnTo>
                  <a:lnTo>
                    <a:pt x="1601437" y="352198"/>
                  </a:lnTo>
                  <a:lnTo>
                    <a:pt x="1624284" y="392606"/>
                  </a:lnTo>
                  <a:lnTo>
                    <a:pt x="1642919" y="434205"/>
                  </a:lnTo>
                  <a:lnTo>
                    <a:pt x="1657223" y="476839"/>
                  </a:lnTo>
                  <a:lnTo>
                    <a:pt x="1668067" y="526356"/>
                  </a:lnTo>
                  <a:lnTo>
                    <a:pt x="1672973" y="576109"/>
                  </a:lnTo>
                  <a:lnTo>
                    <a:pt x="1671975" y="625835"/>
                  </a:lnTo>
                  <a:lnTo>
                    <a:pt x="1665105" y="675273"/>
                  </a:lnTo>
                  <a:lnTo>
                    <a:pt x="1652396" y="724159"/>
                  </a:lnTo>
                  <a:lnTo>
                    <a:pt x="1633883" y="772233"/>
                  </a:lnTo>
                  <a:lnTo>
                    <a:pt x="1609598" y="819231"/>
                  </a:lnTo>
                  <a:lnTo>
                    <a:pt x="1583805" y="859089"/>
                  </a:lnTo>
                  <a:lnTo>
                    <a:pt x="1554063" y="897324"/>
                  </a:lnTo>
                  <a:lnTo>
                    <a:pt x="1520528" y="933803"/>
                  </a:lnTo>
                  <a:lnTo>
                    <a:pt x="1483360" y="968392"/>
                  </a:lnTo>
                  <a:lnTo>
                    <a:pt x="1442714" y="1000957"/>
                  </a:lnTo>
                  <a:lnTo>
                    <a:pt x="1398750" y="1031365"/>
                  </a:lnTo>
                  <a:lnTo>
                    <a:pt x="1351624" y="1059480"/>
                  </a:lnTo>
                  <a:lnTo>
                    <a:pt x="1301496" y="1085169"/>
                  </a:lnTo>
                  <a:lnTo>
                    <a:pt x="1254915" y="1105751"/>
                  </a:lnTo>
                  <a:lnTo>
                    <a:pt x="1207007" y="1124041"/>
                  </a:lnTo>
                  <a:lnTo>
                    <a:pt x="1157858" y="1140005"/>
                  </a:lnTo>
                  <a:lnTo>
                    <a:pt x="1107552" y="1153607"/>
                  </a:lnTo>
                  <a:lnTo>
                    <a:pt x="1056174" y="1164813"/>
                  </a:lnTo>
                  <a:lnTo>
                    <a:pt x="1003807" y="1173589"/>
                  </a:lnTo>
                  <a:lnTo>
                    <a:pt x="950538" y="1179900"/>
                  </a:lnTo>
                  <a:lnTo>
                    <a:pt x="896450" y="1183713"/>
                  </a:lnTo>
                  <a:lnTo>
                    <a:pt x="841629" y="1184991"/>
                  </a:lnTo>
                  <a:lnTo>
                    <a:pt x="841629" y="1446103"/>
                  </a:lnTo>
                </a:path>
                <a:path w="1673225" h="1446530">
                  <a:moveTo>
                    <a:pt x="695198" y="1342725"/>
                  </a:moveTo>
                  <a:lnTo>
                    <a:pt x="841629" y="1446103"/>
                  </a:lnTo>
                </a:path>
                <a:path w="1673225" h="1446530">
                  <a:moveTo>
                    <a:pt x="841629" y="1446103"/>
                  </a:moveTo>
                  <a:lnTo>
                    <a:pt x="987933" y="1342725"/>
                  </a:lnTo>
                </a:path>
              </a:pathLst>
            </a:custGeom>
            <a:ln w="14287">
              <a:solidFill>
                <a:srgbClr val="474747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2" name="object 12" descr=""/>
            <p:cNvSpPr/>
            <p:nvPr/>
          </p:nvSpPr>
          <p:spPr>
            <a:xfrm>
              <a:off x="4437253" y="1924177"/>
              <a:ext cx="836930" cy="598805"/>
            </a:xfrm>
            <a:custGeom>
              <a:avLst/>
              <a:gdLst/>
              <a:ahLst/>
              <a:cxnLst/>
              <a:rect l="l" t="t" r="r" b="b"/>
              <a:pathLst>
                <a:path w="836929" h="598805">
                  <a:moveTo>
                    <a:pt x="584985" y="474599"/>
                  </a:moveTo>
                  <a:lnTo>
                    <a:pt x="251968" y="474599"/>
                  </a:lnTo>
                  <a:lnTo>
                    <a:pt x="255143" y="476631"/>
                  </a:lnTo>
                  <a:lnTo>
                    <a:pt x="305355" y="495617"/>
                  </a:lnTo>
                  <a:lnTo>
                    <a:pt x="359663" y="507364"/>
                  </a:lnTo>
                  <a:lnTo>
                    <a:pt x="363727" y="508000"/>
                  </a:lnTo>
                  <a:lnTo>
                    <a:pt x="366788" y="510794"/>
                  </a:lnTo>
                  <a:lnTo>
                    <a:pt x="366649" y="510794"/>
                  </a:lnTo>
                  <a:lnTo>
                    <a:pt x="366649" y="560959"/>
                  </a:lnTo>
                  <a:lnTo>
                    <a:pt x="370770" y="575546"/>
                  </a:lnTo>
                  <a:lnTo>
                    <a:pt x="382000" y="587454"/>
                  </a:lnTo>
                  <a:lnTo>
                    <a:pt x="398635" y="595481"/>
                  </a:lnTo>
                  <a:lnTo>
                    <a:pt x="418973" y="598424"/>
                  </a:lnTo>
                  <a:lnTo>
                    <a:pt x="439364" y="595481"/>
                  </a:lnTo>
                  <a:lnTo>
                    <a:pt x="455993" y="587454"/>
                  </a:lnTo>
                  <a:lnTo>
                    <a:pt x="467193" y="575546"/>
                  </a:lnTo>
                  <a:lnTo>
                    <a:pt x="471297" y="560959"/>
                  </a:lnTo>
                  <a:lnTo>
                    <a:pt x="471297" y="509905"/>
                  </a:lnTo>
                  <a:lnTo>
                    <a:pt x="474078" y="507364"/>
                  </a:lnTo>
                  <a:lnTo>
                    <a:pt x="473405" y="507364"/>
                  </a:lnTo>
                  <a:lnTo>
                    <a:pt x="478282" y="506602"/>
                  </a:lnTo>
                  <a:lnTo>
                    <a:pt x="505846" y="501659"/>
                  </a:lnTo>
                  <a:lnTo>
                    <a:pt x="532590" y="494871"/>
                  </a:lnTo>
                  <a:lnTo>
                    <a:pt x="558309" y="486296"/>
                  </a:lnTo>
                  <a:lnTo>
                    <a:pt x="582802" y="475996"/>
                  </a:lnTo>
                  <a:lnTo>
                    <a:pt x="584985" y="474599"/>
                  </a:lnTo>
                  <a:close/>
                </a:path>
                <a:path w="836929" h="598805">
                  <a:moveTo>
                    <a:pt x="159575" y="76692"/>
                  </a:moveTo>
                  <a:lnTo>
                    <a:pt x="139501" y="79468"/>
                  </a:lnTo>
                  <a:lnTo>
                    <a:pt x="139765" y="79468"/>
                  </a:lnTo>
                  <a:lnTo>
                    <a:pt x="122287" y="87757"/>
                  </a:lnTo>
                  <a:lnTo>
                    <a:pt x="122436" y="87757"/>
                  </a:lnTo>
                  <a:lnTo>
                    <a:pt x="110960" y="100012"/>
                  </a:lnTo>
                  <a:lnTo>
                    <a:pt x="107045" y="114109"/>
                  </a:lnTo>
                  <a:lnTo>
                    <a:pt x="110821" y="128206"/>
                  </a:lnTo>
                  <a:lnTo>
                    <a:pt x="122300" y="140588"/>
                  </a:lnTo>
                  <a:lnTo>
                    <a:pt x="170052" y="174498"/>
                  </a:lnTo>
                  <a:lnTo>
                    <a:pt x="172974" y="176784"/>
                  </a:lnTo>
                  <a:lnTo>
                    <a:pt x="172974" y="180212"/>
                  </a:lnTo>
                  <a:lnTo>
                    <a:pt x="170052" y="182499"/>
                  </a:lnTo>
                  <a:lnTo>
                    <a:pt x="155614" y="200026"/>
                  </a:lnTo>
                  <a:lnTo>
                    <a:pt x="143605" y="218424"/>
                  </a:lnTo>
                  <a:lnTo>
                    <a:pt x="134119" y="237559"/>
                  </a:lnTo>
                  <a:lnTo>
                    <a:pt x="127254" y="257301"/>
                  </a:lnTo>
                  <a:lnTo>
                    <a:pt x="126364" y="260223"/>
                  </a:lnTo>
                  <a:lnTo>
                    <a:pt x="122682" y="262382"/>
                  </a:lnTo>
                  <a:lnTo>
                    <a:pt x="51313" y="262382"/>
                  </a:lnTo>
                  <a:lnTo>
                    <a:pt x="32039" y="265154"/>
                  </a:lnTo>
                  <a:lnTo>
                    <a:pt x="15525" y="273065"/>
                  </a:lnTo>
                  <a:lnTo>
                    <a:pt x="4298" y="284811"/>
                  </a:lnTo>
                  <a:lnTo>
                    <a:pt x="0" y="299212"/>
                  </a:lnTo>
                  <a:lnTo>
                    <a:pt x="4101" y="313725"/>
                  </a:lnTo>
                  <a:lnTo>
                    <a:pt x="15287" y="325596"/>
                  </a:lnTo>
                  <a:lnTo>
                    <a:pt x="31878" y="333609"/>
                  </a:lnTo>
                  <a:lnTo>
                    <a:pt x="52197" y="336550"/>
                  </a:lnTo>
                  <a:lnTo>
                    <a:pt x="123698" y="336550"/>
                  </a:lnTo>
                  <a:lnTo>
                    <a:pt x="127381" y="338582"/>
                  </a:lnTo>
                  <a:lnTo>
                    <a:pt x="144621" y="380428"/>
                  </a:lnTo>
                  <a:lnTo>
                    <a:pt x="171069" y="416306"/>
                  </a:lnTo>
                  <a:lnTo>
                    <a:pt x="173989" y="418592"/>
                  </a:lnTo>
                  <a:lnTo>
                    <a:pt x="173989" y="422021"/>
                  </a:lnTo>
                  <a:lnTo>
                    <a:pt x="171069" y="424307"/>
                  </a:lnTo>
                  <a:lnTo>
                    <a:pt x="122300" y="457962"/>
                  </a:lnTo>
                  <a:lnTo>
                    <a:pt x="110942" y="470378"/>
                  </a:lnTo>
                  <a:lnTo>
                    <a:pt x="107156" y="484425"/>
                  </a:lnTo>
                  <a:lnTo>
                    <a:pt x="110942" y="498449"/>
                  </a:lnTo>
                  <a:lnTo>
                    <a:pt x="122300" y="510794"/>
                  </a:lnTo>
                  <a:lnTo>
                    <a:pt x="139696" y="519009"/>
                  </a:lnTo>
                  <a:lnTo>
                    <a:pt x="159448" y="521747"/>
                  </a:lnTo>
                  <a:lnTo>
                    <a:pt x="179200" y="519009"/>
                  </a:lnTo>
                  <a:lnTo>
                    <a:pt x="196596" y="510794"/>
                  </a:lnTo>
                  <a:lnTo>
                    <a:pt x="243967" y="476631"/>
                  </a:lnTo>
                  <a:lnTo>
                    <a:pt x="247142" y="474599"/>
                  </a:lnTo>
                  <a:lnTo>
                    <a:pt x="584985" y="474599"/>
                  </a:lnTo>
                  <a:lnTo>
                    <a:pt x="585977" y="473963"/>
                  </a:lnTo>
                  <a:lnTo>
                    <a:pt x="728173" y="473963"/>
                  </a:lnTo>
                  <a:lnTo>
                    <a:pt x="727003" y="469618"/>
                  </a:lnTo>
                  <a:lnTo>
                    <a:pt x="715645" y="457200"/>
                  </a:lnTo>
                  <a:lnTo>
                    <a:pt x="684810" y="436245"/>
                  </a:lnTo>
                  <a:lnTo>
                    <a:pt x="418338" y="436245"/>
                  </a:lnTo>
                  <a:lnTo>
                    <a:pt x="367355" y="431350"/>
                  </a:lnTo>
                  <a:lnTo>
                    <a:pt x="321545" y="417538"/>
                  </a:lnTo>
                  <a:lnTo>
                    <a:pt x="282733" y="396113"/>
                  </a:lnTo>
                  <a:lnTo>
                    <a:pt x="252748" y="368379"/>
                  </a:lnTo>
                  <a:lnTo>
                    <a:pt x="226568" y="299212"/>
                  </a:lnTo>
                  <a:lnTo>
                    <a:pt x="233417" y="262725"/>
                  </a:lnTo>
                  <a:lnTo>
                    <a:pt x="282733" y="202199"/>
                  </a:lnTo>
                  <a:lnTo>
                    <a:pt x="321545" y="180763"/>
                  </a:lnTo>
                  <a:lnTo>
                    <a:pt x="367355" y="166946"/>
                  </a:lnTo>
                  <a:lnTo>
                    <a:pt x="418338" y="162051"/>
                  </a:lnTo>
                  <a:lnTo>
                    <a:pt x="681576" y="162051"/>
                  </a:lnTo>
                  <a:lnTo>
                    <a:pt x="713232" y="139573"/>
                  </a:lnTo>
                  <a:lnTo>
                    <a:pt x="724711" y="127190"/>
                  </a:lnTo>
                  <a:lnTo>
                    <a:pt x="725443" y="124460"/>
                  </a:lnTo>
                  <a:lnTo>
                    <a:pt x="245872" y="124460"/>
                  </a:lnTo>
                  <a:lnTo>
                    <a:pt x="242570" y="122682"/>
                  </a:lnTo>
                  <a:lnTo>
                    <a:pt x="196596" y="87757"/>
                  </a:lnTo>
                  <a:lnTo>
                    <a:pt x="179276" y="79468"/>
                  </a:lnTo>
                  <a:lnTo>
                    <a:pt x="159575" y="76692"/>
                  </a:lnTo>
                  <a:close/>
                </a:path>
                <a:path w="836929" h="598805">
                  <a:moveTo>
                    <a:pt x="728173" y="473963"/>
                  </a:moveTo>
                  <a:lnTo>
                    <a:pt x="590804" y="473963"/>
                  </a:lnTo>
                  <a:lnTo>
                    <a:pt x="593979" y="475996"/>
                  </a:lnTo>
                  <a:lnTo>
                    <a:pt x="641350" y="510159"/>
                  </a:lnTo>
                  <a:lnTo>
                    <a:pt x="658745" y="518374"/>
                  </a:lnTo>
                  <a:lnTo>
                    <a:pt x="678497" y="521112"/>
                  </a:lnTo>
                  <a:lnTo>
                    <a:pt x="698249" y="518374"/>
                  </a:lnTo>
                  <a:lnTo>
                    <a:pt x="715645" y="510159"/>
                  </a:lnTo>
                  <a:lnTo>
                    <a:pt x="727003" y="497740"/>
                  </a:lnTo>
                  <a:lnTo>
                    <a:pt x="730789" y="483679"/>
                  </a:lnTo>
                  <a:lnTo>
                    <a:pt x="728173" y="473963"/>
                  </a:lnTo>
                  <a:close/>
                </a:path>
                <a:path w="836929" h="598805">
                  <a:moveTo>
                    <a:pt x="681576" y="162051"/>
                  </a:moveTo>
                  <a:lnTo>
                    <a:pt x="418338" y="162051"/>
                  </a:lnTo>
                  <a:lnTo>
                    <a:pt x="469266" y="166946"/>
                  </a:lnTo>
                  <a:lnTo>
                    <a:pt x="515041" y="180763"/>
                  </a:lnTo>
                  <a:lnTo>
                    <a:pt x="553831" y="202199"/>
                  </a:lnTo>
                  <a:lnTo>
                    <a:pt x="583804" y="229954"/>
                  </a:lnTo>
                  <a:lnTo>
                    <a:pt x="609885" y="298703"/>
                  </a:lnTo>
                  <a:lnTo>
                    <a:pt x="609981" y="299212"/>
                  </a:lnTo>
                  <a:lnTo>
                    <a:pt x="603131" y="335644"/>
                  </a:lnTo>
                  <a:lnTo>
                    <a:pt x="553831" y="396113"/>
                  </a:lnTo>
                  <a:lnTo>
                    <a:pt x="515041" y="417538"/>
                  </a:lnTo>
                  <a:lnTo>
                    <a:pt x="469266" y="431350"/>
                  </a:lnTo>
                  <a:lnTo>
                    <a:pt x="418338" y="436245"/>
                  </a:lnTo>
                  <a:lnTo>
                    <a:pt x="684810" y="436245"/>
                  </a:lnTo>
                  <a:lnTo>
                    <a:pt x="666496" y="423799"/>
                  </a:lnTo>
                  <a:lnTo>
                    <a:pt x="663701" y="421513"/>
                  </a:lnTo>
                  <a:lnTo>
                    <a:pt x="663701" y="418084"/>
                  </a:lnTo>
                  <a:lnTo>
                    <a:pt x="666496" y="415798"/>
                  </a:lnTo>
                  <a:lnTo>
                    <a:pt x="680989" y="398341"/>
                  </a:lnTo>
                  <a:lnTo>
                    <a:pt x="693007" y="379968"/>
                  </a:lnTo>
                  <a:lnTo>
                    <a:pt x="702500" y="360808"/>
                  </a:lnTo>
                  <a:lnTo>
                    <a:pt x="709422" y="340995"/>
                  </a:lnTo>
                  <a:lnTo>
                    <a:pt x="710184" y="338074"/>
                  </a:lnTo>
                  <a:lnTo>
                    <a:pt x="713867" y="336042"/>
                  </a:lnTo>
                  <a:lnTo>
                    <a:pt x="784351" y="336042"/>
                  </a:lnTo>
                  <a:lnTo>
                    <a:pt x="804689" y="333101"/>
                  </a:lnTo>
                  <a:lnTo>
                    <a:pt x="821324" y="325088"/>
                  </a:lnTo>
                  <a:lnTo>
                    <a:pt x="832554" y="313217"/>
                  </a:lnTo>
                  <a:lnTo>
                    <a:pt x="836676" y="298703"/>
                  </a:lnTo>
                  <a:lnTo>
                    <a:pt x="832554" y="284116"/>
                  </a:lnTo>
                  <a:lnTo>
                    <a:pt x="821324" y="272208"/>
                  </a:lnTo>
                  <a:lnTo>
                    <a:pt x="804689" y="264181"/>
                  </a:lnTo>
                  <a:lnTo>
                    <a:pt x="785229" y="261365"/>
                  </a:lnTo>
                  <a:lnTo>
                    <a:pt x="712851" y="261365"/>
                  </a:lnTo>
                  <a:lnTo>
                    <a:pt x="709168" y="259207"/>
                  </a:lnTo>
                  <a:lnTo>
                    <a:pt x="691927" y="217408"/>
                  </a:lnTo>
                  <a:lnTo>
                    <a:pt x="665480" y="181483"/>
                  </a:lnTo>
                  <a:lnTo>
                    <a:pt x="662559" y="179197"/>
                  </a:lnTo>
                  <a:lnTo>
                    <a:pt x="662559" y="175768"/>
                  </a:lnTo>
                  <a:lnTo>
                    <a:pt x="665480" y="173482"/>
                  </a:lnTo>
                  <a:lnTo>
                    <a:pt x="681576" y="162051"/>
                  </a:lnTo>
                  <a:close/>
                </a:path>
                <a:path w="836929" h="598805">
                  <a:moveTo>
                    <a:pt x="418338" y="224409"/>
                  </a:moveTo>
                  <a:lnTo>
                    <a:pt x="377608" y="230274"/>
                  </a:lnTo>
                  <a:lnTo>
                    <a:pt x="344344" y="246284"/>
                  </a:lnTo>
                  <a:lnTo>
                    <a:pt x="321915" y="270057"/>
                  </a:lnTo>
                  <a:lnTo>
                    <a:pt x="313689" y="299212"/>
                  </a:lnTo>
                  <a:lnTo>
                    <a:pt x="321915" y="328312"/>
                  </a:lnTo>
                  <a:lnTo>
                    <a:pt x="344344" y="352091"/>
                  </a:lnTo>
                  <a:lnTo>
                    <a:pt x="377608" y="368131"/>
                  </a:lnTo>
                  <a:lnTo>
                    <a:pt x="418338" y="374014"/>
                  </a:lnTo>
                  <a:lnTo>
                    <a:pt x="458993" y="368131"/>
                  </a:lnTo>
                  <a:lnTo>
                    <a:pt x="492220" y="352091"/>
                  </a:lnTo>
                  <a:lnTo>
                    <a:pt x="514635" y="328312"/>
                  </a:lnTo>
                  <a:lnTo>
                    <a:pt x="522859" y="299212"/>
                  </a:lnTo>
                  <a:lnTo>
                    <a:pt x="514635" y="270057"/>
                  </a:lnTo>
                  <a:lnTo>
                    <a:pt x="492220" y="246284"/>
                  </a:lnTo>
                  <a:lnTo>
                    <a:pt x="458993" y="230274"/>
                  </a:lnTo>
                  <a:lnTo>
                    <a:pt x="418338" y="224409"/>
                  </a:lnTo>
                  <a:close/>
                </a:path>
                <a:path w="836929" h="598805">
                  <a:moveTo>
                    <a:pt x="417575" y="0"/>
                  </a:moveTo>
                  <a:lnTo>
                    <a:pt x="397238" y="2940"/>
                  </a:lnTo>
                  <a:lnTo>
                    <a:pt x="380603" y="10953"/>
                  </a:lnTo>
                  <a:lnTo>
                    <a:pt x="369373" y="22824"/>
                  </a:lnTo>
                  <a:lnTo>
                    <a:pt x="365251" y="37337"/>
                  </a:lnTo>
                  <a:lnTo>
                    <a:pt x="365251" y="88646"/>
                  </a:lnTo>
                  <a:lnTo>
                    <a:pt x="362331" y="91186"/>
                  </a:lnTo>
                  <a:lnTo>
                    <a:pt x="303958" y="103568"/>
                  </a:lnTo>
                  <a:lnTo>
                    <a:pt x="253746" y="122682"/>
                  </a:lnTo>
                  <a:lnTo>
                    <a:pt x="250444" y="124460"/>
                  </a:lnTo>
                  <a:lnTo>
                    <a:pt x="725443" y="124460"/>
                  </a:lnTo>
                  <a:lnTo>
                    <a:pt x="725715" y="123444"/>
                  </a:lnTo>
                  <a:lnTo>
                    <a:pt x="584708" y="123444"/>
                  </a:lnTo>
                  <a:lnTo>
                    <a:pt x="581406" y="121665"/>
                  </a:lnTo>
                  <a:lnTo>
                    <a:pt x="531241" y="102552"/>
                  </a:lnTo>
                  <a:lnTo>
                    <a:pt x="476885" y="90677"/>
                  </a:lnTo>
                  <a:lnTo>
                    <a:pt x="472821" y="90170"/>
                  </a:lnTo>
                  <a:lnTo>
                    <a:pt x="470166" y="87757"/>
                  </a:lnTo>
                  <a:lnTo>
                    <a:pt x="470027" y="87757"/>
                  </a:lnTo>
                  <a:lnTo>
                    <a:pt x="469996" y="75723"/>
                  </a:lnTo>
                  <a:lnTo>
                    <a:pt x="469900" y="37337"/>
                  </a:lnTo>
                  <a:lnTo>
                    <a:pt x="465796" y="22824"/>
                  </a:lnTo>
                  <a:lnTo>
                    <a:pt x="454596" y="10953"/>
                  </a:lnTo>
                  <a:lnTo>
                    <a:pt x="437967" y="2940"/>
                  </a:lnTo>
                  <a:lnTo>
                    <a:pt x="417575" y="0"/>
                  </a:lnTo>
                  <a:close/>
                </a:path>
                <a:path w="836929" h="598805">
                  <a:moveTo>
                    <a:pt x="675957" y="75723"/>
                  </a:moveTo>
                  <a:lnTo>
                    <a:pt x="656256" y="78505"/>
                  </a:lnTo>
                  <a:lnTo>
                    <a:pt x="638937" y="86740"/>
                  </a:lnTo>
                  <a:lnTo>
                    <a:pt x="592582" y="121665"/>
                  </a:lnTo>
                  <a:lnTo>
                    <a:pt x="589280" y="123444"/>
                  </a:lnTo>
                  <a:lnTo>
                    <a:pt x="725715" y="123444"/>
                  </a:lnTo>
                  <a:lnTo>
                    <a:pt x="728487" y="113093"/>
                  </a:lnTo>
                  <a:lnTo>
                    <a:pt x="724572" y="98996"/>
                  </a:lnTo>
                  <a:lnTo>
                    <a:pt x="713096" y="86740"/>
                  </a:lnTo>
                  <a:lnTo>
                    <a:pt x="713246" y="86740"/>
                  </a:lnTo>
                  <a:lnTo>
                    <a:pt x="695842" y="78505"/>
                  </a:lnTo>
                  <a:lnTo>
                    <a:pt x="696296" y="78505"/>
                  </a:lnTo>
                  <a:lnTo>
                    <a:pt x="675957" y="75723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13" name="object 13" descr=""/>
          <p:cNvGrpSpPr/>
          <p:nvPr/>
        </p:nvGrpSpPr>
        <p:grpSpPr>
          <a:xfrm>
            <a:off x="6940010" y="1617866"/>
            <a:ext cx="1687830" cy="1460500"/>
            <a:chOff x="6940010" y="1617866"/>
            <a:chExt cx="1687830" cy="1460500"/>
          </a:xfrm>
        </p:grpSpPr>
        <p:sp>
          <p:nvSpPr>
            <p:cNvPr id="14" name="object 14" descr=""/>
            <p:cNvSpPr/>
            <p:nvPr/>
          </p:nvSpPr>
          <p:spPr>
            <a:xfrm>
              <a:off x="7156323" y="1774571"/>
              <a:ext cx="1255395" cy="897890"/>
            </a:xfrm>
            <a:custGeom>
              <a:avLst/>
              <a:gdLst/>
              <a:ahLst/>
              <a:cxnLst/>
              <a:rect l="l" t="t" r="r" b="b"/>
              <a:pathLst>
                <a:path w="1255395" h="897889">
                  <a:moveTo>
                    <a:pt x="627506" y="0"/>
                  </a:moveTo>
                  <a:lnTo>
                    <a:pt x="573378" y="1647"/>
                  </a:lnTo>
                  <a:lnTo>
                    <a:pt x="520525" y="6499"/>
                  </a:lnTo>
                  <a:lnTo>
                    <a:pt x="469136" y="14420"/>
                  </a:lnTo>
                  <a:lnTo>
                    <a:pt x="419401" y="25278"/>
                  </a:lnTo>
                  <a:lnTo>
                    <a:pt x="371507" y="38935"/>
                  </a:lnTo>
                  <a:lnTo>
                    <a:pt x="325643" y="55259"/>
                  </a:lnTo>
                  <a:lnTo>
                    <a:pt x="281998" y="74115"/>
                  </a:lnTo>
                  <a:lnTo>
                    <a:pt x="240761" y="95367"/>
                  </a:lnTo>
                  <a:lnTo>
                    <a:pt x="202120" y="118881"/>
                  </a:lnTo>
                  <a:lnTo>
                    <a:pt x="166264" y="144523"/>
                  </a:lnTo>
                  <a:lnTo>
                    <a:pt x="133381" y="172157"/>
                  </a:lnTo>
                  <a:lnTo>
                    <a:pt x="103660" y="201650"/>
                  </a:lnTo>
                  <a:lnTo>
                    <a:pt x="77290" y="232866"/>
                  </a:lnTo>
                  <a:lnTo>
                    <a:pt x="54460" y="265671"/>
                  </a:lnTo>
                  <a:lnTo>
                    <a:pt x="35357" y="299931"/>
                  </a:lnTo>
                  <a:lnTo>
                    <a:pt x="20171" y="335510"/>
                  </a:lnTo>
                  <a:lnTo>
                    <a:pt x="9090" y="372274"/>
                  </a:lnTo>
                  <a:lnTo>
                    <a:pt x="2304" y="410088"/>
                  </a:lnTo>
                  <a:lnTo>
                    <a:pt x="0" y="448817"/>
                  </a:lnTo>
                  <a:lnTo>
                    <a:pt x="2565" y="489653"/>
                  </a:lnTo>
                  <a:lnTo>
                    <a:pt x="10113" y="529463"/>
                  </a:lnTo>
                  <a:lnTo>
                    <a:pt x="22422" y="568088"/>
                  </a:lnTo>
                  <a:lnTo>
                    <a:pt x="39270" y="605369"/>
                  </a:lnTo>
                  <a:lnTo>
                    <a:pt x="60436" y="641149"/>
                  </a:lnTo>
                  <a:lnTo>
                    <a:pt x="85696" y="675268"/>
                  </a:lnTo>
                  <a:lnTo>
                    <a:pt x="114830" y="707568"/>
                  </a:lnTo>
                  <a:lnTo>
                    <a:pt x="147616" y="737892"/>
                  </a:lnTo>
                  <a:lnTo>
                    <a:pt x="183832" y="766079"/>
                  </a:lnTo>
                  <a:lnTo>
                    <a:pt x="223256" y="791973"/>
                  </a:lnTo>
                  <a:lnTo>
                    <a:pt x="265665" y="815413"/>
                  </a:lnTo>
                  <a:lnTo>
                    <a:pt x="310839" y="836243"/>
                  </a:lnTo>
                  <a:lnTo>
                    <a:pt x="358555" y="854302"/>
                  </a:lnTo>
                  <a:lnTo>
                    <a:pt x="408592" y="869434"/>
                  </a:lnTo>
                  <a:lnTo>
                    <a:pt x="460727" y="881479"/>
                  </a:lnTo>
                  <a:lnTo>
                    <a:pt x="514739" y="890279"/>
                  </a:lnTo>
                  <a:lnTo>
                    <a:pt x="570406" y="895675"/>
                  </a:lnTo>
                  <a:lnTo>
                    <a:pt x="627506" y="897508"/>
                  </a:lnTo>
                  <a:lnTo>
                    <a:pt x="684625" y="895675"/>
                  </a:lnTo>
                  <a:lnTo>
                    <a:pt x="740307" y="890279"/>
                  </a:lnTo>
                  <a:lnTo>
                    <a:pt x="794330" y="881479"/>
                  </a:lnTo>
                  <a:lnTo>
                    <a:pt x="846472" y="869434"/>
                  </a:lnTo>
                  <a:lnTo>
                    <a:pt x="896513" y="854302"/>
                  </a:lnTo>
                  <a:lnTo>
                    <a:pt x="944230" y="836243"/>
                  </a:lnTo>
                  <a:lnTo>
                    <a:pt x="989403" y="815413"/>
                  </a:lnTo>
                  <a:lnTo>
                    <a:pt x="1031810" y="791973"/>
                  </a:lnTo>
                  <a:lnTo>
                    <a:pt x="1071229" y="766079"/>
                  </a:lnTo>
                  <a:lnTo>
                    <a:pt x="1107438" y="737892"/>
                  </a:lnTo>
                  <a:lnTo>
                    <a:pt x="1140218" y="707568"/>
                  </a:lnTo>
                  <a:lnTo>
                    <a:pt x="1169345" y="675268"/>
                  </a:lnTo>
                  <a:lnTo>
                    <a:pt x="1194599" y="641149"/>
                  </a:lnTo>
                  <a:lnTo>
                    <a:pt x="1215757" y="605369"/>
                  </a:lnTo>
                  <a:lnTo>
                    <a:pt x="1232600" y="568088"/>
                  </a:lnTo>
                  <a:lnTo>
                    <a:pt x="1244904" y="529463"/>
                  </a:lnTo>
                  <a:lnTo>
                    <a:pt x="1252449" y="489653"/>
                  </a:lnTo>
                  <a:lnTo>
                    <a:pt x="1255013" y="448817"/>
                  </a:lnTo>
                  <a:lnTo>
                    <a:pt x="1252710" y="410088"/>
                  </a:lnTo>
                  <a:lnTo>
                    <a:pt x="1245926" y="372274"/>
                  </a:lnTo>
                  <a:lnTo>
                    <a:pt x="1234850" y="335510"/>
                  </a:lnTo>
                  <a:lnTo>
                    <a:pt x="1219669" y="299931"/>
                  </a:lnTo>
                  <a:lnTo>
                    <a:pt x="1200573" y="265671"/>
                  </a:lnTo>
                  <a:lnTo>
                    <a:pt x="1177749" y="232866"/>
                  </a:lnTo>
                  <a:lnTo>
                    <a:pt x="1151385" y="201650"/>
                  </a:lnTo>
                  <a:lnTo>
                    <a:pt x="1121671" y="172157"/>
                  </a:lnTo>
                  <a:lnTo>
                    <a:pt x="1088794" y="144523"/>
                  </a:lnTo>
                  <a:lnTo>
                    <a:pt x="1052943" y="118881"/>
                  </a:lnTo>
                  <a:lnTo>
                    <a:pt x="1014306" y="95367"/>
                  </a:lnTo>
                  <a:lnTo>
                    <a:pt x="973071" y="74115"/>
                  </a:lnTo>
                  <a:lnTo>
                    <a:pt x="929426" y="55259"/>
                  </a:lnTo>
                  <a:lnTo>
                    <a:pt x="883561" y="38935"/>
                  </a:lnTo>
                  <a:lnTo>
                    <a:pt x="835662" y="25278"/>
                  </a:lnTo>
                  <a:lnTo>
                    <a:pt x="785919" y="14420"/>
                  </a:lnTo>
                  <a:lnTo>
                    <a:pt x="734520" y="6499"/>
                  </a:lnTo>
                  <a:lnTo>
                    <a:pt x="681653" y="1647"/>
                  </a:lnTo>
                  <a:lnTo>
                    <a:pt x="627506" y="0"/>
                  </a:lnTo>
                  <a:close/>
                </a:path>
              </a:pathLst>
            </a:custGeom>
            <a:solidFill>
              <a:srgbClr val="00506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5" name="object 15" descr=""/>
            <p:cNvSpPr/>
            <p:nvPr/>
          </p:nvSpPr>
          <p:spPr>
            <a:xfrm>
              <a:off x="7156323" y="1774571"/>
              <a:ext cx="1255395" cy="897890"/>
            </a:xfrm>
            <a:custGeom>
              <a:avLst/>
              <a:gdLst/>
              <a:ahLst/>
              <a:cxnLst/>
              <a:rect l="l" t="t" r="r" b="b"/>
              <a:pathLst>
                <a:path w="1255395" h="897889">
                  <a:moveTo>
                    <a:pt x="0" y="448817"/>
                  </a:moveTo>
                  <a:lnTo>
                    <a:pt x="2565" y="489653"/>
                  </a:lnTo>
                  <a:lnTo>
                    <a:pt x="10113" y="529463"/>
                  </a:lnTo>
                  <a:lnTo>
                    <a:pt x="22422" y="568088"/>
                  </a:lnTo>
                  <a:lnTo>
                    <a:pt x="39270" y="605369"/>
                  </a:lnTo>
                  <a:lnTo>
                    <a:pt x="60436" y="641149"/>
                  </a:lnTo>
                  <a:lnTo>
                    <a:pt x="85696" y="675268"/>
                  </a:lnTo>
                  <a:lnTo>
                    <a:pt x="114830" y="707568"/>
                  </a:lnTo>
                  <a:lnTo>
                    <a:pt x="147616" y="737892"/>
                  </a:lnTo>
                  <a:lnTo>
                    <a:pt x="183832" y="766079"/>
                  </a:lnTo>
                  <a:lnTo>
                    <a:pt x="223256" y="791973"/>
                  </a:lnTo>
                  <a:lnTo>
                    <a:pt x="265665" y="815413"/>
                  </a:lnTo>
                  <a:lnTo>
                    <a:pt x="310839" y="836243"/>
                  </a:lnTo>
                  <a:lnTo>
                    <a:pt x="358555" y="854302"/>
                  </a:lnTo>
                  <a:lnTo>
                    <a:pt x="408592" y="869434"/>
                  </a:lnTo>
                  <a:lnTo>
                    <a:pt x="460727" y="881479"/>
                  </a:lnTo>
                  <a:lnTo>
                    <a:pt x="514739" y="890279"/>
                  </a:lnTo>
                  <a:lnTo>
                    <a:pt x="570406" y="895675"/>
                  </a:lnTo>
                  <a:lnTo>
                    <a:pt x="627506" y="897508"/>
                  </a:lnTo>
                  <a:lnTo>
                    <a:pt x="684625" y="895675"/>
                  </a:lnTo>
                  <a:lnTo>
                    <a:pt x="740307" y="890279"/>
                  </a:lnTo>
                  <a:lnTo>
                    <a:pt x="794330" y="881479"/>
                  </a:lnTo>
                  <a:lnTo>
                    <a:pt x="846472" y="869434"/>
                  </a:lnTo>
                  <a:lnTo>
                    <a:pt x="896513" y="854302"/>
                  </a:lnTo>
                  <a:lnTo>
                    <a:pt x="944230" y="836243"/>
                  </a:lnTo>
                  <a:lnTo>
                    <a:pt x="989403" y="815413"/>
                  </a:lnTo>
                  <a:lnTo>
                    <a:pt x="1031810" y="791973"/>
                  </a:lnTo>
                  <a:lnTo>
                    <a:pt x="1071229" y="766079"/>
                  </a:lnTo>
                  <a:lnTo>
                    <a:pt x="1107438" y="737892"/>
                  </a:lnTo>
                  <a:lnTo>
                    <a:pt x="1140218" y="707568"/>
                  </a:lnTo>
                  <a:lnTo>
                    <a:pt x="1169345" y="675268"/>
                  </a:lnTo>
                  <a:lnTo>
                    <a:pt x="1194599" y="641149"/>
                  </a:lnTo>
                  <a:lnTo>
                    <a:pt x="1215757" y="605369"/>
                  </a:lnTo>
                  <a:lnTo>
                    <a:pt x="1232600" y="568088"/>
                  </a:lnTo>
                  <a:lnTo>
                    <a:pt x="1244904" y="529463"/>
                  </a:lnTo>
                  <a:lnTo>
                    <a:pt x="1252449" y="489653"/>
                  </a:lnTo>
                  <a:lnTo>
                    <a:pt x="1255013" y="448817"/>
                  </a:lnTo>
                  <a:lnTo>
                    <a:pt x="1252710" y="410088"/>
                  </a:lnTo>
                  <a:lnTo>
                    <a:pt x="1245926" y="372274"/>
                  </a:lnTo>
                  <a:lnTo>
                    <a:pt x="1234850" y="335510"/>
                  </a:lnTo>
                  <a:lnTo>
                    <a:pt x="1219669" y="299931"/>
                  </a:lnTo>
                  <a:lnTo>
                    <a:pt x="1200573" y="265671"/>
                  </a:lnTo>
                  <a:lnTo>
                    <a:pt x="1177749" y="232866"/>
                  </a:lnTo>
                  <a:lnTo>
                    <a:pt x="1151385" y="201650"/>
                  </a:lnTo>
                  <a:lnTo>
                    <a:pt x="1121671" y="172157"/>
                  </a:lnTo>
                  <a:lnTo>
                    <a:pt x="1088794" y="144523"/>
                  </a:lnTo>
                  <a:lnTo>
                    <a:pt x="1052943" y="118881"/>
                  </a:lnTo>
                  <a:lnTo>
                    <a:pt x="1014306" y="95367"/>
                  </a:lnTo>
                  <a:lnTo>
                    <a:pt x="973071" y="74115"/>
                  </a:lnTo>
                  <a:lnTo>
                    <a:pt x="929426" y="55259"/>
                  </a:lnTo>
                  <a:lnTo>
                    <a:pt x="883561" y="38935"/>
                  </a:lnTo>
                  <a:lnTo>
                    <a:pt x="835662" y="25278"/>
                  </a:lnTo>
                  <a:lnTo>
                    <a:pt x="785919" y="14420"/>
                  </a:lnTo>
                  <a:lnTo>
                    <a:pt x="734520" y="6499"/>
                  </a:lnTo>
                  <a:lnTo>
                    <a:pt x="681653" y="1647"/>
                  </a:lnTo>
                  <a:lnTo>
                    <a:pt x="627506" y="0"/>
                  </a:lnTo>
                  <a:lnTo>
                    <a:pt x="573378" y="1647"/>
                  </a:lnTo>
                  <a:lnTo>
                    <a:pt x="520525" y="6499"/>
                  </a:lnTo>
                  <a:lnTo>
                    <a:pt x="469136" y="14420"/>
                  </a:lnTo>
                  <a:lnTo>
                    <a:pt x="419401" y="25278"/>
                  </a:lnTo>
                  <a:lnTo>
                    <a:pt x="371507" y="38935"/>
                  </a:lnTo>
                  <a:lnTo>
                    <a:pt x="325643" y="55259"/>
                  </a:lnTo>
                  <a:lnTo>
                    <a:pt x="281998" y="74115"/>
                  </a:lnTo>
                  <a:lnTo>
                    <a:pt x="240761" y="95367"/>
                  </a:lnTo>
                  <a:lnTo>
                    <a:pt x="202120" y="118881"/>
                  </a:lnTo>
                  <a:lnTo>
                    <a:pt x="166264" y="144523"/>
                  </a:lnTo>
                  <a:lnTo>
                    <a:pt x="133381" y="172157"/>
                  </a:lnTo>
                  <a:lnTo>
                    <a:pt x="103660" y="201650"/>
                  </a:lnTo>
                  <a:lnTo>
                    <a:pt x="77290" y="232866"/>
                  </a:lnTo>
                  <a:lnTo>
                    <a:pt x="54460" y="265671"/>
                  </a:lnTo>
                  <a:lnTo>
                    <a:pt x="35357" y="299931"/>
                  </a:lnTo>
                  <a:lnTo>
                    <a:pt x="20171" y="335510"/>
                  </a:lnTo>
                  <a:lnTo>
                    <a:pt x="9090" y="372274"/>
                  </a:lnTo>
                  <a:lnTo>
                    <a:pt x="2304" y="410088"/>
                  </a:lnTo>
                  <a:lnTo>
                    <a:pt x="0" y="448817"/>
                  </a:lnTo>
                </a:path>
              </a:pathLst>
            </a:custGeom>
            <a:ln w="14287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6" name="object 16" descr=""/>
            <p:cNvSpPr/>
            <p:nvPr/>
          </p:nvSpPr>
          <p:spPr>
            <a:xfrm>
              <a:off x="6947154" y="1625010"/>
              <a:ext cx="1673225" cy="1446530"/>
            </a:xfrm>
            <a:custGeom>
              <a:avLst/>
              <a:gdLst/>
              <a:ahLst/>
              <a:cxnLst/>
              <a:rect l="l" t="t" r="r" b="b"/>
              <a:pathLst>
                <a:path w="1673225" h="1446530">
                  <a:moveTo>
                    <a:pt x="0" y="592536"/>
                  </a:moveTo>
                  <a:lnTo>
                    <a:pt x="2990" y="542503"/>
                  </a:lnTo>
                  <a:lnTo>
                    <a:pt x="11888" y="493049"/>
                  </a:lnTo>
                  <a:lnTo>
                    <a:pt x="26582" y="444422"/>
                  </a:lnTo>
                  <a:lnTo>
                    <a:pt x="46961" y="396876"/>
                  </a:lnTo>
                  <a:lnTo>
                    <a:pt x="72913" y="350660"/>
                  </a:lnTo>
                  <a:lnTo>
                    <a:pt x="104329" y="306026"/>
                  </a:lnTo>
                  <a:lnTo>
                    <a:pt x="141097" y="263225"/>
                  </a:lnTo>
                  <a:lnTo>
                    <a:pt x="173153" y="231563"/>
                  </a:lnTo>
                  <a:lnTo>
                    <a:pt x="207936" y="201571"/>
                  </a:lnTo>
                  <a:lnTo>
                    <a:pt x="245312" y="173328"/>
                  </a:lnTo>
                  <a:lnTo>
                    <a:pt x="285146" y="146912"/>
                  </a:lnTo>
                  <a:lnTo>
                    <a:pt x="327304" y="122405"/>
                  </a:lnTo>
                  <a:lnTo>
                    <a:pt x="371653" y="99884"/>
                  </a:lnTo>
                  <a:lnTo>
                    <a:pt x="418060" y="79430"/>
                  </a:lnTo>
                  <a:lnTo>
                    <a:pt x="466389" y="61122"/>
                  </a:lnTo>
                  <a:lnTo>
                    <a:pt x="516509" y="45039"/>
                  </a:lnTo>
                  <a:lnTo>
                    <a:pt x="562821" y="32582"/>
                  </a:lnTo>
                  <a:lnTo>
                    <a:pt x="609927" y="22116"/>
                  </a:lnTo>
                  <a:lnTo>
                    <a:pt x="657699" y="13651"/>
                  </a:lnTo>
                  <a:lnTo>
                    <a:pt x="706009" y="7197"/>
                  </a:lnTo>
                  <a:lnTo>
                    <a:pt x="754729" y="2764"/>
                  </a:lnTo>
                  <a:lnTo>
                    <a:pt x="803731" y="361"/>
                  </a:lnTo>
                  <a:lnTo>
                    <a:pt x="852887" y="0"/>
                  </a:lnTo>
                  <a:lnTo>
                    <a:pt x="902068" y="1688"/>
                  </a:lnTo>
                  <a:lnTo>
                    <a:pt x="951148" y="5437"/>
                  </a:lnTo>
                  <a:lnTo>
                    <a:pt x="999998" y="11257"/>
                  </a:lnTo>
                  <a:lnTo>
                    <a:pt x="1053547" y="20147"/>
                  </a:lnTo>
                  <a:lnTo>
                    <a:pt x="1105971" y="31453"/>
                  </a:lnTo>
                  <a:lnTo>
                    <a:pt x="1157115" y="45119"/>
                  </a:lnTo>
                  <a:lnTo>
                    <a:pt x="1206823" y="61086"/>
                  </a:lnTo>
                  <a:lnTo>
                    <a:pt x="1254939" y="79298"/>
                  </a:lnTo>
                  <a:lnTo>
                    <a:pt x="1301307" y="99696"/>
                  </a:lnTo>
                  <a:lnTo>
                    <a:pt x="1345772" y="122223"/>
                  </a:lnTo>
                  <a:lnTo>
                    <a:pt x="1388178" y="146823"/>
                  </a:lnTo>
                  <a:lnTo>
                    <a:pt x="1428369" y="173436"/>
                  </a:lnTo>
                  <a:lnTo>
                    <a:pt x="1470462" y="205569"/>
                  </a:lnTo>
                  <a:lnTo>
                    <a:pt x="1508938" y="239666"/>
                  </a:lnTo>
                  <a:lnTo>
                    <a:pt x="1543682" y="275574"/>
                  </a:lnTo>
                  <a:lnTo>
                    <a:pt x="1574577" y="313136"/>
                  </a:lnTo>
                  <a:lnTo>
                    <a:pt x="1601508" y="352198"/>
                  </a:lnTo>
                  <a:lnTo>
                    <a:pt x="1624357" y="392606"/>
                  </a:lnTo>
                  <a:lnTo>
                    <a:pt x="1643010" y="434205"/>
                  </a:lnTo>
                  <a:lnTo>
                    <a:pt x="1657350" y="476839"/>
                  </a:lnTo>
                  <a:lnTo>
                    <a:pt x="1668187" y="526356"/>
                  </a:lnTo>
                  <a:lnTo>
                    <a:pt x="1673078" y="576109"/>
                  </a:lnTo>
                  <a:lnTo>
                    <a:pt x="1672062" y="625835"/>
                  </a:lnTo>
                  <a:lnTo>
                    <a:pt x="1665178" y="675273"/>
                  </a:lnTo>
                  <a:lnTo>
                    <a:pt x="1652468" y="724159"/>
                  </a:lnTo>
                  <a:lnTo>
                    <a:pt x="1633970" y="772233"/>
                  </a:lnTo>
                  <a:lnTo>
                    <a:pt x="1609725" y="819231"/>
                  </a:lnTo>
                  <a:lnTo>
                    <a:pt x="1583932" y="859089"/>
                  </a:lnTo>
                  <a:lnTo>
                    <a:pt x="1554188" y="897324"/>
                  </a:lnTo>
                  <a:lnTo>
                    <a:pt x="1520649" y="933803"/>
                  </a:lnTo>
                  <a:lnTo>
                    <a:pt x="1483471" y="968392"/>
                  </a:lnTo>
                  <a:lnTo>
                    <a:pt x="1442810" y="1000957"/>
                  </a:lnTo>
                  <a:lnTo>
                    <a:pt x="1398823" y="1031365"/>
                  </a:lnTo>
                  <a:lnTo>
                    <a:pt x="1351666" y="1059480"/>
                  </a:lnTo>
                  <a:lnTo>
                    <a:pt x="1301496" y="1085169"/>
                  </a:lnTo>
                  <a:lnTo>
                    <a:pt x="1254948" y="1105751"/>
                  </a:lnTo>
                  <a:lnTo>
                    <a:pt x="1207060" y="1124041"/>
                  </a:lnTo>
                  <a:lnTo>
                    <a:pt x="1157920" y="1140005"/>
                  </a:lnTo>
                  <a:lnTo>
                    <a:pt x="1107616" y="1153607"/>
                  </a:lnTo>
                  <a:lnTo>
                    <a:pt x="1056237" y="1164813"/>
                  </a:lnTo>
                  <a:lnTo>
                    <a:pt x="1003873" y="1173589"/>
                  </a:lnTo>
                  <a:lnTo>
                    <a:pt x="950612" y="1179900"/>
                  </a:lnTo>
                  <a:lnTo>
                    <a:pt x="896544" y="1183713"/>
                  </a:lnTo>
                  <a:lnTo>
                    <a:pt x="841755" y="1184991"/>
                  </a:lnTo>
                  <a:lnTo>
                    <a:pt x="841755" y="1446103"/>
                  </a:lnTo>
                </a:path>
                <a:path w="1673225" h="1446530">
                  <a:moveTo>
                    <a:pt x="695325" y="1342725"/>
                  </a:moveTo>
                  <a:lnTo>
                    <a:pt x="841755" y="1446103"/>
                  </a:lnTo>
                </a:path>
                <a:path w="1673225" h="1446530">
                  <a:moveTo>
                    <a:pt x="841755" y="1446103"/>
                  </a:moveTo>
                  <a:lnTo>
                    <a:pt x="988060" y="1342725"/>
                  </a:lnTo>
                </a:path>
              </a:pathLst>
            </a:custGeom>
            <a:ln w="14287">
              <a:solidFill>
                <a:srgbClr val="474747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7" name="object 17" descr=""/>
            <p:cNvSpPr/>
            <p:nvPr/>
          </p:nvSpPr>
          <p:spPr>
            <a:xfrm>
              <a:off x="7365576" y="1924399"/>
              <a:ext cx="833119" cy="595630"/>
            </a:xfrm>
            <a:custGeom>
              <a:avLst/>
              <a:gdLst/>
              <a:ahLst/>
              <a:cxnLst/>
              <a:rect l="l" t="t" r="r" b="b"/>
              <a:pathLst>
                <a:path w="833120" h="595630">
                  <a:moveTo>
                    <a:pt x="737699" y="456977"/>
                  </a:moveTo>
                  <a:lnTo>
                    <a:pt x="540681" y="456977"/>
                  </a:lnTo>
                  <a:lnTo>
                    <a:pt x="717719" y="583469"/>
                  </a:lnTo>
                  <a:lnTo>
                    <a:pt x="740577" y="592768"/>
                  </a:lnTo>
                  <a:lnTo>
                    <a:pt x="765804" y="595376"/>
                  </a:lnTo>
                  <a:lnTo>
                    <a:pt x="790674" y="591363"/>
                  </a:lnTo>
                  <a:lnTo>
                    <a:pt x="812461" y="580802"/>
                  </a:lnTo>
                  <a:lnTo>
                    <a:pt x="827179" y="565243"/>
                  </a:lnTo>
                  <a:lnTo>
                    <a:pt x="832765" y="547481"/>
                  </a:lnTo>
                  <a:lnTo>
                    <a:pt x="829088" y="529457"/>
                  </a:lnTo>
                  <a:lnTo>
                    <a:pt x="816017" y="513111"/>
                  </a:lnTo>
                  <a:lnTo>
                    <a:pt x="737699" y="456977"/>
                  </a:lnTo>
                  <a:close/>
                </a:path>
                <a:path w="833120" h="595630">
                  <a:moveTo>
                    <a:pt x="330924" y="0"/>
                  </a:moveTo>
                  <a:lnTo>
                    <a:pt x="281095" y="4376"/>
                  </a:lnTo>
                  <a:lnTo>
                    <a:pt x="232459" y="13863"/>
                  </a:lnTo>
                  <a:lnTo>
                    <a:pt x="185847" y="28430"/>
                  </a:lnTo>
                  <a:lnTo>
                    <a:pt x="142091" y="48045"/>
                  </a:lnTo>
                  <a:lnTo>
                    <a:pt x="102023" y="72675"/>
                  </a:lnTo>
                  <a:lnTo>
                    <a:pt x="64139" y="104713"/>
                  </a:lnTo>
                  <a:lnTo>
                    <a:pt x="34939" y="139917"/>
                  </a:lnTo>
                  <a:lnTo>
                    <a:pt x="14478" y="177474"/>
                  </a:lnTo>
                  <a:lnTo>
                    <a:pt x="2812" y="216570"/>
                  </a:lnTo>
                  <a:lnTo>
                    <a:pt x="0" y="256393"/>
                  </a:lnTo>
                  <a:lnTo>
                    <a:pt x="6096" y="296129"/>
                  </a:lnTo>
                  <a:lnTo>
                    <a:pt x="21157" y="334966"/>
                  </a:lnTo>
                  <a:lnTo>
                    <a:pt x="45240" y="372089"/>
                  </a:lnTo>
                  <a:lnTo>
                    <a:pt x="78401" y="406685"/>
                  </a:lnTo>
                  <a:lnTo>
                    <a:pt x="114809" y="434102"/>
                  </a:lnTo>
                  <a:lnTo>
                    <a:pt x="155592" y="456782"/>
                  </a:lnTo>
                  <a:lnTo>
                    <a:pt x="199928" y="474635"/>
                  </a:lnTo>
                  <a:lnTo>
                    <a:pt x="246994" y="487573"/>
                  </a:lnTo>
                  <a:lnTo>
                    <a:pt x="295968" y="495506"/>
                  </a:lnTo>
                  <a:lnTo>
                    <a:pt x="346027" y="498345"/>
                  </a:lnTo>
                  <a:lnTo>
                    <a:pt x="396351" y="496000"/>
                  </a:lnTo>
                  <a:lnTo>
                    <a:pt x="446116" y="488384"/>
                  </a:lnTo>
                  <a:lnTo>
                    <a:pt x="494500" y="475406"/>
                  </a:lnTo>
                  <a:lnTo>
                    <a:pt x="540681" y="456977"/>
                  </a:lnTo>
                  <a:lnTo>
                    <a:pt x="737699" y="456977"/>
                  </a:lnTo>
                  <a:lnTo>
                    <a:pt x="734687" y="454818"/>
                  </a:lnTo>
                  <a:lnTo>
                    <a:pt x="348530" y="454818"/>
                  </a:lnTo>
                  <a:lnTo>
                    <a:pt x="290597" y="450640"/>
                  </a:lnTo>
                  <a:lnTo>
                    <a:pt x="236631" y="438656"/>
                  </a:lnTo>
                  <a:lnTo>
                    <a:pt x="187791" y="419691"/>
                  </a:lnTo>
                  <a:lnTo>
                    <a:pt x="145235" y="394573"/>
                  </a:lnTo>
                  <a:lnTo>
                    <a:pt x="110120" y="364126"/>
                  </a:lnTo>
                  <a:lnTo>
                    <a:pt x="83604" y="329178"/>
                  </a:lnTo>
                  <a:lnTo>
                    <a:pt x="66845" y="290553"/>
                  </a:lnTo>
                  <a:lnTo>
                    <a:pt x="61002" y="249078"/>
                  </a:lnTo>
                  <a:lnTo>
                    <a:pt x="66882" y="207645"/>
                  </a:lnTo>
                  <a:lnTo>
                    <a:pt x="83657" y="169050"/>
                  </a:lnTo>
                  <a:lnTo>
                    <a:pt x="110175" y="134120"/>
                  </a:lnTo>
                  <a:lnTo>
                    <a:pt x="145282" y="103679"/>
                  </a:lnTo>
                  <a:lnTo>
                    <a:pt x="187824" y="78555"/>
                  </a:lnTo>
                  <a:lnTo>
                    <a:pt x="236649" y="59572"/>
                  </a:lnTo>
                  <a:lnTo>
                    <a:pt x="290602" y="47558"/>
                  </a:lnTo>
                  <a:lnTo>
                    <a:pt x="348530" y="43338"/>
                  </a:lnTo>
                  <a:lnTo>
                    <a:pt x="543727" y="43338"/>
                  </a:lnTo>
                  <a:lnTo>
                    <a:pt x="525549" y="34250"/>
                  </a:lnTo>
                  <a:lnTo>
                    <a:pt x="479260" y="17860"/>
                  </a:lnTo>
                  <a:lnTo>
                    <a:pt x="430838" y="6710"/>
                  </a:lnTo>
                  <a:lnTo>
                    <a:pt x="381116" y="767"/>
                  </a:lnTo>
                  <a:lnTo>
                    <a:pt x="330924" y="0"/>
                  </a:lnTo>
                  <a:close/>
                </a:path>
                <a:path w="833120" h="595630">
                  <a:moveTo>
                    <a:pt x="543727" y="43338"/>
                  </a:moveTo>
                  <a:lnTo>
                    <a:pt x="348530" y="43338"/>
                  </a:lnTo>
                  <a:lnTo>
                    <a:pt x="407083" y="47558"/>
                  </a:lnTo>
                  <a:lnTo>
                    <a:pt x="406693" y="47558"/>
                  </a:lnTo>
                  <a:lnTo>
                    <a:pt x="460824" y="59572"/>
                  </a:lnTo>
                  <a:lnTo>
                    <a:pt x="460686" y="59572"/>
                  </a:lnTo>
                  <a:lnTo>
                    <a:pt x="509516" y="78555"/>
                  </a:lnTo>
                  <a:lnTo>
                    <a:pt x="552046" y="103679"/>
                  </a:lnTo>
                  <a:lnTo>
                    <a:pt x="587128" y="134120"/>
                  </a:lnTo>
                  <a:lnTo>
                    <a:pt x="613612" y="169050"/>
                  </a:lnTo>
                  <a:lnTo>
                    <a:pt x="630347" y="207645"/>
                  </a:lnTo>
                  <a:lnTo>
                    <a:pt x="636185" y="249078"/>
                  </a:lnTo>
                  <a:lnTo>
                    <a:pt x="630341" y="290553"/>
                  </a:lnTo>
                  <a:lnTo>
                    <a:pt x="613581" y="329178"/>
                  </a:lnTo>
                  <a:lnTo>
                    <a:pt x="587060" y="364126"/>
                  </a:lnTo>
                  <a:lnTo>
                    <a:pt x="551936" y="394573"/>
                  </a:lnTo>
                  <a:lnTo>
                    <a:pt x="509365" y="419691"/>
                  </a:lnTo>
                  <a:lnTo>
                    <a:pt x="460502" y="438656"/>
                  </a:lnTo>
                  <a:lnTo>
                    <a:pt x="406505" y="450640"/>
                  </a:lnTo>
                  <a:lnTo>
                    <a:pt x="348530" y="454818"/>
                  </a:lnTo>
                  <a:lnTo>
                    <a:pt x="734687" y="454818"/>
                  </a:lnTo>
                  <a:lnTo>
                    <a:pt x="639360" y="386492"/>
                  </a:lnTo>
                  <a:lnTo>
                    <a:pt x="667464" y="349689"/>
                  </a:lnTo>
                  <a:lnTo>
                    <a:pt x="686190" y="311020"/>
                  </a:lnTo>
                  <a:lnTo>
                    <a:pt x="695706" y="271294"/>
                  </a:lnTo>
                  <a:lnTo>
                    <a:pt x="695760" y="266668"/>
                  </a:lnTo>
                  <a:lnTo>
                    <a:pt x="695883" y="256393"/>
                  </a:lnTo>
                  <a:lnTo>
                    <a:pt x="695970" y="249078"/>
                  </a:lnTo>
                  <a:lnTo>
                    <a:pt x="696084" y="239402"/>
                  </a:lnTo>
                  <a:lnTo>
                    <a:pt x="696181" y="231317"/>
                  </a:lnTo>
                  <a:lnTo>
                    <a:pt x="687784" y="191896"/>
                  </a:lnTo>
                  <a:lnTo>
                    <a:pt x="670687" y="153838"/>
                  </a:lnTo>
                  <a:lnTo>
                    <a:pt x="645056" y="117950"/>
                  </a:lnTo>
                  <a:lnTo>
                    <a:pt x="611062" y="85038"/>
                  </a:lnTo>
                  <a:lnTo>
                    <a:pt x="568875" y="55911"/>
                  </a:lnTo>
                  <a:lnTo>
                    <a:pt x="543727" y="43338"/>
                  </a:lnTo>
                  <a:close/>
                </a:path>
                <a:path w="833120" h="595630">
                  <a:moveTo>
                    <a:pt x="348530" y="80803"/>
                  </a:moveTo>
                  <a:lnTo>
                    <a:pt x="294586" y="85246"/>
                  </a:lnTo>
                  <a:lnTo>
                    <a:pt x="245059" y="97902"/>
                  </a:lnTo>
                  <a:lnTo>
                    <a:pt x="201363" y="117762"/>
                  </a:lnTo>
                  <a:lnTo>
                    <a:pt x="164914" y="143819"/>
                  </a:lnTo>
                  <a:lnTo>
                    <a:pt x="137127" y="175063"/>
                  </a:lnTo>
                  <a:lnTo>
                    <a:pt x="119417" y="210485"/>
                  </a:lnTo>
                  <a:lnTo>
                    <a:pt x="113199" y="249078"/>
                  </a:lnTo>
                  <a:lnTo>
                    <a:pt x="119527" y="287671"/>
                  </a:lnTo>
                  <a:lnTo>
                    <a:pt x="137329" y="323094"/>
                  </a:lnTo>
                  <a:lnTo>
                    <a:pt x="165191" y="354338"/>
                  </a:lnTo>
                  <a:lnTo>
                    <a:pt x="201701" y="380394"/>
                  </a:lnTo>
                  <a:lnTo>
                    <a:pt x="245329" y="400255"/>
                  </a:lnTo>
                  <a:lnTo>
                    <a:pt x="245462" y="400255"/>
                  </a:lnTo>
                  <a:lnTo>
                    <a:pt x="294821" y="412910"/>
                  </a:lnTo>
                  <a:lnTo>
                    <a:pt x="295199" y="412910"/>
                  </a:lnTo>
                  <a:lnTo>
                    <a:pt x="348530" y="417353"/>
                  </a:lnTo>
                  <a:lnTo>
                    <a:pt x="402514" y="412910"/>
                  </a:lnTo>
                  <a:lnTo>
                    <a:pt x="452057" y="400255"/>
                  </a:lnTo>
                  <a:lnTo>
                    <a:pt x="495750" y="380394"/>
                  </a:lnTo>
                  <a:lnTo>
                    <a:pt x="532186" y="354338"/>
                  </a:lnTo>
                  <a:lnTo>
                    <a:pt x="559955" y="323094"/>
                  </a:lnTo>
                  <a:lnTo>
                    <a:pt x="577650" y="287671"/>
                  </a:lnTo>
                  <a:lnTo>
                    <a:pt x="579855" y="273970"/>
                  </a:lnTo>
                  <a:lnTo>
                    <a:pt x="244009" y="273970"/>
                  </a:lnTo>
                  <a:lnTo>
                    <a:pt x="230408" y="272010"/>
                  </a:lnTo>
                  <a:lnTo>
                    <a:pt x="219307" y="266668"/>
                  </a:lnTo>
                  <a:lnTo>
                    <a:pt x="211826" y="258754"/>
                  </a:lnTo>
                  <a:lnTo>
                    <a:pt x="209084" y="249078"/>
                  </a:lnTo>
                  <a:lnTo>
                    <a:pt x="211826" y="239402"/>
                  </a:lnTo>
                  <a:lnTo>
                    <a:pt x="219307" y="231489"/>
                  </a:lnTo>
                  <a:lnTo>
                    <a:pt x="230408" y="226147"/>
                  </a:lnTo>
                  <a:lnTo>
                    <a:pt x="244009" y="224186"/>
                  </a:lnTo>
                  <a:lnTo>
                    <a:pt x="579855" y="224186"/>
                  </a:lnTo>
                  <a:lnTo>
                    <a:pt x="577650" y="210485"/>
                  </a:lnTo>
                  <a:lnTo>
                    <a:pt x="559955" y="175063"/>
                  </a:lnTo>
                  <a:lnTo>
                    <a:pt x="532186" y="143819"/>
                  </a:lnTo>
                  <a:lnTo>
                    <a:pt x="495750" y="117762"/>
                  </a:lnTo>
                  <a:lnTo>
                    <a:pt x="452057" y="97902"/>
                  </a:lnTo>
                  <a:lnTo>
                    <a:pt x="402514" y="85246"/>
                  </a:lnTo>
                  <a:lnTo>
                    <a:pt x="348530" y="80803"/>
                  </a:lnTo>
                  <a:close/>
                </a:path>
                <a:path w="833120" h="595630">
                  <a:moveTo>
                    <a:pt x="579855" y="224186"/>
                  </a:moveTo>
                  <a:lnTo>
                    <a:pt x="453178" y="224186"/>
                  </a:lnTo>
                  <a:lnTo>
                    <a:pt x="466705" y="226147"/>
                  </a:lnTo>
                  <a:lnTo>
                    <a:pt x="477768" y="231489"/>
                  </a:lnTo>
                  <a:lnTo>
                    <a:pt x="485235" y="239402"/>
                  </a:lnTo>
                  <a:lnTo>
                    <a:pt x="487976" y="249078"/>
                  </a:lnTo>
                  <a:lnTo>
                    <a:pt x="485235" y="258754"/>
                  </a:lnTo>
                  <a:lnTo>
                    <a:pt x="477768" y="266668"/>
                  </a:lnTo>
                  <a:lnTo>
                    <a:pt x="466705" y="272010"/>
                  </a:lnTo>
                  <a:lnTo>
                    <a:pt x="453178" y="273970"/>
                  </a:lnTo>
                  <a:lnTo>
                    <a:pt x="579855" y="273970"/>
                  </a:lnTo>
                  <a:lnTo>
                    <a:pt x="583861" y="249078"/>
                  </a:lnTo>
                  <a:lnTo>
                    <a:pt x="579855" y="224186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8" name="object 18" descr=""/>
          <p:cNvSpPr txBox="1"/>
          <p:nvPr/>
        </p:nvSpPr>
        <p:spPr>
          <a:xfrm>
            <a:off x="3950589" y="3435477"/>
            <a:ext cx="1695450" cy="5740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213360" marR="5080" indent="-201295">
              <a:lnSpc>
                <a:spcPct val="100000"/>
              </a:lnSpc>
              <a:spcBef>
                <a:spcPts val="100"/>
              </a:spcBef>
            </a:pPr>
            <a:r>
              <a:rPr dirty="0" sz="1800" b="1">
                <a:solidFill>
                  <a:srgbClr val="92D050"/>
                </a:solidFill>
                <a:latin typeface="Calibri"/>
                <a:cs typeface="Calibri"/>
              </a:rPr>
              <a:t>Coherencia</a:t>
            </a:r>
            <a:r>
              <a:rPr dirty="0" sz="1800" spc="-50" b="1">
                <a:solidFill>
                  <a:srgbClr val="92D050"/>
                </a:solidFill>
                <a:latin typeface="Calibri"/>
                <a:cs typeface="Calibri"/>
              </a:rPr>
              <a:t> </a:t>
            </a:r>
            <a:r>
              <a:rPr dirty="0" sz="1800" b="1">
                <a:solidFill>
                  <a:srgbClr val="92D050"/>
                </a:solidFill>
                <a:latin typeface="Calibri"/>
                <a:cs typeface="Calibri"/>
              </a:rPr>
              <a:t>de</a:t>
            </a:r>
            <a:r>
              <a:rPr dirty="0" sz="1800" spc="-45" b="1">
                <a:solidFill>
                  <a:srgbClr val="92D050"/>
                </a:solidFill>
                <a:latin typeface="Calibri"/>
                <a:cs typeface="Calibri"/>
              </a:rPr>
              <a:t> </a:t>
            </a:r>
            <a:r>
              <a:rPr dirty="0" sz="1800" spc="-25" b="1">
                <a:solidFill>
                  <a:srgbClr val="92D050"/>
                </a:solidFill>
                <a:latin typeface="Calibri"/>
                <a:cs typeface="Calibri"/>
              </a:rPr>
              <a:t>los </a:t>
            </a:r>
            <a:r>
              <a:rPr dirty="0" sz="1800" spc="-10" b="1">
                <a:solidFill>
                  <a:srgbClr val="92D050"/>
                </a:solidFill>
                <a:latin typeface="Calibri"/>
                <a:cs typeface="Calibri"/>
              </a:rPr>
              <a:t>Instrumentos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9" name="object 19" descr=""/>
          <p:cNvSpPr txBox="1"/>
          <p:nvPr/>
        </p:nvSpPr>
        <p:spPr>
          <a:xfrm>
            <a:off x="6833107" y="3469589"/>
            <a:ext cx="1812925" cy="57531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dirty="0" sz="1800" b="1">
                <a:solidFill>
                  <a:srgbClr val="00506A"/>
                </a:solidFill>
                <a:latin typeface="Calibri"/>
                <a:cs typeface="Calibri"/>
              </a:rPr>
              <a:t>Consistencia</a:t>
            </a:r>
            <a:r>
              <a:rPr dirty="0" sz="1800" spc="-60" b="1">
                <a:solidFill>
                  <a:srgbClr val="00506A"/>
                </a:solidFill>
                <a:latin typeface="Calibri"/>
                <a:cs typeface="Calibri"/>
              </a:rPr>
              <a:t> </a:t>
            </a:r>
            <a:r>
              <a:rPr dirty="0" sz="1800" b="1">
                <a:solidFill>
                  <a:srgbClr val="00506A"/>
                </a:solidFill>
                <a:latin typeface="Calibri"/>
                <a:cs typeface="Calibri"/>
              </a:rPr>
              <a:t>de</a:t>
            </a:r>
            <a:r>
              <a:rPr dirty="0" sz="1800" spc="-80" b="1">
                <a:solidFill>
                  <a:srgbClr val="00506A"/>
                </a:solidFill>
                <a:latin typeface="Calibri"/>
                <a:cs typeface="Calibri"/>
              </a:rPr>
              <a:t> </a:t>
            </a:r>
            <a:r>
              <a:rPr dirty="0" sz="1800" spc="-25" b="1">
                <a:solidFill>
                  <a:srgbClr val="00506A"/>
                </a:solidFill>
                <a:latin typeface="Calibri"/>
                <a:cs typeface="Calibri"/>
              </a:rPr>
              <a:t>los</a:t>
            </a:r>
            <a:endParaRPr sz="1800">
              <a:latin typeface="Calibri"/>
              <a:cs typeface="Calibri"/>
            </a:endParaRPr>
          </a:p>
          <a:p>
            <a:pPr algn="ctr" marL="635">
              <a:lnSpc>
                <a:spcPct val="100000"/>
              </a:lnSpc>
              <a:spcBef>
                <a:spcPts val="5"/>
              </a:spcBef>
            </a:pPr>
            <a:r>
              <a:rPr dirty="0" sz="1800" spc="-10" b="1">
                <a:solidFill>
                  <a:srgbClr val="00506A"/>
                </a:solidFill>
                <a:latin typeface="Calibri"/>
                <a:cs typeface="Calibri"/>
              </a:rPr>
              <a:t>Instrumentos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20" name="object 20" descr=""/>
          <p:cNvSpPr txBox="1"/>
          <p:nvPr/>
        </p:nvSpPr>
        <p:spPr>
          <a:xfrm>
            <a:off x="4066159" y="4245102"/>
            <a:ext cx="1579245" cy="152019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ctr" marL="12700" marR="5080">
              <a:lnSpc>
                <a:spcPct val="100000"/>
              </a:lnSpc>
              <a:spcBef>
                <a:spcPts val="100"/>
              </a:spcBef>
            </a:pPr>
            <a:r>
              <a:rPr dirty="0" sz="1400" spc="-10" b="1">
                <a:solidFill>
                  <a:srgbClr val="474747"/>
                </a:solidFill>
                <a:latin typeface="Calibri"/>
                <a:cs typeface="Calibri"/>
              </a:rPr>
              <a:t>Existen</a:t>
            </a:r>
            <a:r>
              <a:rPr dirty="0" sz="1400" spc="-20" b="1">
                <a:solidFill>
                  <a:srgbClr val="474747"/>
                </a:solidFill>
                <a:latin typeface="Calibri"/>
                <a:cs typeface="Calibri"/>
              </a:rPr>
              <a:t> </a:t>
            </a:r>
            <a:r>
              <a:rPr dirty="0" sz="1400" spc="-10" b="1">
                <a:solidFill>
                  <a:srgbClr val="474747"/>
                </a:solidFill>
                <a:latin typeface="Calibri"/>
                <a:cs typeface="Calibri"/>
              </a:rPr>
              <a:t>instrumentos </a:t>
            </a:r>
            <a:r>
              <a:rPr dirty="0" sz="1400" b="1">
                <a:solidFill>
                  <a:srgbClr val="474747"/>
                </a:solidFill>
                <a:latin typeface="Calibri"/>
                <a:cs typeface="Calibri"/>
              </a:rPr>
              <a:t>con</a:t>
            </a:r>
            <a:r>
              <a:rPr dirty="0" sz="1400" spc="-35" b="1">
                <a:solidFill>
                  <a:srgbClr val="474747"/>
                </a:solidFill>
                <a:latin typeface="Calibri"/>
                <a:cs typeface="Calibri"/>
              </a:rPr>
              <a:t> </a:t>
            </a:r>
            <a:r>
              <a:rPr dirty="0" sz="1400" b="1">
                <a:solidFill>
                  <a:srgbClr val="474747"/>
                </a:solidFill>
                <a:latin typeface="Calibri"/>
                <a:cs typeface="Calibri"/>
              </a:rPr>
              <a:t>propósitos</a:t>
            </a:r>
            <a:r>
              <a:rPr dirty="0" sz="1400" spc="-50" b="1">
                <a:solidFill>
                  <a:srgbClr val="474747"/>
                </a:solidFill>
                <a:latin typeface="Calibri"/>
                <a:cs typeface="Calibri"/>
              </a:rPr>
              <a:t> </a:t>
            </a:r>
            <a:r>
              <a:rPr dirty="0" sz="1400" spc="-25" b="1">
                <a:solidFill>
                  <a:srgbClr val="474747"/>
                </a:solidFill>
                <a:latin typeface="Calibri"/>
                <a:cs typeface="Calibri"/>
              </a:rPr>
              <a:t>que </a:t>
            </a:r>
            <a:r>
              <a:rPr dirty="0" sz="1400" b="1">
                <a:solidFill>
                  <a:srgbClr val="474747"/>
                </a:solidFill>
                <a:latin typeface="Calibri"/>
                <a:cs typeface="Calibri"/>
              </a:rPr>
              <a:t>se</a:t>
            </a:r>
            <a:r>
              <a:rPr dirty="0" sz="1400" spc="-20" b="1">
                <a:solidFill>
                  <a:srgbClr val="474747"/>
                </a:solidFill>
                <a:latin typeface="Calibri"/>
                <a:cs typeface="Calibri"/>
              </a:rPr>
              <a:t> </a:t>
            </a:r>
            <a:r>
              <a:rPr dirty="0" sz="1400" spc="-10" b="1">
                <a:solidFill>
                  <a:srgbClr val="474747"/>
                </a:solidFill>
                <a:latin typeface="Calibri"/>
                <a:cs typeface="Calibri"/>
              </a:rPr>
              <a:t>socavan</a:t>
            </a:r>
            <a:r>
              <a:rPr dirty="0" sz="1400" spc="-15" b="1">
                <a:solidFill>
                  <a:srgbClr val="474747"/>
                </a:solidFill>
                <a:latin typeface="Calibri"/>
                <a:cs typeface="Calibri"/>
              </a:rPr>
              <a:t> </a:t>
            </a:r>
            <a:r>
              <a:rPr dirty="0" sz="1400" spc="-50" b="1">
                <a:solidFill>
                  <a:srgbClr val="474747"/>
                </a:solidFill>
                <a:latin typeface="Calibri"/>
                <a:cs typeface="Calibri"/>
              </a:rPr>
              <a:t>o </a:t>
            </a:r>
            <a:r>
              <a:rPr dirty="0" sz="1400" b="1">
                <a:solidFill>
                  <a:srgbClr val="474747"/>
                </a:solidFill>
                <a:latin typeface="Calibri"/>
                <a:cs typeface="Calibri"/>
              </a:rPr>
              <a:t>compiten</a:t>
            </a:r>
            <a:r>
              <a:rPr dirty="0" sz="1400" spc="-65" b="1">
                <a:solidFill>
                  <a:srgbClr val="474747"/>
                </a:solidFill>
                <a:latin typeface="Calibri"/>
                <a:cs typeface="Calibri"/>
              </a:rPr>
              <a:t> </a:t>
            </a:r>
            <a:r>
              <a:rPr dirty="0" sz="1400" b="1">
                <a:solidFill>
                  <a:srgbClr val="474747"/>
                </a:solidFill>
                <a:latin typeface="Calibri"/>
                <a:cs typeface="Calibri"/>
              </a:rPr>
              <a:t>o,</a:t>
            </a:r>
            <a:r>
              <a:rPr dirty="0" sz="1400" spc="-25" b="1">
                <a:solidFill>
                  <a:srgbClr val="474747"/>
                </a:solidFill>
                <a:latin typeface="Calibri"/>
                <a:cs typeface="Calibri"/>
              </a:rPr>
              <a:t> </a:t>
            </a:r>
            <a:r>
              <a:rPr dirty="0" sz="1400" b="1">
                <a:solidFill>
                  <a:srgbClr val="474747"/>
                </a:solidFill>
                <a:latin typeface="Calibri"/>
                <a:cs typeface="Calibri"/>
              </a:rPr>
              <a:t>por</a:t>
            </a:r>
            <a:r>
              <a:rPr dirty="0" sz="1400" spc="-30" b="1">
                <a:solidFill>
                  <a:srgbClr val="474747"/>
                </a:solidFill>
                <a:latin typeface="Calibri"/>
                <a:cs typeface="Calibri"/>
              </a:rPr>
              <a:t> </a:t>
            </a:r>
            <a:r>
              <a:rPr dirty="0" sz="1400" spc="-25" b="1">
                <a:solidFill>
                  <a:srgbClr val="474747"/>
                </a:solidFill>
                <a:latin typeface="Calibri"/>
                <a:cs typeface="Calibri"/>
              </a:rPr>
              <a:t>el </a:t>
            </a:r>
            <a:r>
              <a:rPr dirty="0" sz="1400" spc="-10" b="1">
                <a:solidFill>
                  <a:srgbClr val="474747"/>
                </a:solidFill>
                <a:latin typeface="Calibri"/>
                <a:cs typeface="Calibri"/>
              </a:rPr>
              <a:t>contrario,</a:t>
            </a:r>
            <a:r>
              <a:rPr dirty="0" sz="1400" spc="-25" b="1">
                <a:solidFill>
                  <a:srgbClr val="474747"/>
                </a:solidFill>
                <a:latin typeface="Calibri"/>
                <a:cs typeface="Calibri"/>
              </a:rPr>
              <a:t> se </a:t>
            </a:r>
            <a:r>
              <a:rPr dirty="0" sz="1400" spc="-10" b="1">
                <a:solidFill>
                  <a:srgbClr val="474747"/>
                </a:solidFill>
                <a:latin typeface="Calibri"/>
                <a:cs typeface="Calibri"/>
              </a:rPr>
              <a:t>complementan</a:t>
            </a:r>
            <a:r>
              <a:rPr dirty="0" sz="1400" spc="35" b="1">
                <a:solidFill>
                  <a:srgbClr val="474747"/>
                </a:solidFill>
                <a:latin typeface="Calibri"/>
                <a:cs typeface="Calibri"/>
              </a:rPr>
              <a:t> </a:t>
            </a:r>
            <a:r>
              <a:rPr dirty="0" sz="1400" spc="-50" b="1">
                <a:solidFill>
                  <a:srgbClr val="474747"/>
                </a:solidFill>
                <a:latin typeface="Calibri"/>
                <a:cs typeface="Calibri"/>
              </a:rPr>
              <a:t>y </a:t>
            </a:r>
            <a:r>
              <a:rPr dirty="0" sz="1400" b="1">
                <a:solidFill>
                  <a:srgbClr val="474747"/>
                </a:solidFill>
                <a:latin typeface="Calibri"/>
                <a:cs typeface="Calibri"/>
              </a:rPr>
              <a:t>producen</a:t>
            </a:r>
            <a:r>
              <a:rPr dirty="0" sz="1400" spc="-60" b="1">
                <a:solidFill>
                  <a:srgbClr val="474747"/>
                </a:solidFill>
                <a:latin typeface="Calibri"/>
                <a:cs typeface="Calibri"/>
              </a:rPr>
              <a:t> </a:t>
            </a:r>
            <a:r>
              <a:rPr dirty="0" sz="1400" spc="-10" b="1">
                <a:solidFill>
                  <a:srgbClr val="474747"/>
                </a:solidFill>
                <a:latin typeface="Calibri"/>
                <a:cs typeface="Calibri"/>
              </a:rPr>
              <a:t>sinergia.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21" name="object 21" descr=""/>
          <p:cNvSpPr txBox="1"/>
          <p:nvPr/>
        </p:nvSpPr>
        <p:spPr>
          <a:xfrm>
            <a:off x="1079703" y="3466592"/>
            <a:ext cx="1708785" cy="263334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ctr" marL="12065" marR="5080">
              <a:lnSpc>
                <a:spcPct val="100000"/>
              </a:lnSpc>
              <a:spcBef>
                <a:spcPts val="100"/>
              </a:spcBef>
            </a:pPr>
            <a:r>
              <a:rPr dirty="0" sz="1800" b="1">
                <a:solidFill>
                  <a:srgbClr val="00AFEF"/>
                </a:solidFill>
                <a:latin typeface="Calibri"/>
                <a:cs typeface="Calibri"/>
              </a:rPr>
              <a:t>Pertinencia</a:t>
            </a:r>
            <a:r>
              <a:rPr dirty="0" sz="1800" spc="-60" b="1">
                <a:solidFill>
                  <a:srgbClr val="00AFEF"/>
                </a:solidFill>
                <a:latin typeface="Calibri"/>
                <a:cs typeface="Calibri"/>
              </a:rPr>
              <a:t> </a:t>
            </a:r>
            <a:r>
              <a:rPr dirty="0" sz="1800" b="1">
                <a:solidFill>
                  <a:srgbClr val="00AFEF"/>
                </a:solidFill>
                <a:latin typeface="Calibri"/>
                <a:cs typeface="Calibri"/>
              </a:rPr>
              <a:t>de</a:t>
            </a:r>
            <a:r>
              <a:rPr dirty="0" sz="1800" spc="-40" b="1">
                <a:solidFill>
                  <a:srgbClr val="00AFEF"/>
                </a:solidFill>
                <a:latin typeface="Calibri"/>
                <a:cs typeface="Calibri"/>
              </a:rPr>
              <a:t> </a:t>
            </a:r>
            <a:r>
              <a:rPr dirty="0" sz="1800" spc="-25" b="1">
                <a:solidFill>
                  <a:srgbClr val="00AFEF"/>
                </a:solidFill>
                <a:latin typeface="Calibri"/>
                <a:cs typeface="Calibri"/>
              </a:rPr>
              <a:t>los </a:t>
            </a:r>
            <a:r>
              <a:rPr dirty="0" sz="1800" spc="-10" b="1">
                <a:solidFill>
                  <a:srgbClr val="00AFEF"/>
                </a:solidFill>
                <a:latin typeface="Calibri"/>
                <a:cs typeface="Calibri"/>
              </a:rPr>
              <a:t>Instrumentos</a:t>
            </a:r>
            <a:endParaRPr sz="1800">
              <a:latin typeface="Calibri"/>
              <a:cs typeface="Calibri"/>
            </a:endParaRPr>
          </a:p>
          <a:p>
            <a:pPr algn="ctr" marL="62865" marR="100330" indent="-1270">
              <a:lnSpc>
                <a:spcPct val="100000"/>
              </a:lnSpc>
              <a:spcBef>
                <a:spcPts val="1090"/>
              </a:spcBef>
            </a:pPr>
            <a:r>
              <a:rPr dirty="0" sz="1400" b="1">
                <a:solidFill>
                  <a:srgbClr val="474747"/>
                </a:solidFill>
                <a:latin typeface="Calibri"/>
                <a:cs typeface="Calibri"/>
              </a:rPr>
              <a:t>Los</a:t>
            </a:r>
            <a:r>
              <a:rPr dirty="0" sz="1400" spc="-20" b="1">
                <a:solidFill>
                  <a:srgbClr val="474747"/>
                </a:solidFill>
                <a:latin typeface="Calibri"/>
                <a:cs typeface="Calibri"/>
              </a:rPr>
              <a:t> </a:t>
            </a:r>
            <a:r>
              <a:rPr dirty="0" sz="1400" spc="-10" b="1">
                <a:solidFill>
                  <a:srgbClr val="474747"/>
                </a:solidFill>
                <a:latin typeface="Calibri"/>
                <a:cs typeface="Calibri"/>
              </a:rPr>
              <a:t>énfasis </a:t>
            </a:r>
            <a:r>
              <a:rPr dirty="0" sz="1400" b="1">
                <a:solidFill>
                  <a:srgbClr val="474747"/>
                </a:solidFill>
                <a:latin typeface="Calibri"/>
                <a:cs typeface="Calibri"/>
              </a:rPr>
              <a:t>declarados</a:t>
            </a:r>
            <a:r>
              <a:rPr dirty="0" sz="1400" spc="-40" b="1">
                <a:solidFill>
                  <a:srgbClr val="474747"/>
                </a:solidFill>
                <a:latin typeface="Calibri"/>
                <a:cs typeface="Calibri"/>
              </a:rPr>
              <a:t> </a:t>
            </a:r>
            <a:r>
              <a:rPr dirty="0" sz="1400" b="1">
                <a:solidFill>
                  <a:srgbClr val="474747"/>
                </a:solidFill>
                <a:latin typeface="Calibri"/>
                <a:cs typeface="Calibri"/>
              </a:rPr>
              <a:t>en</a:t>
            </a:r>
            <a:r>
              <a:rPr dirty="0" sz="1400" spc="-75" b="1">
                <a:solidFill>
                  <a:srgbClr val="474747"/>
                </a:solidFill>
                <a:latin typeface="Calibri"/>
                <a:cs typeface="Calibri"/>
              </a:rPr>
              <a:t> </a:t>
            </a:r>
            <a:r>
              <a:rPr dirty="0" sz="1400" spc="-25" b="1">
                <a:solidFill>
                  <a:srgbClr val="474747"/>
                </a:solidFill>
                <a:latin typeface="Calibri"/>
                <a:cs typeface="Calibri"/>
              </a:rPr>
              <a:t>los </a:t>
            </a:r>
            <a:r>
              <a:rPr dirty="0" sz="1400" b="1">
                <a:solidFill>
                  <a:srgbClr val="474747"/>
                </a:solidFill>
                <a:latin typeface="Calibri"/>
                <a:cs typeface="Calibri"/>
              </a:rPr>
              <a:t>planes</a:t>
            </a:r>
            <a:r>
              <a:rPr dirty="0" sz="1400" spc="-45" b="1">
                <a:solidFill>
                  <a:srgbClr val="474747"/>
                </a:solidFill>
                <a:latin typeface="Calibri"/>
                <a:cs typeface="Calibri"/>
              </a:rPr>
              <a:t> </a:t>
            </a:r>
            <a:r>
              <a:rPr dirty="0" sz="1400" b="1">
                <a:solidFill>
                  <a:srgbClr val="474747"/>
                </a:solidFill>
                <a:latin typeface="Calibri"/>
                <a:cs typeface="Calibri"/>
              </a:rPr>
              <a:t>nacionales</a:t>
            </a:r>
            <a:r>
              <a:rPr dirty="0" sz="1400" spc="-60" b="1">
                <a:solidFill>
                  <a:srgbClr val="474747"/>
                </a:solidFill>
                <a:latin typeface="Calibri"/>
                <a:cs typeface="Calibri"/>
              </a:rPr>
              <a:t> </a:t>
            </a:r>
            <a:r>
              <a:rPr dirty="0" sz="1400" spc="-25" b="1">
                <a:solidFill>
                  <a:srgbClr val="474747"/>
                </a:solidFill>
                <a:latin typeface="Calibri"/>
                <a:cs typeface="Calibri"/>
              </a:rPr>
              <a:t>de </a:t>
            </a:r>
            <a:r>
              <a:rPr dirty="0" sz="1400" b="1">
                <a:solidFill>
                  <a:srgbClr val="474747"/>
                </a:solidFill>
                <a:latin typeface="Calibri"/>
                <a:cs typeface="Calibri"/>
              </a:rPr>
              <a:t>desarrollo</a:t>
            </a:r>
            <a:r>
              <a:rPr dirty="0" sz="1400" spc="-75" b="1">
                <a:solidFill>
                  <a:srgbClr val="474747"/>
                </a:solidFill>
                <a:latin typeface="Calibri"/>
                <a:cs typeface="Calibri"/>
              </a:rPr>
              <a:t> </a:t>
            </a:r>
            <a:r>
              <a:rPr dirty="0" sz="1400" spc="-50" b="1">
                <a:solidFill>
                  <a:srgbClr val="474747"/>
                </a:solidFill>
                <a:latin typeface="Calibri"/>
                <a:cs typeface="Calibri"/>
              </a:rPr>
              <a:t>y </a:t>
            </a:r>
            <a:r>
              <a:rPr dirty="0" sz="1400" b="1">
                <a:solidFill>
                  <a:srgbClr val="474747"/>
                </a:solidFill>
                <a:latin typeface="Calibri"/>
                <a:cs typeface="Calibri"/>
              </a:rPr>
              <a:t>productividad</a:t>
            </a:r>
            <a:r>
              <a:rPr dirty="0" sz="1400" spc="-55" b="1">
                <a:solidFill>
                  <a:srgbClr val="474747"/>
                </a:solidFill>
                <a:latin typeface="Calibri"/>
                <a:cs typeface="Calibri"/>
              </a:rPr>
              <a:t> </a:t>
            </a:r>
            <a:r>
              <a:rPr dirty="0" sz="1400" b="1">
                <a:solidFill>
                  <a:srgbClr val="474747"/>
                </a:solidFill>
                <a:latin typeface="Calibri"/>
                <a:cs typeface="Calibri"/>
              </a:rPr>
              <a:t>se</a:t>
            </a:r>
            <a:r>
              <a:rPr dirty="0" sz="1400" spc="-35" b="1">
                <a:solidFill>
                  <a:srgbClr val="474747"/>
                </a:solidFill>
                <a:latin typeface="Calibri"/>
                <a:cs typeface="Calibri"/>
              </a:rPr>
              <a:t> </a:t>
            </a:r>
            <a:r>
              <a:rPr dirty="0" sz="1400" spc="-25" b="1">
                <a:solidFill>
                  <a:srgbClr val="474747"/>
                </a:solidFill>
                <a:latin typeface="Calibri"/>
                <a:cs typeface="Calibri"/>
              </a:rPr>
              <a:t>ven </a:t>
            </a:r>
            <a:r>
              <a:rPr dirty="0" sz="1400" spc="-10" b="1">
                <a:solidFill>
                  <a:srgbClr val="474747"/>
                </a:solidFill>
                <a:latin typeface="Calibri"/>
                <a:cs typeface="Calibri"/>
              </a:rPr>
              <a:t>reflejados</a:t>
            </a:r>
            <a:r>
              <a:rPr dirty="0" sz="1400" spc="-15" b="1">
                <a:solidFill>
                  <a:srgbClr val="474747"/>
                </a:solidFill>
                <a:latin typeface="Calibri"/>
                <a:cs typeface="Calibri"/>
              </a:rPr>
              <a:t> </a:t>
            </a:r>
            <a:r>
              <a:rPr dirty="0" sz="1400" b="1">
                <a:solidFill>
                  <a:srgbClr val="474747"/>
                </a:solidFill>
                <a:latin typeface="Calibri"/>
                <a:cs typeface="Calibri"/>
              </a:rPr>
              <a:t>en</a:t>
            </a:r>
            <a:r>
              <a:rPr dirty="0" sz="1400" spc="5" b="1">
                <a:solidFill>
                  <a:srgbClr val="474747"/>
                </a:solidFill>
                <a:latin typeface="Calibri"/>
                <a:cs typeface="Calibri"/>
              </a:rPr>
              <a:t> </a:t>
            </a:r>
            <a:r>
              <a:rPr dirty="0" sz="1400" spc="-25" b="1">
                <a:solidFill>
                  <a:srgbClr val="474747"/>
                </a:solidFill>
                <a:latin typeface="Calibri"/>
                <a:cs typeface="Calibri"/>
              </a:rPr>
              <a:t>los </a:t>
            </a:r>
            <a:r>
              <a:rPr dirty="0" sz="1400" spc="-10" b="1">
                <a:solidFill>
                  <a:srgbClr val="474747"/>
                </a:solidFill>
                <a:latin typeface="Calibri"/>
                <a:cs typeface="Calibri"/>
              </a:rPr>
              <a:t>instrumentos </a:t>
            </a:r>
            <a:r>
              <a:rPr dirty="0" sz="1400" b="1">
                <a:solidFill>
                  <a:srgbClr val="474747"/>
                </a:solidFill>
                <a:latin typeface="Calibri"/>
                <a:cs typeface="Calibri"/>
              </a:rPr>
              <a:t>financiados</a:t>
            </a:r>
            <a:r>
              <a:rPr dirty="0" sz="1400" spc="-55" b="1">
                <a:solidFill>
                  <a:srgbClr val="474747"/>
                </a:solidFill>
                <a:latin typeface="Calibri"/>
                <a:cs typeface="Calibri"/>
              </a:rPr>
              <a:t> </a:t>
            </a:r>
            <a:r>
              <a:rPr dirty="0" sz="1400" spc="-50" b="1">
                <a:solidFill>
                  <a:srgbClr val="474747"/>
                </a:solidFill>
                <a:latin typeface="Calibri"/>
                <a:cs typeface="Calibri"/>
              </a:rPr>
              <a:t>e </a:t>
            </a:r>
            <a:r>
              <a:rPr dirty="0" sz="1400" spc="-10" b="1">
                <a:solidFill>
                  <a:srgbClr val="474747"/>
                </a:solidFill>
                <a:latin typeface="Calibri"/>
                <a:cs typeface="Calibri"/>
              </a:rPr>
              <a:t>implementados.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22" name="object 22" descr=""/>
          <p:cNvSpPr txBox="1"/>
          <p:nvPr/>
        </p:nvSpPr>
        <p:spPr>
          <a:xfrm>
            <a:off x="6959345" y="4258183"/>
            <a:ext cx="1560830" cy="173355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ctr" marL="12700" marR="5080" indent="1905">
              <a:lnSpc>
                <a:spcPct val="100000"/>
              </a:lnSpc>
              <a:spcBef>
                <a:spcPts val="100"/>
              </a:spcBef>
            </a:pPr>
            <a:r>
              <a:rPr dirty="0" sz="1400" b="1">
                <a:solidFill>
                  <a:srgbClr val="474747"/>
                </a:solidFill>
                <a:latin typeface="Calibri"/>
                <a:cs typeface="Calibri"/>
              </a:rPr>
              <a:t>La</a:t>
            </a:r>
            <a:r>
              <a:rPr dirty="0" sz="1400" spc="-25" b="1">
                <a:solidFill>
                  <a:srgbClr val="474747"/>
                </a:solidFill>
                <a:latin typeface="Calibri"/>
                <a:cs typeface="Calibri"/>
              </a:rPr>
              <a:t> </a:t>
            </a:r>
            <a:r>
              <a:rPr dirty="0" sz="1400" b="1">
                <a:solidFill>
                  <a:srgbClr val="474747"/>
                </a:solidFill>
                <a:latin typeface="Calibri"/>
                <a:cs typeface="Calibri"/>
              </a:rPr>
              <a:t>escala</a:t>
            </a:r>
            <a:r>
              <a:rPr dirty="0" sz="1400" spc="-20" b="1">
                <a:solidFill>
                  <a:srgbClr val="474747"/>
                </a:solidFill>
                <a:latin typeface="Calibri"/>
                <a:cs typeface="Calibri"/>
              </a:rPr>
              <a:t> </a:t>
            </a:r>
            <a:r>
              <a:rPr dirty="0" sz="1400" b="1">
                <a:solidFill>
                  <a:srgbClr val="474747"/>
                </a:solidFill>
                <a:latin typeface="Calibri"/>
                <a:cs typeface="Calibri"/>
              </a:rPr>
              <a:t>de</a:t>
            </a:r>
            <a:r>
              <a:rPr dirty="0" sz="1400" spc="-35" b="1">
                <a:solidFill>
                  <a:srgbClr val="474747"/>
                </a:solidFill>
                <a:latin typeface="Calibri"/>
                <a:cs typeface="Calibri"/>
              </a:rPr>
              <a:t> </a:t>
            </a:r>
            <a:r>
              <a:rPr dirty="0" sz="1400" spc="-25" b="1">
                <a:solidFill>
                  <a:srgbClr val="474747"/>
                </a:solidFill>
                <a:latin typeface="Calibri"/>
                <a:cs typeface="Calibri"/>
              </a:rPr>
              <a:t>la </a:t>
            </a:r>
            <a:r>
              <a:rPr dirty="0" sz="1400" spc="-10" b="1">
                <a:solidFill>
                  <a:srgbClr val="474747"/>
                </a:solidFill>
                <a:latin typeface="Calibri"/>
                <a:cs typeface="Calibri"/>
              </a:rPr>
              <a:t>intervención</a:t>
            </a:r>
            <a:r>
              <a:rPr dirty="0" sz="1400" spc="5" b="1">
                <a:solidFill>
                  <a:srgbClr val="474747"/>
                </a:solidFill>
                <a:latin typeface="Calibri"/>
                <a:cs typeface="Calibri"/>
              </a:rPr>
              <a:t> </a:t>
            </a:r>
            <a:r>
              <a:rPr dirty="0" sz="1400" spc="-20" b="1">
                <a:solidFill>
                  <a:srgbClr val="474747"/>
                </a:solidFill>
                <a:latin typeface="Calibri"/>
                <a:cs typeface="Calibri"/>
              </a:rPr>
              <a:t>tiene </a:t>
            </a:r>
            <a:r>
              <a:rPr dirty="0" sz="1400" b="1">
                <a:solidFill>
                  <a:srgbClr val="474747"/>
                </a:solidFill>
                <a:latin typeface="Calibri"/>
                <a:cs typeface="Calibri"/>
              </a:rPr>
              <a:t>alcance</a:t>
            </a:r>
            <a:r>
              <a:rPr dirty="0" sz="1400" spc="-5" b="1">
                <a:solidFill>
                  <a:srgbClr val="474747"/>
                </a:solidFill>
                <a:latin typeface="Calibri"/>
                <a:cs typeface="Calibri"/>
              </a:rPr>
              <a:t> </a:t>
            </a:r>
            <a:r>
              <a:rPr dirty="0" sz="1400" spc="-10" b="1">
                <a:solidFill>
                  <a:srgbClr val="474747"/>
                </a:solidFill>
                <a:latin typeface="Calibri"/>
                <a:cs typeface="Calibri"/>
              </a:rPr>
              <a:t>suficiente</a:t>
            </a:r>
            <a:r>
              <a:rPr dirty="0" sz="1400" spc="-35" b="1">
                <a:solidFill>
                  <a:srgbClr val="474747"/>
                </a:solidFill>
                <a:latin typeface="Calibri"/>
                <a:cs typeface="Calibri"/>
              </a:rPr>
              <a:t> </a:t>
            </a:r>
            <a:r>
              <a:rPr dirty="0" sz="1400" spc="-25" b="1">
                <a:solidFill>
                  <a:srgbClr val="474747"/>
                </a:solidFill>
                <a:latin typeface="Calibri"/>
                <a:cs typeface="Calibri"/>
              </a:rPr>
              <a:t>en </a:t>
            </a:r>
            <a:r>
              <a:rPr dirty="0" sz="1400" b="1">
                <a:solidFill>
                  <a:srgbClr val="474747"/>
                </a:solidFill>
                <a:latin typeface="Calibri"/>
                <a:cs typeface="Calibri"/>
              </a:rPr>
              <a:t>relación</a:t>
            </a:r>
            <a:r>
              <a:rPr dirty="0" sz="1400" spc="-60" b="1">
                <a:solidFill>
                  <a:srgbClr val="474747"/>
                </a:solidFill>
                <a:latin typeface="Calibri"/>
                <a:cs typeface="Calibri"/>
              </a:rPr>
              <a:t> </a:t>
            </a:r>
            <a:r>
              <a:rPr dirty="0" sz="1400" b="1">
                <a:solidFill>
                  <a:srgbClr val="474747"/>
                </a:solidFill>
                <a:latin typeface="Calibri"/>
                <a:cs typeface="Calibri"/>
              </a:rPr>
              <a:t>con</a:t>
            </a:r>
            <a:r>
              <a:rPr dirty="0" sz="1400" spc="-20" b="1">
                <a:solidFill>
                  <a:srgbClr val="474747"/>
                </a:solidFill>
                <a:latin typeface="Calibri"/>
                <a:cs typeface="Calibri"/>
              </a:rPr>
              <a:t> </a:t>
            </a:r>
            <a:r>
              <a:rPr dirty="0" sz="1400" spc="-25" b="1">
                <a:solidFill>
                  <a:srgbClr val="474747"/>
                </a:solidFill>
                <a:latin typeface="Calibri"/>
                <a:cs typeface="Calibri"/>
              </a:rPr>
              <a:t>los </a:t>
            </a:r>
            <a:r>
              <a:rPr dirty="0" sz="1400" b="1">
                <a:solidFill>
                  <a:srgbClr val="474747"/>
                </a:solidFill>
                <a:latin typeface="Calibri"/>
                <a:cs typeface="Calibri"/>
              </a:rPr>
              <a:t>propósitos</a:t>
            </a:r>
            <a:r>
              <a:rPr dirty="0" sz="1400" spc="-75" b="1">
                <a:solidFill>
                  <a:srgbClr val="474747"/>
                </a:solidFill>
                <a:latin typeface="Calibri"/>
                <a:cs typeface="Calibri"/>
              </a:rPr>
              <a:t> </a:t>
            </a:r>
            <a:r>
              <a:rPr dirty="0" sz="1400" spc="-10" b="1">
                <a:solidFill>
                  <a:srgbClr val="474747"/>
                </a:solidFill>
                <a:latin typeface="Calibri"/>
                <a:cs typeface="Calibri"/>
              </a:rPr>
              <a:t>generales </a:t>
            </a:r>
            <a:r>
              <a:rPr dirty="0" sz="1400" b="1">
                <a:solidFill>
                  <a:srgbClr val="474747"/>
                </a:solidFill>
                <a:latin typeface="Calibri"/>
                <a:cs typeface="Calibri"/>
              </a:rPr>
              <a:t>de</a:t>
            </a:r>
            <a:r>
              <a:rPr dirty="0" sz="1400" spc="-30" b="1">
                <a:solidFill>
                  <a:srgbClr val="474747"/>
                </a:solidFill>
                <a:latin typeface="Calibri"/>
                <a:cs typeface="Calibri"/>
              </a:rPr>
              <a:t> </a:t>
            </a:r>
            <a:r>
              <a:rPr dirty="0" sz="1400" b="1">
                <a:solidFill>
                  <a:srgbClr val="474747"/>
                </a:solidFill>
                <a:latin typeface="Calibri"/>
                <a:cs typeface="Calibri"/>
              </a:rPr>
              <a:t>las</a:t>
            </a:r>
            <a:r>
              <a:rPr dirty="0" sz="1400" spc="-25" b="1">
                <a:solidFill>
                  <a:srgbClr val="474747"/>
                </a:solidFill>
                <a:latin typeface="Calibri"/>
                <a:cs typeface="Calibri"/>
              </a:rPr>
              <a:t> </a:t>
            </a:r>
            <a:r>
              <a:rPr dirty="0" sz="1400" b="1">
                <a:solidFill>
                  <a:srgbClr val="474747"/>
                </a:solidFill>
                <a:latin typeface="Calibri"/>
                <a:cs typeface="Calibri"/>
              </a:rPr>
              <a:t>políticas</a:t>
            </a:r>
            <a:r>
              <a:rPr dirty="0" sz="1400" spc="-15" b="1">
                <a:solidFill>
                  <a:srgbClr val="474747"/>
                </a:solidFill>
                <a:latin typeface="Calibri"/>
                <a:cs typeface="Calibri"/>
              </a:rPr>
              <a:t> </a:t>
            </a:r>
            <a:r>
              <a:rPr dirty="0" sz="1400" spc="-25" b="1">
                <a:solidFill>
                  <a:srgbClr val="474747"/>
                </a:solidFill>
                <a:latin typeface="Calibri"/>
                <a:cs typeface="Calibri"/>
              </a:rPr>
              <a:t>de </a:t>
            </a:r>
            <a:r>
              <a:rPr dirty="0" sz="1400" b="1">
                <a:solidFill>
                  <a:srgbClr val="474747"/>
                </a:solidFill>
                <a:latin typeface="Calibri"/>
                <a:cs typeface="Calibri"/>
              </a:rPr>
              <a:t>desarrollo</a:t>
            </a:r>
            <a:r>
              <a:rPr dirty="0" sz="1400" spc="-75" b="1">
                <a:solidFill>
                  <a:srgbClr val="474747"/>
                </a:solidFill>
                <a:latin typeface="Calibri"/>
                <a:cs typeface="Calibri"/>
              </a:rPr>
              <a:t> </a:t>
            </a:r>
            <a:r>
              <a:rPr dirty="0" sz="1400" spc="-50" b="1">
                <a:solidFill>
                  <a:srgbClr val="474747"/>
                </a:solidFill>
                <a:latin typeface="Calibri"/>
                <a:cs typeface="Calibri"/>
              </a:rPr>
              <a:t>y </a:t>
            </a:r>
            <a:r>
              <a:rPr dirty="0" sz="1400" spc="-10" b="1">
                <a:solidFill>
                  <a:srgbClr val="474747"/>
                </a:solidFill>
                <a:latin typeface="Calibri"/>
                <a:cs typeface="Calibri"/>
              </a:rPr>
              <a:t>productividad.</a:t>
            </a:r>
            <a:endParaRPr sz="1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44653" rIns="0" bIns="0" rtlCol="0" vert="horz">
            <a:spAutoFit/>
          </a:bodyPr>
          <a:lstStyle/>
          <a:p>
            <a:pPr marL="501015">
              <a:lnSpc>
                <a:spcPct val="100000"/>
              </a:lnSpc>
              <a:spcBef>
                <a:spcPts val="95"/>
              </a:spcBef>
            </a:pPr>
            <a:r>
              <a:rPr dirty="0" spc="-40">
                <a:latin typeface="Calibri Light"/>
                <a:cs typeface="Calibri Light"/>
              </a:rPr>
              <a:t>Metodología</a:t>
            </a:r>
            <a:r>
              <a:rPr dirty="0" spc="-170">
                <a:latin typeface="Calibri Light"/>
                <a:cs typeface="Calibri Light"/>
              </a:rPr>
              <a:t> </a:t>
            </a:r>
            <a:r>
              <a:rPr dirty="0" spc="-20">
                <a:latin typeface="Calibri Light"/>
                <a:cs typeface="Calibri Light"/>
              </a:rPr>
              <a:t>Análisis</a:t>
            </a:r>
            <a:r>
              <a:rPr dirty="0" spc="-155">
                <a:latin typeface="Calibri Light"/>
                <a:cs typeface="Calibri Light"/>
              </a:rPr>
              <a:t> </a:t>
            </a:r>
            <a:r>
              <a:rPr dirty="0" spc="-10">
                <a:latin typeface="Calibri Light"/>
                <a:cs typeface="Calibri Light"/>
              </a:rPr>
              <a:t>Funcional</a:t>
            </a:r>
          </a:p>
        </p:txBody>
      </p:sp>
      <p:sp>
        <p:nvSpPr>
          <p:cNvPr id="3" name="object 3" descr=""/>
          <p:cNvSpPr txBox="1"/>
          <p:nvPr/>
        </p:nvSpPr>
        <p:spPr>
          <a:xfrm>
            <a:off x="5969356" y="2559905"/>
            <a:ext cx="525145" cy="2802890"/>
          </a:xfrm>
          <a:prstGeom prst="rect">
            <a:avLst/>
          </a:prstGeom>
        </p:spPr>
        <p:txBody>
          <a:bodyPr wrap="square" lIns="0" tIns="15875" rIns="0" bIns="0" rtlCol="0" vert="vert27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3200" spc="-80" b="1">
                <a:latin typeface="Tahoma"/>
                <a:cs typeface="Tahoma"/>
              </a:rPr>
              <a:t>GOBERNANZA</a:t>
            </a:r>
            <a:endParaRPr sz="3200">
              <a:latin typeface="Tahoma"/>
              <a:cs typeface="Tahoma"/>
            </a:endParaRPr>
          </a:p>
        </p:txBody>
      </p:sp>
      <p:sp>
        <p:nvSpPr>
          <p:cNvPr id="4" name="object 4" descr=""/>
          <p:cNvSpPr txBox="1"/>
          <p:nvPr/>
        </p:nvSpPr>
        <p:spPr>
          <a:xfrm>
            <a:off x="4099384" y="1999427"/>
            <a:ext cx="461009" cy="3101340"/>
          </a:xfrm>
          <a:prstGeom prst="rect">
            <a:avLst/>
          </a:prstGeom>
        </p:spPr>
        <p:txBody>
          <a:bodyPr wrap="square" lIns="0" tIns="13970" rIns="0" bIns="0" rtlCol="0" vert="vert27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 sz="2800" spc="-170" b="1">
                <a:latin typeface="Tahoma"/>
                <a:cs typeface="Tahoma"/>
              </a:rPr>
              <a:t>IMPLEMENTACIÓN</a:t>
            </a:r>
            <a:endParaRPr sz="2800">
              <a:latin typeface="Tahoma"/>
              <a:cs typeface="Tahoma"/>
            </a:endParaRPr>
          </a:p>
        </p:txBody>
      </p:sp>
      <p:sp>
        <p:nvSpPr>
          <p:cNvPr id="5" name="object 5" descr=""/>
          <p:cNvSpPr txBox="1"/>
          <p:nvPr/>
        </p:nvSpPr>
        <p:spPr>
          <a:xfrm>
            <a:off x="2161441" y="1798976"/>
            <a:ext cx="524510" cy="1492250"/>
          </a:xfrm>
          <a:prstGeom prst="rect">
            <a:avLst/>
          </a:prstGeom>
        </p:spPr>
        <p:txBody>
          <a:bodyPr wrap="square" lIns="0" tIns="15240" rIns="0" bIns="0" rtlCol="0" vert="vert27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dirty="0" sz="3200" spc="-225" b="1">
                <a:latin typeface="Tahoma"/>
                <a:cs typeface="Tahoma"/>
              </a:rPr>
              <a:t>DISEÑO</a:t>
            </a:r>
            <a:endParaRPr sz="3200">
              <a:latin typeface="Tahoma"/>
              <a:cs typeface="Tahoma"/>
            </a:endParaRPr>
          </a:p>
        </p:txBody>
      </p:sp>
      <p:sp>
        <p:nvSpPr>
          <p:cNvPr id="6" name="object 6" descr=""/>
          <p:cNvSpPr txBox="1"/>
          <p:nvPr/>
        </p:nvSpPr>
        <p:spPr>
          <a:xfrm>
            <a:off x="988237" y="1628775"/>
            <a:ext cx="1750695" cy="4441825"/>
          </a:xfrm>
          <a:prstGeom prst="rect">
            <a:avLst/>
          </a:prstGeom>
          <a:solidFill>
            <a:srgbClr val="FFFFFF"/>
          </a:solidFill>
          <a:ln w="12700">
            <a:solidFill>
              <a:srgbClr val="000000"/>
            </a:solidFill>
          </a:ln>
        </p:spPr>
        <p:txBody>
          <a:bodyPr wrap="square" lIns="0" tIns="27939" rIns="0" bIns="0" rtlCol="0" vert="horz">
            <a:spAutoFit/>
          </a:bodyPr>
          <a:lstStyle/>
          <a:p>
            <a:pPr marL="33655">
              <a:lnSpc>
                <a:spcPct val="100000"/>
              </a:lnSpc>
              <a:spcBef>
                <a:spcPts val="219"/>
              </a:spcBef>
            </a:pPr>
            <a:r>
              <a:rPr dirty="0" sz="1200" spc="-10">
                <a:latin typeface="Verdana"/>
                <a:cs typeface="Verdana"/>
              </a:rPr>
              <a:t>Origen</a:t>
            </a:r>
            <a:endParaRPr sz="1200">
              <a:latin typeface="Verdana"/>
              <a:cs typeface="Verdana"/>
            </a:endParaRPr>
          </a:p>
          <a:p>
            <a:pPr marL="33655" marR="678180">
              <a:lnSpc>
                <a:spcPct val="140500"/>
              </a:lnSpc>
            </a:pPr>
            <a:r>
              <a:rPr dirty="0" sz="1200" spc="-10">
                <a:latin typeface="Verdana"/>
                <a:cs typeface="Verdana"/>
              </a:rPr>
              <a:t>Justificación Objetivos </a:t>
            </a:r>
            <a:r>
              <a:rPr dirty="0" sz="1200">
                <a:latin typeface="Verdana"/>
                <a:cs typeface="Verdana"/>
              </a:rPr>
              <a:t>Marco</a:t>
            </a:r>
            <a:r>
              <a:rPr dirty="0" sz="1200" spc="130">
                <a:latin typeface="Verdana"/>
                <a:cs typeface="Verdana"/>
              </a:rPr>
              <a:t> </a:t>
            </a:r>
            <a:r>
              <a:rPr dirty="0" sz="1200" spc="-10">
                <a:latin typeface="Verdana"/>
                <a:cs typeface="Verdana"/>
              </a:rPr>
              <a:t>Lógico</a:t>
            </a:r>
            <a:endParaRPr sz="1200">
              <a:latin typeface="Verdana"/>
              <a:cs typeface="Verdana"/>
            </a:endParaRPr>
          </a:p>
          <a:p>
            <a:pPr marL="33655" marR="884555">
              <a:lnSpc>
                <a:spcPts val="1330"/>
              </a:lnSpc>
              <a:spcBef>
                <a:spcPts val="725"/>
              </a:spcBef>
            </a:pPr>
            <a:r>
              <a:rPr dirty="0" sz="1200">
                <a:latin typeface="Verdana"/>
                <a:cs typeface="Verdana"/>
              </a:rPr>
              <a:t>Relación</a:t>
            </a:r>
            <a:r>
              <a:rPr dirty="0" sz="1200" spc="-75">
                <a:latin typeface="Verdana"/>
                <a:cs typeface="Verdana"/>
              </a:rPr>
              <a:t> </a:t>
            </a:r>
            <a:r>
              <a:rPr dirty="0" sz="1200" spc="-35">
                <a:latin typeface="Verdana"/>
                <a:cs typeface="Verdana"/>
              </a:rPr>
              <a:t>al </a:t>
            </a:r>
            <a:r>
              <a:rPr dirty="0" sz="1200" spc="-10">
                <a:latin typeface="Verdana"/>
                <a:cs typeface="Verdana"/>
              </a:rPr>
              <a:t>Policy</a:t>
            </a:r>
            <a:r>
              <a:rPr dirty="0" sz="1200" spc="-85">
                <a:latin typeface="Verdana"/>
                <a:cs typeface="Verdana"/>
              </a:rPr>
              <a:t> </a:t>
            </a:r>
            <a:r>
              <a:rPr dirty="0" sz="1200" spc="-25">
                <a:latin typeface="Verdana"/>
                <a:cs typeface="Verdana"/>
              </a:rPr>
              <a:t>Mix</a:t>
            </a:r>
            <a:endParaRPr sz="1200">
              <a:latin typeface="Verdana"/>
              <a:cs typeface="Verdana"/>
            </a:endParaRPr>
          </a:p>
          <a:p>
            <a:pPr marL="33655" marR="831850">
              <a:lnSpc>
                <a:spcPts val="2030"/>
              </a:lnSpc>
              <a:spcBef>
                <a:spcPts val="130"/>
              </a:spcBef>
            </a:pPr>
            <a:r>
              <a:rPr dirty="0" sz="1200" spc="-10">
                <a:latin typeface="Verdana"/>
                <a:cs typeface="Verdana"/>
              </a:rPr>
              <a:t>Insumos Actividades Productos</a:t>
            </a:r>
            <a:endParaRPr sz="1200">
              <a:latin typeface="Verdana"/>
              <a:cs typeface="Verdana"/>
            </a:endParaRPr>
          </a:p>
          <a:p>
            <a:pPr marL="33655">
              <a:lnSpc>
                <a:spcPct val="100000"/>
              </a:lnSpc>
              <a:spcBef>
                <a:spcPts val="405"/>
              </a:spcBef>
            </a:pPr>
            <a:r>
              <a:rPr dirty="0" sz="1200" spc="-10">
                <a:latin typeface="Verdana"/>
                <a:cs typeface="Verdana"/>
              </a:rPr>
              <a:t>Beneficiarios</a:t>
            </a:r>
            <a:endParaRPr sz="1200">
              <a:latin typeface="Verdana"/>
              <a:cs typeface="Verdana"/>
            </a:endParaRPr>
          </a:p>
          <a:p>
            <a:pPr marL="33655">
              <a:lnSpc>
                <a:spcPct val="100000"/>
              </a:lnSpc>
              <a:spcBef>
                <a:spcPts val="590"/>
              </a:spcBef>
            </a:pPr>
            <a:r>
              <a:rPr dirty="0" sz="1200" spc="-10">
                <a:latin typeface="Verdana"/>
                <a:cs typeface="Verdana"/>
              </a:rPr>
              <a:t>Audiencias</a:t>
            </a:r>
            <a:endParaRPr sz="1200">
              <a:latin typeface="Verdana"/>
              <a:cs typeface="Verdana"/>
            </a:endParaRPr>
          </a:p>
          <a:p>
            <a:pPr marL="33655" marR="775335">
              <a:lnSpc>
                <a:spcPts val="1320"/>
              </a:lnSpc>
              <a:spcBef>
                <a:spcPts val="735"/>
              </a:spcBef>
            </a:pPr>
            <a:r>
              <a:rPr dirty="0" sz="1200" spc="-45">
                <a:latin typeface="Verdana"/>
                <a:cs typeface="Verdana"/>
              </a:rPr>
              <a:t>Resultados</a:t>
            </a:r>
            <a:r>
              <a:rPr dirty="0" sz="1200" spc="-15">
                <a:latin typeface="Verdana"/>
                <a:cs typeface="Verdana"/>
              </a:rPr>
              <a:t> </a:t>
            </a:r>
            <a:r>
              <a:rPr dirty="0" sz="1200" spc="10">
                <a:latin typeface="Verdana"/>
                <a:cs typeface="Verdana"/>
              </a:rPr>
              <a:t>e </a:t>
            </a:r>
            <a:r>
              <a:rPr dirty="0" sz="1200" spc="-10">
                <a:latin typeface="Verdana"/>
                <a:cs typeface="Verdana"/>
              </a:rPr>
              <a:t>impactos</a:t>
            </a:r>
            <a:endParaRPr sz="1200">
              <a:latin typeface="Verdana"/>
              <a:cs typeface="Verdana"/>
            </a:endParaRPr>
          </a:p>
          <a:p>
            <a:pPr marL="33655" marR="733425">
              <a:lnSpc>
                <a:spcPts val="1320"/>
              </a:lnSpc>
              <a:spcBef>
                <a:spcPts val="705"/>
              </a:spcBef>
            </a:pPr>
            <a:r>
              <a:rPr dirty="0" sz="1200" spc="-20">
                <a:latin typeface="Verdana"/>
                <a:cs typeface="Verdana"/>
              </a:rPr>
              <a:t>Elegibilidad</a:t>
            </a:r>
            <a:r>
              <a:rPr dirty="0" sz="1200" spc="-45">
                <a:latin typeface="Verdana"/>
                <a:cs typeface="Verdana"/>
              </a:rPr>
              <a:t> </a:t>
            </a:r>
            <a:r>
              <a:rPr dirty="0" sz="1200" spc="-50">
                <a:latin typeface="Verdana"/>
                <a:cs typeface="Verdana"/>
              </a:rPr>
              <a:t>y </a:t>
            </a:r>
            <a:r>
              <a:rPr dirty="0" sz="1200" spc="-10">
                <a:latin typeface="Verdana"/>
                <a:cs typeface="Verdana"/>
              </a:rPr>
              <a:t>selección</a:t>
            </a:r>
            <a:endParaRPr sz="1200">
              <a:latin typeface="Verdana"/>
              <a:cs typeface="Verdana"/>
            </a:endParaRPr>
          </a:p>
          <a:p>
            <a:pPr marL="33655">
              <a:lnSpc>
                <a:spcPts val="1380"/>
              </a:lnSpc>
              <a:spcBef>
                <a:spcPts val="565"/>
              </a:spcBef>
            </a:pPr>
            <a:r>
              <a:rPr dirty="0" sz="1200" spc="-10">
                <a:latin typeface="Verdana"/>
                <a:cs typeface="Verdana"/>
              </a:rPr>
              <a:t>Instrumento</a:t>
            </a:r>
            <a:endParaRPr sz="1200">
              <a:latin typeface="Verdana"/>
              <a:cs typeface="Verdana"/>
            </a:endParaRPr>
          </a:p>
          <a:p>
            <a:pPr marL="33655">
              <a:lnSpc>
                <a:spcPts val="1380"/>
              </a:lnSpc>
            </a:pPr>
            <a:r>
              <a:rPr dirty="0" sz="1200" spc="-10">
                <a:latin typeface="Verdana"/>
                <a:cs typeface="Verdana"/>
              </a:rPr>
              <a:t>utilizado</a:t>
            </a:r>
            <a:endParaRPr sz="1200">
              <a:latin typeface="Verdana"/>
              <a:cs typeface="Verdana"/>
            </a:endParaRPr>
          </a:p>
          <a:p>
            <a:pPr marL="33655" marR="825500">
              <a:lnSpc>
                <a:spcPts val="1320"/>
              </a:lnSpc>
              <a:spcBef>
                <a:spcPts val="735"/>
              </a:spcBef>
            </a:pPr>
            <a:r>
              <a:rPr dirty="0" sz="1200" spc="-10">
                <a:latin typeface="Verdana"/>
                <a:cs typeface="Verdana"/>
              </a:rPr>
              <a:t>Monitoreo</a:t>
            </a:r>
            <a:r>
              <a:rPr dirty="0" sz="1200" spc="-45">
                <a:latin typeface="Verdana"/>
                <a:cs typeface="Verdana"/>
              </a:rPr>
              <a:t> </a:t>
            </a:r>
            <a:r>
              <a:rPr dirty="0" sz="1200" spc="-65">
                <a:latin typeface="Verdana"/>
                <a:cs typeface="Verdana"/>
              </a:rPr>
              <a:t>y </a:t>
            </a:r>
            <a:r>
              <a:rPr dirty="0" sz="1200" spc="-10">
                <a:latin typeface="Verdana"/>
                <a:cs typeface="Verdana"/>
              </a:rPr>
              <a:t>Evaluación</a:t>
            </a:r>
            <a:endParaRPr sz="1200">
              <a:latin typeface="Verdana"/>
              <a:cs typeface="Verdana"/>
            </a:endParaRPr>
          </a:p>
        </p:txBody>
      </p:sp>
      <p:sp>
        <p:nvSpPr>
          <p:cNvPr id="7" name="object 7" descr=""/>
          <p:cNvSpPr txBox="1"/>
          <p:nvPr/>
        </p:nvSpPr>
        <p:spPr>
          <a:xfrm>
            <a:off x="2888869" y="1852904"/>
            <a:ext cx="1750695" cy="4276090"/>
          </a:xfrm>
          <a:prstGeom prst="rect">
            <a:avLst/>
          </a:prstGeom>
          <a:solidFill>
            <a:srgbClr val="FFFFFF"/>
          </a:solidFill>
          <a:ln w="12700">
            <a:solidFill>
              <a:srgbClr val="000000"/>
            </a:solidFill>
          </a:ln>
        </p:spPr>
        <p:txBody>
          <a:bodyPr wrap="square" lIns="0" tIns="0" rIns="0" bIns="0" rtlCol="0" vert="horz">
            <a:spAutoFit/>
          </a:bodyPr>
          <a:lstStyle/>
          <a:p>
            <a:pPr marL="45720">
              <a:lnSpc>
                <a:spcPts val="1315"/>
              </a:lnSpc>
            </a:pPr>
            <a:r>
              <a:rPr dirty="0" sz="1200" spc="-10">
                <a:latin typeface="Verdana"/>
                <a:cs typeface="Verdana"/>
              </a:rPr>
              <a:t>Aprendizaje</a:t>
            </a:r>
            <a:endParaRPr sz="1200">
              <a:latin typeface="Verdana"/>
              <a:cs typeface="Verdana"/>
            </a:endParaRPr>
          </a:p>
          <a:p>
            <a:pPr marL="45720">
              <a:lnSpc>
                <a:spcPct val="100000"/>
              </a:lnSpc>
              <a:spcBef>
                <a:spcPts val="585"/>
              </a:spcBef>
            </a:pPr>
            <a:r>
              <a:rPr dirty="0" sz="1200" spc="-10">
                <a:latin typeface="Verdana"/>
                <a:cs typeface="Verdana"/>
              </a:rPr>
              <a:t>Convocatorias</a:t>
            </a:r>
            <a:endParaRPr sz="1200">
              <a:latin typeface="Verdana"/>
              <a:cs typeface="Verdana"/>
            </a:endParaRPr>
          </a:p>
          <a:p>
            <a:pPr marL="45720">
              <a:lnSpc>
                <a:spcPts val="1380"/>
              </a:lnSpc>
              <a:spcBef>
                <a:spcPts val="590"/>
              </a:spcBef>
            </a:pPr>
            <a:r>
              <a:rPr dirty="0" sz="1200" spc="-20">
                <a:latin typeface="Verdana"/>
                <a:cs typeface="Verdana"/>
              </a:rPr>
              <a:t>Elegibilidad</a:t>
            </a:r>
            <a:r>
              <a:rPr dirty="0" sz="1200" spc="-25">
                <a:latin typeface="Verdana"/>
                <a:cs typeface="Verdana"/>
              </a:rPr>
              <a:t> </a:t>
            </a:r>
            <a:r>
              <a:rPr dirty="0" sz="1200" spc="-50">
                <a:latin typeface="Verdana"/>
                <a:cs typeface="Verdana"/>
              </a:rPr>
              <a:t>y</a:t>
            </a:r>
            <a:endParaRPr sz="1200">
              <a:latin typeface="Verdana"/>
              <a:cs typeface="Verdana"/>
            </a:endParaRPr>
          </a:p>
          <a:p>
            <a:pPr marL="45720">
              <a:lnSpc>
                <a:spcPts val="1380"/>
              </a:lnSpc>
            </a:pPr>
            <a:r>
              <a:rPr dirty="0" sz="1200" spc="-10">
                <a:latin typeface="Verdana"/>
                <a:cs typeface="Verdana"/>
              </a:rPr>
              <a:t>selección</a:t>
            </a:r>
            <a:endParaRPr sz="1200">
              <a:latin typeface="Verdana"/>
              <a:cs typeface="Verdana"/>
            </a:endParaRPr>
          </a:p>
          <a:p>
            <a:pPr marL="45720" marR="858519">
              <a:lnSpc>
                <a:spcPts val="1320"/>
              </a:lnSpc>
              <a:spcBef>
                <a:spcPts val="730"/>
              </a:spcBef>
            </a:pPr>
            <a:r>
              <a:rPr dirty="0" sz="1200" spc="-10">
                <a:latin typeface="Verdana"/>
                <a:cs typeface="Verdana"/>
              </a:rPr>
              <a:t>Proceso</a:t>
            </a:r>
            <a:r>
              <a:rPr dirty="0" sz="1200" spc="-40">
                <a:latin typeface="Verdana"/>
                <a:cs typeface="Verdana"/>
              </a:rPr>
              <a:t> </a:t>
            </a:r>
            <a:r>
              <a:rPr dirty="0" sz="1200" spc="40">
                <a:latin typeface="Verdana"/>
                <a:cs typeface="Verdana"/>
              </a:rPr>
              <a:t>de </a:t>
            </a:r>
            <a:r>
              <a:rPr dirty="0" sz="1200" spc="-10">
                <a:latin typeface="Verdana"/>
                <a:cs typeface="Verdana"/>
              </a:rPr>
              <a:t>solicitud</a:t>
            </a:r>
            <a:endParaRPr sz="1200">
              <a:latin typeface="Verdana"/>
              <a:cs typeface="Verdana"/>
            </a:endParaRPr>
          </a:p>
          <a:p>
            <a:pPr marL="45720" marR="811530">
              <a:lnSpc>
                <a:spcPts val="1320"/>
              </a:lnSpc>
              <a:spcBef>
                <a:spcPts val="710"/>
              </a:spcBef>
            </a:pPr>
            <a:r>
              <a:rPr dirty="0" sz="1200" spc="-25">
                <a:latin typeface="Verdana"/>
                <a:cs typeface="Verdana"/>
              </a:rPr>
              <a:t>Gestión</a:t>
            </a:r>
            <a:r>
              <a:rPr dirty="0" sz="1200" spc="-50">
                <a:latin typeface="Verdana"/>
                <a:cs typeface="Verdana"/>
              </a:rPr>
              <a:t> </a:t>
            </a:r>
            <a:r>
              <a:rPr dirty="0" sz="1200" spc="40">
                <a:latin typeface="Verdana"/>
                <a:cs typeface="Verdana"/>
              </a:rPr>
              <a:t>de </a:t>
            </a:r>
            <a:r>
              <a:rPr dirty="0" sz="1200" spc="-20">
                <a:latin typeface="Verdana"/>
                <a:cs typeface="Verdana"/>
              </a:rPr>
              <a:t>información</a:t>
            </a:r>
            <a:endParaRPr sz="1200">
              <a:latin typeface="Verdana"/>
              <a:cs typeface="Verdana"/>
            </a:endParaRPr>
          </a:p>
          <a:p>
            <a:pPr marL="45720">
              <a:lnSpc>
                <a:spcPct val="100000"/>
              </a:lnSpc>
              <a:spcBef>
                <a:spcPts val="565"/>
              </a:spcBef>
            </a:pPr>
            <a:r>
              <a:rPr dirty="0" sz="1200" spc="-10">
                <a:latin typeface="Verdana"/>
                <a:cs typeface="Verdana"/>
              </a:rPr>
              <a:t>Finalización</a:t>
            </a:r>
            <a:endParaRPr sz="1200">
              <a:latin typeface="Verdana"/>
              <a:cs typeface="Verdana"/>
            </a:endParaRPr>
          </a:p>
          <a:p>
            <a:pPr marL="45720">
              <a:lnSpc>
                <a:spcPct val="100000"/>
              </a:lnSpc>
              <a:spcBef>
                <a:spcPts val="585"/>
              </a:spcBef>
            </a:pPr>
            <a:r>
              <a:rPr dirty="0" sz="1200" spc="-10">
                <a:latin typeface="Verdana"/>
                <a:cs typeface="Verdana"/>
              </a:rPr>
              <a:t>Presupuesto</a:t>
            </a:r>
            <a:endParaRPr sz="1200">
              <a:latin typeface="Verdana"/>
              <a:cs typeface="Verdana"/>
            </a:endParaRPr>
          </a:p>
          <a:p>
            <a:pPr marL="45720" marR="787400">
              <a:lnSpc>
                <a:spcPts val="1330"/>
              </a:lnSpc>
              <a:spcBef>
                <a:spcPts val="715"/>
              </a:spcBef>
            </a:pPr>
            <a:r>
              <a:rPr dirty="0" sz="1200" spc="-10">
                <a:latin typeface="Verdana"/>
                <a:cs typeface="Verdana"/>
              </a:rPr>
              <a:t>Gestión </a:t>
            </a:r>
            <a:r>
              <a:rPr dirty="0" sz="1200" spc="-30">
                <a:latin typeface="Verdana"/>
                <a:cs typeface="Verdana"/>
              </a:rPr>
              <a:t>organizativa</a:t>
            </a:r>
            <a:endParaRPr sz="1200">
              <a:latin typeface="Verdana"/>
              <a:cs typeface="Verdana"/>
            </a:endParaRPr>
          </a:p>
          <a:p>
            <a:pPr marL="138430" indent="-92710">
              <a:lnSpc>
                <a:spcPct val="100000"/>
              </a:lnSpc>
              <a:spcBef>
                <a:spcPts val="565"/>
              </a:spcBef>
              <a:buClr>
                <a:srgbClr val="FF0000"/>
              </a:buClr>
              <a:buChar char="-"/>
              <a:tabLst>
                <a:tab pos="138430" algn="l"/>
              </a:tabLst>
            </a:pPr>
            <a:r>
              <a:rPr dirty="0" sz="1200" spc="-10">
                <a:latin typeface="Verdana"/>
                <a:cs typeface="Verdana"/>
              </a:rPr>
              <a:t>Autonomía</a:t>
            </a:r>
            <a:endParaRPr sz="1200">
              <a:latin typeface="Verdana"/>
              <a:cs typeface="Verdana"/>
            </a:endParaRPr>
          </a:p>
          <a:p>
            <a:pPr marL="138430" indent="-92710">
              <a:lnSpc>
                <a:spcPct val="100000"/>
              </a:lnSpc>
              <a:spcBef>
                <a:spcPts val="575"/>
              </a:spcBef>
              <a:buChar char="-"/>
              <a:tabLst>
                <a:tab pos="138430" algn="l"/>
              </a:tabLst>
            </a:pPr>
            <a:r>
              <a:rPr dirty="0" sz="1200" spc="-10">
                <a:latin typeface="Verdana"/>
                <a:cs typeface="Verdana"/>
              </a:rPr>
              <a:t>Incentivos</a:t>
            </a:r>
            <a:endParaRPr sz="1200">
              <a:latin typeface="Verdana"/>
              <a:cs typeface="Verdana"/>
            </a:endParaRPr>
          </a:p>
          <a:p>
            <a:pPr marL="45720" marR="813435" indent="92710">
              <a:lnSpc>
                <a:spcPct val="140400"/>
              </a:lnSpc>
              <a:spcBef>
                <a:spcPts val="5"/>
              </a:spcBef>
              <a:buChar char="-"/>
              <a:tabLst>
                <a:tab pos="138430" algn="l"/>
              </a:tabLst>
            </a:pPr>
            <a:r>
              <a:rPr dirty="0" sz="1200" spc="-10">
                <a:latin typeface="Verdana"/>
                <a:cs typeface="Verdana"/>
              </a:rPr>
              <a:t>monitoria Personal Monitoreo</a:t>
            </a:r>
            <a:r>
              <a:rPr dirty="0" sz="1200" spc="-50">
                <a:latin typeface="Verdana"/>
                <a:cs typeface="Verdana"/>
              </a:rPr>
              <a:t> </a:t>
            </a:r>
            <a:r>
              <a:rPr dirty="0" sz="1200" spc="-60">
                <a:latin typeface="Verdana"/>
                <a:cs typeface="Verdana"/>
              </a:rPr>
              <a:t>y</a:t>
            </a:r>
            <a:endParaRPr sz="1200">
              <a:latin typeface="Verdana"/>
              <a:cs typeface="Verdana"/>
            </a:endParaRPr>
          </a:p>
          <a:p>
            <a:pPr marL="45720">
              <a:lnSpc>
                <a:spcPts val="1335"/>
              </a:lnSpc>
            </a:pPr>
            <a:r>
              <a:rPr dirty="0" sz="1200" spc="-10">
                <a:latin typeface="Verdana"/>
                <a:cs typeface="Verdana"/>
              </a:rPr>
              <a:t>Evaluación</a:t>
            </a:r>
            <a:endParaRPr sz="1200">
              <a:latin typeface="Verdana"/>
              <a:cs typeface="Verdana"/>
            </a:endParaRPr>
          </a:p>
        </p:txBody>
      </p:sp>
      <p:sp>
        <p:nvSpPr>
          <p:cNvPr id="8" name="object 8" descr=""/>
          <p:cNvSpPr txBox="1"/>
          <p:nvPr/>
        </p:nvSpPr>
        <p:spPr>
          <a:xfrm>
            <a:off x="4796028" y="2390279"/>
            <a:ext cx="1750695" cy="3764915"/>
          </a:xfrm>
          <a:prstGeom prst="rect">
            <a:avLst/>
          </a:prstGeom>
          <a:ln w="12700">
            <a:solidFill>
              <a:srgbClr val="000000"/>
            </a:solidFill>
          </a:ln>
        </p:spPr>
        <p:txBody>
          <a:bodyPr wrap="square" lIns="0" tIns="86995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685"/>
              </a:spcBef>
            </a:pPr>
            <a:endParaRPr sz="1200">
              <a:latin typeface="Times New Roman"/>
              <a:cs typeface="Times New Roman"/>
            </a:endParaRPr>
          </a:p>
          <a:p>
            <a:pPr marL="46355" marR="620395">
              <a:lnSpc>
                <a:spcPts val="1330"/>
              </a:lnSpc>
            </a:pPr>
            <a:r>
              <a:rPr dirty="0" sz="1200">
                <a:latin typeface="Verdana"/>
                <a:cs typeface="Verdana"/>
              </a:rPr>
              <a:t>Relación</a:t>
            </a:r>
            <a:r>
              <a:rPr dirty="0" sz="1200" spc="-75">
                <a:latin typeface="Verdana"/>
                <a:cs typeface="Verdana"/>
              </a:rPr>
              <a:t> </a:t>
            </a:r>
            <a:r>
              <a:rPr dirty="0" sz="1200" spc="-35">
                <a:latin typeface="Verdana"/>
                <a:cs typeface="Verdana"/>
              </a:rPr>
              <a:t>entre </a:t>
            </a:r>
            <a:r>
              <a:rPr dirty="0" sz="1200" spc="-10">
                <a:latin typeface="Verdana"/>
                <a:cs typeface="Verdana"/>
              </a:rPr>
              <a:t>instrumentos</a:t>
            </a:r>
            <a:endParaRPr sz="1200">
              <a:latin typeface="Verdana"/>
              <a:cs typeface="Verdana"/>
            </a:endParaRPr>
          </a:p>
          <a:p>
            <a:pPr marL="46355" marR="620395">
              <a:lnSpc>
                <a:spcPts val="1320"/>
              </a:lnSpc>
              <a:spcBef>
                <a:spcPts val="1200"/>
              </a:spcBef>
            </a:pPr>
            <a:r>
              <a:rPr dirty="0" sz="1200">
                <a:latin typeface="Verdana"/>
                <a:cs typeface="Verdana"/>
              </a:rPr>
              <a:t>Relación</a:t>
            </a:r>
            <a:r>
              <a:rPr dirty="0" sz="1200" spc="-75">
                <a:latin typeface="Verdana"/>
                <a:cs typeface="Verdana"/>
              </a:rPr>
              <a:t> </a:t>
            </a:r>
            <a:r>
              <a:rPr dirty="0" sz="1200" spc="-35">
                <a:latin typeface="Verdana"/>
                <a:cs typeface="Verdana"/>
              </a:rPr>
              <a:t>entre </a:t>
            </a:r>
            <a:r>
              <a:rPr dirty="0" sz="1200" spc="-10">
                <a:latin typeface="Verdana"/>
                <a:cs typeface="Verdana"/>
              </a:rPr>
              <a:t>instituciones</a:t>
            </a:r>
            <a:endParaRPr sz="1200">
              <a:latin typeface="Verdana"/>
              <a:cs typeface="Verdana"/>
            </a:endParaRPr>
          </a:p>
          <a:p>
            <a:pPr marL="46355" marR="575945">
              <a:lnSpc>
                <a:spcPct val="92100"/>
              </a:lnSpc>
              <a:spcBef>
                <a:spcPts val="1185"/>
              </a:spcBef>
            </a:pPr>
            <a:r>
              <a:rPr dirty="0" sz="1200">
                <a:latin typeface="Verdana"/>
                <a:cs typeface="Verdana"/>
              </a:rPr>
              <a:t>Relación</a:t>
            </a:r>
            <a:r>
              <a:rPr dirty="0" sz="1200" spc="-75">
                <a:latin typeface="Verdana"/>
                <a:cs typeface="Verdana"/>
              </a:rPr>
              <a:t> </a:t>
            </a:r>
            <a:r>
              <a:rPr dirty="0" sz="1200" spc="-20">
                <a:latin typeface="Verdana"/>
                <a:cs typeface="Verdana"/>
              </a:rPr>
              <a:t>entre </a:t>
            </a:r>
            <a:r>
              <a:rPr dirty="0" sz="1200" spc="-10">
                <a:latin typeface="Verdana"/>
                <a:cs typeface="Verdana"/>
              </a:rPr>
              <a:t>jurisdicciones (capacidades)</a:t>
            </a:r>
            <a:endParaRPr sz="1200">
              <a:latin typeface="Verdana"/>
              <a:cs typeface="Verdana"/>
            </a:endParaRPr>
          </a:p>
          <a:p>
            <a:pPr marL="46355" marR="620395">
              <a:lnSpc>
                <a:spcPct val="92000"/>
              </a:lnSpc>
              <a:spcBef>
                <a:spcPts val="1195"/>
              </a:spcBef>
            </a:pPr>
            <a:r>
              <a:rPr dirty="0" sz="1200">
                <a:latin typeface="Verdana"/>
                <a:cs typeface="Verdana"/>
              </a:rPr>
              <a:t>Relación</a:t>
            </a:r>
            <a:r>
              <a:rPr dirty="0" sz="1200" spc="-75">
                <a:latin typeface="Verdana"/>
                <a:cs typeface="Verdana"/>
              </a:rPr>
              <a:t> </a:t>
            </a:r>
            <a:r>
              <a:rPr dirty="0" sz="1200" spc="-35">
                <a:latin typeface="Verdana"/>
                <a:cs typeface="Verdana"/>
              </a:rPr>
              <a:t>entre </a:t>
            </a:r>
            <a:r>
              <a:rPr dirty="0" sz="1200" spc="-10">
                <a:latin typeface="Verdana"/>
                <a:cs typeface="Verdana"/>
              </a:rPr>
              <a:t>jurisdicciones (condicionant </a:t>
            </a:r>
            <a:r>
              <a:rPr dirty="0" sz="1200" spc="-55">
                <a:latin typeface="Verdana"/>
                <a:cs typeface="Verdana"/>
              </a:rPr>
              <a:t>es</a:t>
            </a:r>
            <a:r>
              <a:rPr dirty="0" sz="1200" spc="-90">
                <a:latin typeface="Verdana"/>
                <a:cs typeface="Verdana"/>
              </a:rPr>
              <a:t> </a:t>
            </a:r>
            <a:r>
              <a:rPr dirty="0" sz="1200" spc="-10">
                <a:latin typeface="Verdana"/>
                <a:cs typeface="Verdana"/>
              </a:rPr>
              <a:t>externos)</a:t>
            </a:r>
            <a:endParaRPr sz="1200">
              <a:latin typeface="Verdana"/>
              <a:cs typeface="Verdana"/>
            </a:endParaRPr>
          </a:p>
        </p:txBody>
      </p:sp>
      <p:sp>
        <p:nvSpPr>
          <p:cNvPr id="9" name="object 9" descr=""/>
          <p:cNvSpPr txBox="1"/>
          <p:nvPr/>
        </p:nvSpPr>
        <p:spPr>
          <a:xfrm>
            <a:off x="9291066" y="1795398"/>
            <a:ext cx="2201545" cy="170815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ts val="2735"/>
              </a:lnSpc>
              <a:spcBef>
                <a:spcPts val="100"/>
              </a:spcBef>
            </a:pPr>
            <a:r>
              <a:rPr dirty="0" sz="2400" spc="-30">
                <a:solidFill>
                  <a:srgbClr val="002245"/>
                </a:solidFill>
                <a:latin typeface="Calibri"/>
                <a:cs typeface="Calibri"/>
              </a:rPr>
              <a:t>Tres</a:t>
            </a:r>
            <a:r>
              <a:rPr dirty="0" sz="2400" spc="-105">
                <a:solidFill>
                  <a:srgbClr val="002245"/>
                </a:solidFill>
                <a:latin typeface="Calibri"/>
                <a:cs typeface="Calibri"/>
              </a:rPr>
              <a:t> </a:t>
            </a:r>
            <a:r>
              <a:rPr dirty="0" sz="2400" spc="-10">
                <a:solidFill>
                  <a:srgbClr val="002245"/>
                </a:solidFill>
                <a:latin typeface="Calibri"/>
                <a:cs typeface="Calibri"/>
              </a:rPr>
              <a:t>Dimensiones</a:t>
            </a:r>
            <a:endParaRPr sz="2400">
              <a:latin typeface="Calibri"/>
              <a:cs typeface="Calibri"/>
            </a:endParaRPr>
          </a:p>
          <a:p>
            <a:pPr marL="12700" marR="5080">
              <a:lnSpc>
                <a:spcPts val="2590"/>
              </a:lnSpc>
              <a:spcBef>
                <a:spcPts val="185"/>
              </a:spcBef>
            </a:pPr>
            <a:r>
              <a:rPr dirty="0" sz="2400">
                <a:solidFill>
                  <a:srgbClr val="002245"/>
                </a:solidFill>
                <a:latin typeface="Calibri"/>
                <a:cs typeface="Calibri"/>
              </a:rPr>
              <a:t>-</a:t>
            </a:r>
            <a:r>
              <a:rPr dirty="0" sz="2400" spc="-10">
                <a:solidFill>
                  <a:srgbClr val="002245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002245"/>
                </a:solidFill>
                <a:latin typeface="Calibri"/>
                <a:cs typeface="Calibri"/>
              </a:rPr>
              <a:t>31</a:t>
            </a:r>
            <a:r>
              <a:rPr dirty="0" sz="2400" spc="-15">
                <a:solidFill>
                  <a:srgbClr val="002245"/>
                </a:solidFill>
                <a:latin typeface="Calibri"/>
                <a:cs typeface="Calibri"/>
              </a:rPr>
              <a:t> </a:t>
            </a:r>
            <a:r>
              <a:rPr dirty="0" sz="2400" spc="-10">
                <a:solidFill>
                  <a:srgbClr val="002245"/>
                </a:solidFill>
                <a:latin typeface="Calibri"/>
                <a:cs typeface="Calibri"/>
              </a:rPr>
              <a:t>categorías evaluadas</a:t>
            </a:r>
            <a:r>
              <a:rPr dirty="0" sz="2400" spc="-60">
                <a:solidFill>
                  <a:srgbClr val="002245"/>
                </a:solidFill>
                <a:latin typeface="Calibri"/>
                <a:cs typeface="Calibri"/>
              </a:rPr>
              <a:t> </a:t>
            </a:r>
            <a:r>
              <a:rPr dirty="0" sz="2400" spc="-25">
                <a:solidFill>
                  <a:srgbClr val="002245"/>
                </a:solidFill>
                <a:latin typeface="Calibri"/>
                <a:cs typeface="Calibri"/>
              </a:rPr>
              <a:t>en </a:t>
            </a:r>
            <a:r>
              <a:rPr dirty="0" sz="2400">
                <a:solidFill>
                  <a:srgbClr val="002245"/>
                </a:solidFill>
                <a:latin typeface="Calibri"/>
                <a:cs typeface="Calibri"/>
              </a:rPr>
              <a:t>relación</a:t>
            </a:r>
            <a:r>
              <a:rPr dirty="0" sz="2400" spc="-80">
                <a:solidFill>
                  <a:srgbClr val="002245"/>
                </a:solidFill>
                <a:latin typeface="Calibri"/>
                <a:cs typeface="Calibri"/>
              </a:rPr>
              <a:t> </a:t>
            </a:r>
            <a:r>
              <a:rPr dirty="0" sz="2400" spc="-25">
                <a:solidFill>
                  <a:srgbClr val="002245"/>
                </a:solidFill>
                <a:latin typeface="Calibri"/>
                <a:cs typeface="Calibri"/>
              </a:rPr>
              <a:t>con </a:t>
            </a:r>
            <a:r>
              <a:rPr dirty="0" sz="2400">
                <a:solidFill>
                  <a:srgbClr val="002245"/>
                </a:solidFill>
                <a:latin typeface="Calibri"/>
                <a:cs typeface="Calibri"/>
              </a:rPr>
              <a:t>mejores</a:t>
            </a:r>
            <a:r>
              <a:rPr dirty="0" sz="2400" spc="-60">
                <a:solidFill>
                  <a:srgbClr val="002245"/>
                </a:solidFill>
                <a:latin typeface="Calibri"/>
                <a:cs typeface="Calibri"/>
              </a:rPr>
              <a:t> </a:t>
            </a:r>
            <a:r>
              <a:rPr dirty="0" sz="2400" spc="-10">
                <a:solidFill>
                  <a:srgbClr val="002245"/>
                </a:solidFill>
                <a:latin typeface="Calibri"/>
                <a:cs typeface="Calibri"/>
              </a:rPr>
              <a:t>prácticas</a:t>
            </a:r>
            <a:endParaRPr sz="2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316941" rIns="0" bIns="0" rtlCol="0" vert="horz">
            <a:spAutoFit/>
          </a:bodyPr>
          <a:lstStyle/>
          <a:p>
            <a:pPr marL="133350">
              <a:lnSpc>
                <a:spcPct val="100000"/>
              </a:lnSpc>
              <a:spcBef>
                <a:spcPts val="105"/>
              </a:spcBef>
            </a:pPr>
            <a:r>
              <a:rPr dirty="0" sz="3800" spc="-35">
                <a:latin typeface="Calibri Light"/>
                <a:cs typeface="Calibri Light"/>
              </a:rPr>
              <a:t>Puntajes</a:t>
            </a:r>
            <a:r>
              <a:rPr dirty="0" sz="3800" spc="-175">
                <a:latin typeface="Calibri Light"/>
                <a:cs typeface="Calibri Light"/>
              </a:rPr>
              <a:t> </a:t>
            </a:r>
            <a:r>
              <a:rPr dirty="0" sz="3800">
                <a:latin typeface="Calibri Light"/>
                <a:cs typeface="Calibri Light"/>
              </a:rPr>
              <a:t>del</a:t>
            </a:r>
            <a:r>
              <a:rPr dirty="0" sz="3800" spc="-145">
                <a:latin typeface="Calibri Light"/>
                <a:cs typeface="Calibri Light"/>
              </a:rPr>
              <a:t> </a:t>
            </a:r>
            <a:r>
              <a:rPr dirty="0" sz="3800" spc="-10">
                <a:latin typeface="Calibri Light"/>
                <a:cs typeface="Calibri Light"/>
              </a:rPr>
              <a:t>análisis</a:t>
            </a:r>
            <a:r>
              <a:rPr dirty="0" sz="3800" spc="-165">
                <a:latin typeface="Calibri Light"/>
                <a:cs typeface="Calibri Light"/>
              </a:rPr>
              <a:t> </a:t>
            </a:r>
            <a:r>
              <a:rPr dirty="0" sz="3800" spc="-10">
                <a:latin typeface="Calibri Light"/>
                <a:cs typeface="Calibri Light"/>
              </a:rPr>
              <a:t>funcional</a:t>
            </a:r>
            <a:r>
              <a:rPr dirty="0" sz="3800" spc="-145">
                <a:latin typeface="Calibri Light"/>
                <a:cs typeface="Calibri Light"/>
              </a:rPr>
              <a:t> </a:t>
            </a:r>
            <a:r>
              <a:rPr dirty="0" sz="3800">
                <a:latin typeface="Calibri Light"/>
                <a:cs typeface="Calibri Light"/>
              </a:rPr>
              <a:t>por</a:t>
            </a:r>
            <a:r>
              <a:rPr dirty="0" sz="3800" spc="-150">
                <a:latin typeface="Calibri Light"/>
                <a:cs typeface="Calibri Light"/>
              </a:rPr>
              <a:t> </a:t>
            </a:r>
            <a:r>
              <a:rPr dirty="0" sz="3800" spc="-25">
                <a:latin typeface="Calibri Light"/>
                <a:cs typeface="Calibri Light"/>
              </a:rPr>
              <a:t>dimensión</a:t>
            </a:r>
            <a:r>
              <a:rPr dirty="0" sz="3800" spc="-165">
                <a:latin typeface="Calibri Light"/>
                <a:cs typeface="Calibri Light"/>
              </a:rPr>
              <a:t> </a:t>
            </a:r>
            <a:r>
              <a:rPr dirty="0" sz="3800">
                <a:latin typeface="Calibri Light"/>
                <a:cs typeface="Calibri Light"/>
              </a:rPr>
              <a:t>del</a:t>
            </a:r>
            <a:r>
              <a:rPr dirty="0" sz="3800" spc="-215">
                <a:latin typeface="Calibri Light"/>
                <a:cs typeface="Calibri Light"/>
              </a:rPr>
              <a:t> </a:t>
            </a:r>
            <a:r>
              <a:rPr dirty="0" sz="3800" spc="-10">
                <a:latin typeface="Calibri Light"/>
                <a:cs typeface="Calibri Light"/>
              </a:rPr>
              <a:t>PRONABEC</a:t>
            </a:r>
            <a:endParaRPr sz="3800">
              <a:latin typeface="Calibri Light"/>
              <a:cs typeface="Calibri Light"/>
            </a:endParaRPr>
          </a:p>
        </p:txBody>
      </p:sp>
      <p:sp>
        <p:nvSpPr>
          <p:cNvPr id="4" name="object 4" descr=""/>
          <p:cNvSpPr txBox="1"/>
          <p:nvPr/>
        </p:nvSpPr>
        <p:spPr>
          <a:xfrm>
            <a:off x="11094211" y="6426504"/>
            <a:ext cx="180975" cy="20891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25">
                <a:solidFill>
                  <a:srgbClr val="888888"/>
                </a:solidFill>
                <a:latin typeface="Calibri"/>
                <a:cs typeface="Calibri"/>
              </a:rPr>
              <a:t>16</a:t>
            </a:r>
            <a:endParaRPr sz="1200">
              <a:latin typeface="Calibri"/>
              <a:cs typeface="Calibri"/>
            </a:endParaRPr>
          </a:p>
        </p:txBody>
      </p:sp>
      <p:pic>
        <p:nvPicPr>
          <p:cNvPr id="5" name="object 5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68973" y="1411732"/>
            <a:ext cx="11502136" cy="5309743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7507" rIns="0" bIns="0" rtlCol="0" vert="horz">
            <a:spAutoFit/>
          </a:bodyPr>
          <a:lstStyle/>
          <a:p>
            <a:pPr marL="166370" marR="5080">
              <a:lnSpc>
                <a:spcPts val="4100"/>
              </a:lnSpc>
              <a:spcBef>
                <a:spcPts val="625"/>
              </a:spcBef>
            </a:pPr>
            <a:r>
              <a:rPr dirty="0" sz="3800" spc="-35">
                <a:latin typeface="Calibri Light"/>
                <a:cs typeface="Calibri Light"/>
              </a:rPr>
              <a:t>Puntaje</a:t>
            </a:r>
            <a:r>
              <a:rPr dirty="0" sz="3800" spc="-160">
                <a:latin typeface="Calibri Light"/>
                <a:cs typeface="Calibri Light"/>
              </a:rPr>
              <a:t> </a:t>
            </a:r>
            <a:r>
              <a:rPr dirty="0" sz="3800" spc="-30">
                <a:latin typeface="Calibri Light"/>
                <a:cs typeface="Calibri Light"/>
              </a:rPr>
              <a:t>promedio</a:t>
            </a:r>
            <a:r>
              <a:rPr dirty="0" sz="3800" spc="-135">
                <a:latin typeface="Calibri Light"/>
                <a:cs typeface="Calibri Light"/>
              </a:rPr>
              <a:t> </a:t>
            </a:r>
            <a:r>
              <a:rPr dirty="0" sz="3800">
                <a:latin typeface="Calibri Light"/>
                <a:cs typeface="Calibri Light"/>
              </a:rPr>
              <a:t>por</a:t>
            </a:r>
            <a:r>
              <a:rPr dirty="0" sz="3800" spc="-120">
                <a:latin typeface="Calibri Light"/>
                <a:cs typeface="Calibri Light"/>
              </a:rPr>
              <a:t> </a:t>
            </a:r>
            <a:r>
              <a:rPr dirty="0" sz="3800" spc="-40">
                <a:latin typeface="Calibri Light"/>
                <a:cs typeface="Calibri Light"/>
              </a:rPr>
              <a:t>categoría</a:t>
            </a:r>
            <a:r>
              <a:rPr dirty="0" sz="3800" spc="-155">
                <a:latin typeface="Calibri Light"/>
                <a:cs typeface="Calibri Light"/>
              </a:rPr>
              <a:t> </a:t>
            </a:r>
            <a:r>
              <a:rPr dirty="0" sz="3800">
                <a:latin typeface="Calibri Light"/>
                <a:cs typeface="Calibri Light"/>
              </a:rPr>
              <a:t>del</a:t>
            </a:r>
            <a:r>
              <a:rPr dirty="0" sz="3800" spc="-114">
                <a:latin typeface="Calibri Light"/>
                <a:cs typeface="Calibri Light"/>
              </a:rPr>
              <a:t> </a:t>
            </a:r>
            <a:r>
              <a:rPr dirty="0" sz="3800" spc="-20">
                <a:latin typeface="Calibri Light"/>
                <a:cs typeface="Calibri Light"/>
              </a:rPr>
              <a:t>análisis</a:t>
            </a:r>
            <a:r>
              <a:rPr dirty="0" sz="3800" spc="-150">
                <a:latin typeface="Calibri Light"/>
                <a:cs typeface="Calibri Light"/>
              </a:rPr>
              <a:t> </a:t>
            </a:r>
            <a:r>
              <a:rPr dirty="0" sz="3800" spc="-20">
                <a:latin typeface="Calibri Light"/>
                <a:cs typeface="Calibri Light"/>
              </a:rPr>
              <a:t>funcional</a:t>
            </a:r>
            <a:r>
              <a:rPr dirty="0" sz="3800" spc="-135">
                <a:latin typeface="Calibri Light"/>
                <a:cs typeface="Calibri Light"/>
              </a:rPr>
              <a:t> </a:t>
            </a:r>
            <a:r>
              <a:rPr dirty="0" sz="3800" spc="-25">
                <a:latin typeface="Calibri Light"/>
                <a:cs typeface="Calibri Light"/>
              </a:rPr>
              <a:t>del </a:t>
            </a:r>
            <a:r>
              <a:rPr dirty="0" sz="3800" spc="-10">
                <a:latin typeface="Calibri Light"/>
                <a:cs typeface="Calibri Light"/>
              </a:rPr>
              <a:t>PRONABEC</a:t>
            </a:r>
            <a:endParaRPr sz="3800">
              <a:latin typeface="Calibri Light"/>
              <a:cs typeface="Calibri Light"/>
            </a:endParaRPr>
          </a:p>
        </p:txBody>
      </p:sp>
      <p:sp>
        <p:nvSpPr>
          <p:cNvPr id="4" name="object 4" descr=""/>
          <p:cNvSpPr txBox="1"/>
          <p:nvPr/>
        </p:nvSpPr>
        <p:spPr>
          <a:xfrm>
            <a:off x="11094211" y="6426504"/>
            <a:ext cx="180975" cy="20891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25">
                <a:solidFill>
                  <a:srgbClr val="888888"/>
                </a:solidFill>
                <a:latin typeface="Calibri"/>
                <a:cs typeface="Calibri"/>
              </a:rPr>
              <a:t>17</a:t>
            </a:r>
            <a:endParaRPr sz="1200">
              <a:latin typeface="Calibri"/>
              <a:cs typeface="Calibri"/>
            </a:endParaRPr>
          </a:p>
        </p:txBody>
      </p:sp>
      <p:pic>
        <p:nvPicPr>
          <p:cNvPr id="5" name="object 5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42099" y="1443736"/>
            <a:ext cx="11507851" cy="5277739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10212451" y="2256535"/>
            <a:ext cx="1326515" cy="5740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74930" marR="5080" indent="-62865">
              <a:lnSpc>
                <a:spcPct val="100000"/>
              </a:lnSpc>
              <a:spcBef>
                <a:spcPts val="100"/>
              </a:spcBef>
            </a:pPr>
            <a:r>
              <a:rPr dirty="0" sz="1800" spc="-10" b="1">
                <a:solidFill>
                  <a:srgbClr val="00506A"/>
                </a:solidFill>
                <a:latin typeface="Calibri"/>
                <a:cs typeface="Calibri"/>
              </a:rPr>
              <a:t>Fortalezas</a:t>
            </a:r>
            <a:r>
              <a:rPr dirty="0" sz="1800" spc="-30" b="1">
                <a:solidFill>
                  <a:srgbClr val="00506A"/>
                </a:solidFill>
                <a:latin typeface="Calibri"/>
                <a:cs typeface="Calibri"/>
              </a:rPr>
              <a:t> </a:t>
            </a:r>
            <a:r>
              <a:rPr dirty="0" sz="1800" spc="-25" b="1">
                <a:solidFill>
                  <a:srgbClr val="00506A"/>
                </a:solidFill>
                <a:latin typeface="Calibri"/>
                <a:cs typeface="Calibri"/>
              </a:rPr>
              <a:t>del </a:t>
            </a:r>
            <a:r>
              <a:rPr dirty="0" sz="1800" spc="-10" b="1">
                <a:solidFill>
                  <a:srgbClr val="00506A"/>
                </a:solidFill>
                <a:latin typeface="Calibri"/>
                <a:cs typeface="Calibri"/>
              </a:rPr>
              <a:t>Instrumento</a:t>
            </a:r>
            <a:endParaRPr sz="1800">
              <a:latin typeface="Calibri"/>
              <a:cs typeface="Calibri"/>
            </a:endParaRPr>
          </a:p>
        </p:txBody>
      </p:sp>
      <p:grpSp>
        <p:nvGrpSpPr>
          <p:cNvPr id="3" name="object 3" descr=""/>
          <p:cNvGrpSpPr/>
          <p:nvPr/>
        </p:nvGrpSpPr>
        <p:grpSpPr>
          <a:xfrm>
            <a:off x="6328162" y="3238252"/>
            <a:ext cx="1057275" cy="323850"/>
            <a:chOff x="6328162" y="3238252"/>
            <a:chExt cx="1057275" cy="323850"/>
          </a:xfrm>
        </p:grpSpPr>
        <p:sp>
          <p:nvSpPr>
            <p:cNvPr id="4" name="object 4" descr=""/>
            <p:cNvSpPr/>
            <p:nvPr/>
          </p:nvSpPr>
          <p:spPr>
            <a:xfrm>
              <a:off x="6334252" y="3244342"/>
              <a:ext cx="1045210" cy="311785"/>
            </a:xfrm>
            <a:custGeom>
              <a:avLst/>
              <a:gdLst/>
              <a:ahLst/>
              <a:cxnLst/>
              <a:rect l="l" t="t" r="r" b="b"/>
              <a:pathLst>
                <a:path w="1045209" h="311785">
                  <a:moveTo>
                    <a:pt x="826843" y="155711"/>
                  </a:moveTo>
                  <a:lnTo>
                    <a:pt x="799211" y="311531"/>
                  </a:lnTo>
                  <a:lnTo>
                    <a:pt x="1045082" y="181102"/>
                  </a:lnTo>
                  <a:lnTo>
                    <a:pt x="1043879" y="179959"/>
                  </a:lnTo>
                  <a:lnTo>
                    <a:pt x="1034542" y="179959"/>
                  </a:lnTo>
                  <a:lnTo>
                    <a:pt x="826843" y="155711"/>
                  </a:lnTo>
                  <a:close/>
                </a:path>
                <a:path w="1045209" h="311785">
                  <a:moveTo>
                    <a:pt x="843961" y="59182"/>
                  </a:moveTo>
                  <a:lnTo>
                    <a:pt x="0" y="59182"/>
                  </a:lnTo>
                  <a:lnTo>
                    <a:pt x="826843" y="155711"/>
                  </a:lnTo>
                  <a:lnTo>
                    <a:pt x="843961" y="59182"/>
                  </a:lnTo>
                  <a:close/>
                </a:path>
                <a:path w="1045209" h="311785">
                  <a:moveTo>
                    <a:pt x="854455" y="0"/>
                  </a:moveTo>
                  <a:lnTo>
                    <a:pt x="843961" y="59182"/>
                  </a:lnTo>
                  <a:lnTo>
                    <a:pt x="916750" y="59182"/>
                  </a:lnTo>
                  <a:lnTo>
                    <a:pt x="85445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 descr=""/>
            <p:cNvSpPr/>
            <p:nvPr/>
          </p:nvSpPr>
          <p:spPr>
            <a:xfrm>
              <a:off x="6334252" y="3244342"/>
              <a:ext cx="1045210" cy="311785"/>
            </a:xfrm>
            <a:custGeom>
              <a:avLst/>
              <a:gdLst/>
              <a:ahLst/>
              <a:cxnLst/>
              <a:rect l="l" t="t" r="r" b="b"/>
              <a:pathLst>
                <a:path w="1045209" h="311785">
                  <a:moveTo>
                    <a:pt x="0" y="59182"/>
                  </a:moveTo>
                  <a:lnTo>
                    <a:pt x="1034542" y="179959"/>
                  </a:lnTo>
                </a:path>
                <a:path w="1045209" h="311785">
                  <a:moveTo>
                    <a:pt x="854455" y="0"/>
                  </a:moveTo>
                  <a:lnTo>
                    <a:pt x="1045082" y="181102"/>
                  </a:lnTo>
                  <a:lnTo>
                    <a:pt x="799211" y="311531"/>
                  </a:lnTo>
                </a:path>
              </a:pathLst>
            </a:custGeom>
            <a:ln w="12179">
              <a:solidFill>
                <a:srgbClr val="1EABDA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6" name="object 6" descr=""/>
          <p:cNvGrpSpPr/>
          <p:nvPr/>
        </p:nvGrpSpPr>
        <p:grpSpPr>
          <a:xfrm>
            <a:off x="6020695" y="3844042"/>
            <a:ext cx="810260" cy="575310"/>
            <a:chOff x="6020695" y="3844042"/>
            <a:chExt cx="810260" cy="575310"/>
          </a:xfrm>
        </p:grpSpPr>
        <p:sp>
          <p:nvSpPr>
            <p:cNvPr id="7" name="object 7" descr=""/>
            <p:cNvSpPr/>
            <p:nvPr/>
          </p:nvSpPr>
          <p:spPr>
            <a:xfrm>
              <a:off x="6489012" y="4175252"/>
              <a:ext cx="335915" cy="238125"/>
            </a:xfrm>
            <a:custGeom>
              <a:avLst/>
              <a:gdLst/>
              <a:ahLst/>
              <a:cxnLst/>
              <a:rect l="l" t="t" r="r" b="b"/>
              <a:pathLst>
                <a:path w="335915" h="238125">
                  <a:moveTo>
                    <a:pt x="169126" y="118959"/>
                  </a:moveTo>
                  <a:lnTo>
                    <a:pt x="42216" y="237871"/>
                  </a:lnTo>
                  <a:lnTo>
                    <a:pt x="335713" y="236093"/>
                  </a:lnTo>
                  <a:lnTo>
                    <a:pt x="334775" y="230505"/>
                  </a:lnTo>
                  <a:lnTo>
                    <a:pt x="327712" y="230505"/>
                  </a:lnTo>
                  <a:lnTo>
                    <a:pt x="169126" y="118959"/>
                  </a:lnTo>
                  <a:close/>
                </a:path>
                <a:path w="335915" h="238125">
                  <a:moveTo>
                    <a:pt x="296089" y="0"/>
                  </a:moveTo>
                  <a:lnTo>
                    <a:pt x="0" y="0"/>
                  </a:lnTo>
                  <a:lnTo>
                    <a:pt x="169126" y="118959"/>
                  </a:lnTo>
                  <a:lnTo>
                    <a:pt x="29608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" name="object 8" descr=""/>
            <p:cNvSpPr/>
            <p:nvPr/>
          </p:nvSpPr>
          <p:spPr>
            <a:xfrm>
              <a:off x="6026784" y="3850132"/>
              <a:ext cx="798195" cy="563245"/>
            </a:xfrm>
            <a:custGeom>
              <a:avLst/>
              <a:gdLst/>
              <a:ahLst/>
              <a:cxnLst/>
              <a:rect l="l" t="t" r="r" b="b"/>
              <a:pathLst>
                <a:path w="798195" h="563245">
                  <a:moveTo>
                    <a:pt x="0" y="0"/>
                  </a:moveTo>
                  <a:lnTo>
                    <a:pt x="789939" y="555625"/>
                  </a:lnTo>
                </a:path>
                <a:path w="798195" h="563245">
                  <a:moveTo>
                    <a:pt x="758316" y="325120"/>
                  </a:moveTo>
                  <a:lnTo>
                    <a:pt x="797940" y="561213"/>
                  </a:lnTo>
                  <a:lnTo>
                    <a:pt x="504443" y="562991"/>
                  </a:lnTo>
                </a:path>
              </a:pathLst>
            </a:custGeom>
            <a:ln w="12179">
              <a:solidFill>
                <a:srgbClr val="DE57A9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9" name="object 9" descr=""/>
          <p:cNvGrpSpPr/>
          <p:nvPr/>
        </p:nvGrpSpPr>
        <p:grpSpPr>
          <a:xfrm>
            <a:off x="5398014" y="4168908"/>
            <a:ext cx="433705" cy="835025"/>
            <a:chOff x="5398014" y="4168908"/>
            <a:chExt cx="433705" cy="835025"/>
          </a:xfrm>
        </p:grpSpPr>
        <p:sp>
          <p:nvSpPr>
            <p:cNvPr id="10" name="object 10" descr=""/>
            <p:cNvSpPr/>
            <p:nvPr/>
          </p:nvSpPr>
          <p:spPr>
            <a:xfrm>
              <a:off x="5453506" y="4781295"/>
              <a:ext cx="372110" cy="216535"/>
            </a:xfrm>
            <a:custGeom>
              <a:avLst/>
              <a:gdLst/>
              <a:ahLst/>
              <a:cxnLst/>
              <a:rect l="l" t="t" r="r" b="b"/>
              <a:pathLst>
                <a:path w="372110" h="216535">
                  <a:moveTo>
                    <a:pt x="185978" y="44326"/>
                  </a:moveTo>
                  <a:lnTo>
                    <a:pt x="0" y="88645"/>
                  </a:lnTo>
                  <a:lnTo>
                    <a:pt x="248030" y="216026"/>
                  </a:lnTo>
                  <a:lnTo>
                    <a:pt x="252767" y="207771"/>
                  </a:lnTo>
                  <a:lnTo>
                    <a:pt x="245109" y="207771"/>
                  </a:lnTo>
                  <a:lnTo>
                    <a:pt x="185978" y="44326"/>
                  </a:lnTo>
                  <a:close/>
                </a:path>
                <a:path w="372110" h="216535">
                  <a:moveTo>
                    <a:pt x="371982" y="0"/>
                  </a:moveTo>
                  <a:lnTo>
                    <a:pt x="169942" y="0"/>
                  </a:lnTo>
                  <a:lnTo>
                    <a:pt x="185978" y="44326"/>
                  </a:lnTo>
                  <a:lnTo>
                    <a:pt x="37198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" name="object 11" descr=""/>
            <p:cNvSpPr/>
            <p:nvPr/>
          </p:nvSpPr>
          <p:spPr>
            <a:xfrm>
              <a:off x="5404103" y="4174997"/>
              <a:ext cx="421640" cy="822325"/>
            </a:xfrm>
            <a:custGeom>
              <a:avLst/>
              <a:gdLst/>
              <a:ahLst/>
              <a:cxnLst/>
              <a:rect l="l" t="t" r="r" b="b"/>
              <a:pathLst>
                <a:path w="421639" h="822325">
                  <a:moveTo>
                    <a:pt x="0" y="0"/>
                  </a:moveTo>
                  <a:lnTo>
                    <a:pt x="294513" y="814069"/>
                  </a:lnTo>
                </a:path>
                <a:path w="421639" h="822325">
                  <a:moveTo>
                    <a:pt x="421386" y="606297"/>
                  </a:moveTo>
                  <a:lnTo>
                    <a:pt x="297434" y="822325"/>
                  </a:lnTo>
                  <a:lnTo>
                    <a:pt x="49403" y="694944"/>
                  </a:lnTo>
                </a:path>
              </a:pathLst>
            </a:custGeom>
            <a:ln w="12179">
              <a:solidFill>
                <a:srgbClr val="92BC39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12" name="object 12" descr=""/>
          <p:cNvGrpSpPr/>
          <p:nvPr/>
        </p:nvGrpSpPr>
        <p:grpSpPr>
          <a:xfrm>
            <a:off x="4236599" y="4168908"/>
            <a:ext cx="433705" cy="835025"/>
            <a:chOff x="4236599" y="4168908"/>
            <a:chExt cx="433705" cy="835025"/>
          </a:xfrm>
        </p:grpSpPr>
        <p:sp>
          <p:nvSpPr>
            <p:cNvPr id="13" name="object 13" descr=""/>
            <p:cNvSpPr/>
            <p:nvPr/>
          </p:nvSpPr>
          <p:spPr>
            <a:xfrm>
              <a:off x="4242689" y="4781295"/>
              <a:ext cx="186055" cy="216535"/>
            </a:xfrm>
            <a:custGeom>
              <a:avLst/>
              <a:gdLst/>
              <a:ahLst/>
              <a:cxnLst/>
              <a:rect l="l" t="t" r="r" b="b"/>
              <a:pathLst>
                <a:path w="186054" h="216535">
                  <a:moveTo>
                    <a:pt x="0" y="0"/>
                  </a:moveTo>
                  <a:lnTo>
                    <a:pt x="123825" y="216026"/>
                  </a:lnTo>
                  <a:lnTo>
                    <a:pt x="139907" y="207771"/>
                  </a:lnTo>
                  <a:lnTo>
                    <a:pt x="126746" y="207771"/>
                  </a:lnTo>
                  <a:lnTo>
                    <a:pt x="185887" y="4429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4" name="object 14" descr=""/>
            <p:cNvSpPr/>
            <p:nvPr/>
          </p:nvSpPr>
          <p:spPr>
            <a:xfrm>
              <a:off x="4242689" y="4174997"/>
              <a:ext cx="421640" cy="822325"/>
            </a:xfrm>
            <a:custGeom>
              <a:avLst/>
              <a:gdLst/>
              <a:ahLst/>
              <a:cxnLst/>
              <a:rect l="l" t="t" r="r" b="b"/>
              <a:pathLst>
                <a:path w="421639" h="822325">
                  <a:moveTo>
                    <a:pt x="421259" y="0"/>
                  </a:moveTo>
                  <a:lnTo>
                    <a:pt x="126746" y="814069"/>
                  </a:lnTo>
                </a:path>
                <a:path w="421639" h="822325">
                  <a:moveTo>
                    <a:pt x="371983" y="694944"/>
                  </a:moveTo>
                  <a:lnTo>
                    <a:pt x="123825" y="822325"/>
                  </a:lnTo>
                  <a:lnTo>
                    <a:pt x="0" y="606297"/>
                  </a:lnTo>
                </a:path>
              </a:pathLst>
            </a:custGeom>
            <a:ln w="12179">
              <a:solidFill>
                <a:srgbClr val="7E63EA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15" name="object 15" descr=""/>
          <p:cNvGrpSpPr/>
          <p:nvPr/>
        </p:nvGrpSpPr>
        <p:grpSpPr>
          <a:xfrm>
            <a:off x="3237363" y="3844042"/>
            <a:ext cx="810260" cy="575310"/>
            <a:chOff x="3237363" y="3844042"/>
            <a:chExt cx="810260" cy="575310"/>
          </a:xfrm>
        </p:grpSpPr>
        <p:sp>
          <p:nvSpPr>
            <p:cNvPr id="16" name="object 16" descr=""/>
            <p:cNvSpPr/>
            <p:nvPr/>
          </p:nvSpPr>
          <p:spPr>
            <a:xfrm>
              <a:off x="3243452" y="4175252"/>
              <a:ext cx="293370" cy="238125"/>
            </a:xfrm>
            <a:custGeom>
              <a:avLst/>
              <a:gdLst/>
              <a:ahLst/>
              <a:cxnLst/>
              <a:rect l="l" t="t" r="r" b="b"/>
              <a:pathLst>
                <a:path w="293370" h="238125">
                  <a:moveTo>
                    <a:pt x="39497" y="0"/>
                  </a:moveTo>
                  <a:lnTo>
                    <a:pt x="0" y="236093"/>
                  </a:lnTo>
                  <a:lnTo>
                    <a:pt x="293370" y="237871"/>
                  </a:lnTo>
                  <a:lnTo>
                    <a:pt x="285508" y="230505"/>
                  </a:lnTo>
                  <a:lnTo>
                    <a:pt x="7874" y="230505"/>
                  </a:lnTo>
                  <a:lnTo>
                    <a:pt x="166459" y="118959"/>
                  </a:lnTo>
                  <a:lnTo>
                    <a:pt x="39497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7" name="object 17" descr=""/>
            <p:cNvSpPr/>
            <p:nvPr/>
          </p:nvSpPr>
          <p:spPr>
            <a:xfrm>
              <a:off x="3243452" y="3850132"/>
              <a:ext cx="798195" cy="563245"/>
            </a:xfrm>
            <a:custGeom>
              <a:avLst/>
              <a:gdLst/>
              <a:ahLst/>
              <a:cxnLst/>
              <a:rect l="l" t="t" r="r" b="b"/>
              <a:pathLst>
                <a:path w="798195" h="563245">
                  <a:moveTo>
                    <a:pt x="797813" y="0"/>
                  </a:moveTo>
                  <a:lnTo>
                    <a:pt x="7874" y="555625"/>
                  </a:lnTo>
                </a:path>
                <a:path w="798195" h="563245">
                  <a:moveTo>
                    <a:pt x="293370" y="562991"/>
                  </a:moveTo>
                  <a:lnTo>
                    <a:pt x="0" y="561213"/>
                  </a:lnTo>
                  <a:lnTo>
                    <a:pt x="39497" y="325120"/>
                  </a:lnTo>
                </a:path>
              </a:pathLst>
            </a:custGeom>
            <a:ln w="12179">
              <a:solidFill>
                <a:srgbClr val="B95DE4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18" name="object 18" descr=""/>
          <p:cNvGrpSpPr/>
          <p:nvPr/>
        </p:nvGrpSpPr>
        <p:grpSpPr>
          <a:xfrm>
            <a:off x="2682754" y="3238252"/>
            <a:ext cx="1057275" cy="323850"/>
            <a:chOff x="2682754" y="3238252"/>
            <a:chExt cx="1057275" cy="323850"/>
          </a:xfrm>
        </p:grpSpPr>
        <p:sp>
          <p:nvSpPr>
            <p:cNvPr id="19" name="object 19" descr=""/>
            <p:cNvSpPr/>
            <p:nvPr/>
          </p:nvSpPr>
          <p:spPr>
            <a:xfrm>
              <a:off x="2688843" y="3244342"/>
              <a:ext cx="245745" cy="311785"/>
            </a:xfrm>
            <a:custGeom>
              <a:avLst/>
              <a:gdLst/>
              <a:ahLst/>
              <a:cxnLst/>
              <a:rect l="l" t="t" r="r" b="b"/>
              <a:pathLst>
                <a:path w="245744" h="311785">
                  <a:moveTo>
                    <a:pt x="190626" y="0"/>
                  </a:moveTo>
                  <a:lnTo>
                    <a:pt x="0" y="181102"/>
                  </a:lnTo>
                  <a:lnTo>
                    <a:pt x="245744" y="311531"/>
                  </a:lnTo>
                  <a:lnTo>
                    <a:pt x="222466" y="179959"/>
                  </a:lnTo>
                  <a:lnTo>
                    <a:pt x="10413" y="179959"/>
                  </a:lnTo>
                  <a:lnTo>
                    <a:pt x="218175" y="155704"/>
                  </a:lnTo>
                  <a:lnTo>
                    <a:pt x="19062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0" name="object 20" descr=""/>
            <p:cNvSpPr/>
            <p:nvPr/>
          </p:nvSpPr>
          <p:spPr>
            <a:xfrm>
              <a:off x="2688843" y="3244342"/>
              <a:ext cx="1045210" cy="311785"/>
            </a:xfrm>
            <a:custGeom>
              <a:avLst/>
              <a:gdLst/>
              <a:ahLst/>
              <a:cxnLst/>
              <a:rect l="l" t="t" r="r" b="b"/>
              <a:pathLst>
                <a:path w="1045210" h="311785">
                  <a:moveTo>
                    <a:pt x="1044956" y="59182"/>
                  </a:moveTo>
                  <a:lnTo>
                    <a:pt x="10413" y="179959"/>
                  </a:lnTo>
                </a:path>
                <a:path w="1045210" h="311785">
                  <a:moveTo>
                    <a:pt x="245744" y="311531"/>
                  </a:moveTo>
                  <a:lnTo>
                    <a:pt x="0" y="181102"/>
                  </a:lnTo>
                  <a:lnTo>
                    <a:pt x="190626" y="0"/>
                  </a:lnTo>
                </a:path>
              </a:pathLst>
            </a:custGeom>
            <a:ln w="12179">
              <a:solidFill>
                <a:srgbClr val="E45652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21" name="object 21" descr=""/>
          <p:cNvGrpSpPr/>
          <p:nvPr/>
        </p:nvGrpSpPr>
        <p:grpSpPr>
          <a:xfrm>
            <a:off x="-6350" y="-6350"/>
            <a:ext cx="12204700" cy="2721610"/>
            <a:chOff x="-6350" y="-6350"/>
            <a:chExt cx="12204700" cy="2721610"/>
          </a:xfrm>
        </p:grpSpPr>
        <p:sp>
          <p:nvSpPr>
            <p:cNvPr id="22" name="object 22" descr=""/>
            <p:cNvSpPr/>
            <p:nvPr/>
          </p:nvSpPr>
          <p:spPr>
            <a:xfrm>
              <a:off x="0" y="0"/>
              <a:ext cx="12192000" cy="1329690"/>
            </a:xfrm>
            <a:custGeom>
              <a:avLst/>
              <a:gdLst/>
              <a:ahLst/>
              <a:cxnLst/>
              <a:rect l="l" t="t" r="r" b="b"/>
              <a:pathLst>
                <a:path w="12192000" h="1329690">
                  <a:moveTo>
                    <a:pt x="0" y="1329436"/>
                  </a:moveTo>
                  <a:lnTo>
                    <a:pt x="12192000" y="1329436"/>
                  </a:lnTo>
                  <a:lnTo>
                    <a:pt x="12192000" y="0"/>
                  </a:lnTo>
                  <a:lnTo>
                    <a:pt x="0" y="0"/>
                  </a:lnTo>
                  <a:lnTo>
                    <a:pt x="0" y="1329436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3" name="object 23" descr=""/>
            <p:cNvSpPr/>
            <p:nvPr/>
          </p:nvSpPr>
          <p:spPr>
            <a:xfrm>
              <a:off x="0" y="0"/>
              <a:ext cx="12192000" cy="1329690"/>
            </a:xfrm>
            <a:custGeom>
              <a:avLst/>
              <a:gdLst/>
              <a:ahLst/>
              <a:cxnLst/>
              <a:rect l="l" t="t" r="r" b="b"/>
              <a:pathLst>
                <a:path w="12192000" h="1329690">
                  <a:moveTo>
                    <a:pt x="0" y="0"/>
                  </a:moveTo>
                  <a:lnTo>
                    <a:pt x="0" y="1329436"/>
                  </a:lnTo>
                  <a:lnTo>
                    <a:pt x="12192000" y="1329436"/>
                  </a:lnTo>
                  <a:lnTo>
                    <a:pt x="12192000" y="0"/>
                  </a:lnTo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4" name="object 24" descr=""/>
            <p:cNvSpPr/>
            <p:nvPr/>
          </p:nvSpPr>
          <p:spPr>
            <a:xfrm>
              <a:off x="4840223" y="1228344"/>
              <a:ext cx="203200" cy="179070"/>
            </a:xfrm>
            <a:custGeom>
              <a:avLst/>
              <a:gdLst/>
              <a:ahLst/>
              <a:cxnLst/>
              <a:rect l="l" t="t" r="r" b="b"/>
              <a:pathLst>
                <a:path w="203200" h="179069">
                  <a:moveTo>
                    <a:pt x="193801" y="0"/>
                  </a:moveTo>
                  <a:lnTo>
                    <a:pt x="0" y="178942"/>
                  </a:lnTo>
                  <a:lnTo>
                    <a:pt x="193801" y="178942"/>
                  </a:lnTo>
                  <a:lnTo>
                    <a:pt x="193801" y="8508"/>
                  </a:lnTo>
                  <a:lnTo>
                    <a:pt x="203017" y="8508"/>
                  </a:lnTo>
                  <a:lnTo>
                    <a:pt x="193801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5" name="object 25" descr=""/>
            <p:cNvSpPr/>
            <p:nvPr/>
          </p:nvSpPr>
          <p:spPr>
            <a:xfrm>
              <a:off x="4840223" y="1228344"/>
              <a:ext cx="387985" cy="857250"/>
            </a:xfrm>
            <a:custGeom>
              <a:avLst/>
              <a:gdLst/>
              <a:ahLst/>
              <a:cxnLst/>
              <a:rect l="l" t="t" r="r" b="b"/>
              <a:pathLst>
                <a:path w="387985" h="857250">
                  <a:moveTo>
                    <a:pt x="193801" y="857122"/>
                  </a:moveTo>
                  <a:lnTo>
                    <a:pt x="193801" y="8508"/>
                  </a:lnTo>
                </a:path>
                <a:path w="387985" h="857250">
                  <a:moveTo>
                    <a:pt x="0" y="178942"/>
                  </a:moveTo>
                  <a:lnTo>
                    <a:pt x="193801" y="0"/>
                  </a:lnTo>
                  <a:lnTo>
                    <a:pt x="387603" y="178942"/>
                  </a:lnTo>
                </a:path>
              </a:pathLst>
            </a:custGeom>
            <a:ln w="12179">
              <a:solidFill>
                <a:srgbClr val="3BC583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6" name="object 26" descr=""/>
            <p:cNvSpPr/>
            <p:nvPr/>
          </p:nvSpPr>
          <p:spPr>
            <a:xfrm>
              <a:off x="6032753" y="1533778"/>
              <a:ext cx="326390" cy="235585"/>
            </a:xfrm>
            <a:custGeom>
              <a:avLst/>
              <a:gdLst/>
              <a:ahLst/>
              <a:cxnLst/>
              <a:rect l="l" t="t" r="r" b="b"/>
              <a:pathLst>
                <a:path w="326389" h="235585">
                  <a:moveTo>
                    <a:pt x="163071" y="150496"/>
                  </a:moveTo>
                  <a:lnTo>
                    <a:pt x="95697" y="235585"/>
                  </a:lnTo>
                  <a:lnTo>
                    <a:pt x="326136" y="235585"/>
                  </a:lnTo>
                  <a:lnTo>
                    <a:pt x="163071" y="150496"/>
                  </a:lnTo>
                  <a:close/>
                </a:path>
                <a:path w="326389" h="235585">
                  <a:moveTo>
                    <a:pt x="282194" y="0"/>
                  </a:moveTo>
                  <a:lnTo>
                    <a:pt x="0" y="65405"/>
                  </a:lnTo>
                  <a:lnTo>
                    <a:pt x="163071" y="150496"/>
                  </a:lnTo>
                  <a:lnTo>
                    <a:pt x="276606" y="7112"/>
                  </a:lnTo>
                  <a:lnTo>
                    <a:pt x="283520" y="7112"/>
                  </a:lnTo>
                  <a:lnTo>
                    <a:pt x="28219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7" name="object 27" descr=""/>
            <p:cNvSpPr/>
            <p:nvPr/>
          </p:nvSpPr>
          <p:spPr>
            <a:xfrm>
              <a:off x="5744209" y="1533778"/>
              <a:ext cx="614680" cy="721360"/>
            </a:xfrm>
            <a:custGeom>
              <a:avLst/>
              <a:gdLst/>
              <a:ahLst/>
              <a:cxnLst/>
              <a:rect l="l" t="t" r="r" b="b"/>
              <a:pathLst>
                <a:path w="614679" h="721360">
                  <a:moveTo>
                    <a:pt x="0" y="720851"/>
                  </a:moveTo>
                  <a:lnTo>
                    <a:pt x="565150" y="7112"/>
                  </a:lnTo>
                </a:path>
                <a:path w="614679" h="721360">
                  <a:moveTo>
                    <a:pt x="288543" y="65405"/>
                  </a:moveTo>
                  <a:lnTo>
                    <a:pt x="570738" y="0"/>
                  </a:lnTo>
                  <a:lnTo>
                    <a:pt x="614679" y="235585"/>
                  </a:lnTo>
                </a:path>
              </a:pathLst>
            </a:custGeom>
            <a:ln w="12179">
              <a:solidFill>
                <a:srgbClr val="DFCA15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8" name="object 28" descr=""/>
            <p:cNvSpPr/>
            <p:nvPr/>
          </p:nvSpPr>
          <p:spPr>
            <a:xfrm>
              <a:off x="6602748" y="2283967"/>
              <a:ext cx="586740" cy="286385"/>
            </a:xfrm>
            <a:custGeom>
              <a:avLst/>
              <a:gdLst/>
              <a:ahLst/>
              <a:cxnLst/>
              <a:rect l="l" t="t" r="r" b="b"/>
              <a:pathLst>
                <a:path w="586740" h="286385">
                  <a:moveTo>
                    <a:pt x="386017" y="143164"/>
                  </a:moveTo>
                  <a:lnTo>
                    <a:pt x="0" y="286258"/>
                  </a:lnTo>
                  <a:lnTo>
                    <a:pt x="466579" y="286258"/>
                  </a:lnTo>
                  <a:lnTo>
                    <a:pt x="386017" y="143164"/>
                  </a:lnTo>
                  <a:close/>
                </a:path>
                <a:path w="586740" h="286385">
                  <a:moveTo>
                    <a:pt x="305416" y="0"/>
                  </a:moveTo>
                  <a:lnTo>
                    <a:pt x="386017" y="143164"/>
                  </a:lnTo>
                  <a:lnTo>
                    <a:pt x="576942" y="72390"/>
                  </a:lnTo>
                  <a:lnTo>
                    <a:pt x="584506" y="72390"/>
                  </a:lnTo>
                  <a:lnTo>
                    <a:pt x="586467" y="68834"/>
                  </a:lnTo>
                  <a:lnTo>
                    <a:pt x="30541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9" name="object 29" descr=""/>
            <p:cNvSpPr/>
            <p:nvPr/>
          </p:nvSpPr>
          <p:spPr>
            <a:xfrm>
              <a:off x="6228969" y="2283967"/>
              <a:ext cx="960755" cy="424815"/>
            </a:xfrm>
            <a:custGeom>
              <a:avLst/>
              <a:gdLst/>
              <a:ahLst/>
              <a:cxnLst/>
              <a:rect l="l" t="t" r="r" b="b"/>
              <a:pathLst>
                <a:path w="960754" h="424814">
                  <a:moveTo>
                    <a:pt x="0" y="424815"/>
                  </a:moveTo>
                  <a:lnTo>
                    <a:pt x="950722" y="72390"/>
                  </a:lnTo>
                </a:path>
                <a:path w="960754" h="424814">
                  <a:moveTo>
                    <a:pt x="679196" y="0"/>
                  </a:moveTo>
                  <a:lnTo>
                    <a:pt x="960247" y="68834"/>
                  </a:lnTo>
                  <a:lnTo>
                    <a:pt x="840358" y="286258"/>
                  </a:lnTo>
                </a:path>
              </a:pathLst>
            </a:custGeom>
            <a:ln w="12179">
              <a:solidFill>
                <a:srgbClr val="DE843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0" name="object 30" descr=""/>
            <p:cNvSpPr/>
            <p:nvPr/>
          </p:nvSpPr>
          <p:spPr>
            <a:xfrm>
              <a:off x="2878835" y="2283967"/>
              <a:ext cx="281305" cy="286385"/>
            </a:xfrm>
            <a:custGeom>
              <a:avLst/>
              <a:gdLst/>
              <a:ahLst/>
              <a:cxnLst/>
              <a:rect l="l" t="t" r="r" b="b"/>
              <a:pathLst>
                <a:path w="281305" h="286385">
                  <a:moveTo>
                    <a:pt x="281050" y="0"/>
                  </a:moveTo>
                  <a:lnTo>
                    <a:pt x="0" y="68834"/>
                  </a:lnTo>
                  <a:lnTo>
                    <a:pt x="120014" y="286258"/>
                  </a:lnTo>
                  <a:lnTo>
                    <a:pt x="200506" y="143175"/>
                  </a:lnTo>
                  <a:lnTo>
                    <a:pt x="9525" y="72390"/>
                  </a:lnTo>
                  <a:lnTo>
                    <a:pt x="240327" y="72390"/>
                  </a:lnTo>
                  <a:lnTo>
                    <a:pt x="28105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1" name="object 31" descr=""/>
            <p:cNvSpPr/>
            <p:nvPr/>
          </p:nvSpPr>
          <p:spPr>
            <a:xfrm>
              <a:off x="2878835" y="2283967"/>
              <a:ext cx="960755" cy="424815"/>
            </a:xfrm>
            <a:custGeom>
              <a:avLst/>
              <a:gdLst/>
              <a:ahLst/>
              <a:cxnLst/>
              <a:rect l="l" t="t" r="r" b="b"/>
              <a:pathLst>
                <a:path w="960754" h="424814">
                  <a:moveTo>
                    <a:pt x="960374" y="424815"/>
                  </a:moveTo>
                  <a:lnTo>
                    <a:pt x="9525" y="72390"/>
                  </a:lnTo>
                </a:path>
                <a:path w="960754" h="424814">
                  <a:moveTo>
                    <a:pt x="120014" y="286258"/>
                  </a:moveTo>
                  <a:lnTo>
                    <a:pt x="0" y="68834"/>
                  </a:lnTo>
                  <a:lnTo>
                    <a:pt x="281050" y="0"/>
                  </a:lnTo>
                </a:path>
              </a:pathLst>
            </a:custGeom>
            <a:ln w="12179">
              <a:solidFill>
                <a:srgbClr val="92BC39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2" name="object 32" descr=""/>
            <p:cNvSpPr/>
            <p:nvPr/>
          </p:nvSpPr>
          <p:spPr>
            <a:xfrm>
              <a:off x="3709161" y="1533778"/>
              <a:ext cx="163195" cy="235585"/>
            </a:xfrm>
            <a:custGeom>
              <a:avLst/>
              <a:gdLst/>
              <a:ahLst/>
              <a:cxnLst/>
              <a:rect l="l" t="t" r="r" b="b"/>
              <a:pathLst>
                <a:path w="163195" h="235585">
                  <a:moveTo>
                    <a:pt x="44068" y="0"/>
                  </a:moveTo>
                  <a:lnTo>
                    <a:pt x="0" y="235585"/>
                  </a:lnTo>
                  <a:lnTo>
                    <a:pt x="163082" y="150520"/>
                  </a:lnTo>
                  <a:lnTo>
                    <a:pt x="49529" y="7112"/>
                  </a:lnTo>
                  <a:lnTo>
                    <a:pt x="74754" y="7112"/>
                  </a:lnTo>
                  <a:lnTo>
                    <a:pt x="4406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3" name="object 33" descr=""/>
            <p:cNvSpPr/>
            <p:nvPr/>
          </p:nvSpPr>
          <p:spPr>
            <a:xfrm>
              <a:off x="3709161" y="1533778"/>
              <a:ext cx="614680" cy="721360"/>
            </a:xfrm>
            <a:custGeom>
              <a:avLst/>
              <a:gdLst/>
              <a:ahLst/>
              <a:cxnLst/>
              <a:rect l="l" t="t" r="r" b="b"/>
              <a:pathLst>
                <a:path w="614679" h="721360">
                  <a:moveTo>
                    <a:pt x="614679" y="720851"/>
                  </a:moveTo>
                  <a:lnTo>
                    <a:pt x="49529" y="7112"/>
                  </a:lnTo>
                </a:path>
                <a:path w="614679" h="721360">
                  <a:moveTo>
                    <a:pt x="0" y="235585"/>
                  </a:moveTo>
                  <a:lnTo>
                    <a:pt x="44068" y="0"/>
                  </a:lnTo>
                  <a:lnTo>
                    <a:pt x="326263" y="65405"/>
                  </a:lnTo>
                </a:path>
              </a:pathLst>
            </a:custGeom>
            <a:ln w="12179">
              <a:solidFill>
                <a:srgbClr val="959595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4" name="object 34" descr=""/>
            <p:cNvSpPr/>
            <p:nvPr/>
          </p:nvSpPr>
          <p:spPr>
            <a:xfrm>
              <a:off x="2512060" y="841565"/>
              <a:ext cx="1066165" cy="707390"/>
            </a:xfrm>
            <a:custGeom>
              <a:avLst/>
              <a:gdLst/>
              <a:ahLst/>
              <a:cxnLst/>
              <a:rect l="l" t="t" r="r" b="b"/>
              <a:pathLst>
                <a:path w="1066164" h="707390">
                  <a:moveTo>
                    <a:pt x="1065999" y="0"/>
                  </a:moveTo>
                  <a:lnTo>
                    <a:pt x="0" y="0"/>
                  </a:lnTo>
                  <a:lnTo>
                    <a:pt x="0" y="707199"/>
                  </a:lnTo>
                  <a:lnTo>
                    <a:pt x="1065999" y="707199"/>
                  </a:lnTo>
                  <a:lnTo>
                    <a:pt x="106599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35" name="object 35" descr=""/>
          <p:cNvSpPr txBox="1"/>
          <p:nvPr/>
        </p:nvSpPr>
        <p:spPr>
          <a:xfrm>
            <a:off x="1493647" y="1865502"/>
            <a:ext cx="906780" cy="36131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algn="r" marR="5080">
              <a:lnSpc>
                <a:spcPct val="100000"/>
              </a:lnSpc>
              <a:spcBef>
                <a:spcPts val="105"/>
              </a:spcBef>
            </a:pPr>
            <a:r>
              <a:rPr dirty="0" sz="1100" b="1">
                <a:solidFill>
                  <a:srgbClr val="92BC39"/>
                </a:solidFill>
                <a:latin typeface="Roboto"/>
                <a:cs typeface="Roboto"/>
              </a:rPr>
              <a:t>Incentivos</a:t>
            </a:r>
            <a:r>
              <a:rPr dirty="0" sz="1100" spc="-60" b="1">
                <a:solidFill>
                  <a:srgbClr val="92BC39"/>
                </a:solidFill>
                <a:latin typeface="Roboto"/>
                <a:cs typeface="Roboto"/>
              </a:rPr>
              <a:t> </a:t>
            </a:r>
            <a:r>
              <a:rPr dirty="0" sz="1100" spc="-25" b="1">
                <a:solidFill>
                  <a:srgbClr val="92BC39"/>
                </a:solidFill>
                <a:latin typeface="Roboto"/>
                <a:cs typeface="Roboto"/>
              </a:rPr>
              <a:t>del</a:t>
            </a:r>
            <a:endParaRPr sz="1100">
              <a:latin typeface="Roboto"/>
              <a:cs typeface="Roboto"/>
            </a:endParaRPr>
          </a:p>
          <a:p>
            <a:pPr algn="r" marR="5080">
              <a:lnSpc>
                <a:spcPct val="100000"/>
              </a:lnSpc>
            </a:pPr>
            <a:r>
              <a:rPr dirty="0" sz="1100" spc="-10" b="1">
                <a:solidFill>
                  <a:srgbClr val="92BC39"/>
                </a:solidFill>
                <a:latin typeface="Roboto"/>
                <a:cs typeface="Roboto"/>
              </a:rPr>
              <a:t>Personal</a:t>
            </a:r>
            <a:endParaRPr sz="1100">
              <a:latin typeface="Roboto"/>
              <a:cs typeface="Roboto"/>
            </a:endParaRPr>
          </a:p>
        </p:txBody>
      </p:sp>
      <p:sp>
        <p:nvSpPr>
          <p:cNvPr id="36" name="object 36" descr=""/>
          <p:cNvSpPr txBox="1"/>
          <p:nvPr/>
        </p:nvSpPr>
        <p:spPr>
          <a:xfrm>
            <a:off x="5616447" y="5741390"/>
            <a:ext cx="1274445" cy="884555"/>
          </a:xfrm>
          <a:prstGeom prst="rect">
            <a:avLst/>
          </a:prstGeom>
          <a:solidFill>
            <a:srgbClr val="FFFFFF"/>
          </a:solidFill>
        </p:spPr>
        <p:txBody>
          <a:bodyPr wrap="square" lIns="0" tIns="0" rIns="0" bIns="0" rtlCol="0" vert="horz">
            <a:spAutoFit/>
          </a:bodyPr>
          <a:lstStyle/>
          <a:p>
            <a:pPr marL="635">
              <a:lnSpc>
                <a:spcPts val="1270"/>
              </a:lnSpc>
            </a:pPr>
            <a:r>
              <a:rPr dirty="0" sz="1100" spc="-10">
                <a:solidFill>
                  <a:srgbClr val="474747"/>
                </a:solidFill>
                <a:latin typeface="Roboto"/>
                <a:cs typeface="Roboto"/>
              </a:rPr>
              <a:t>Incorporación</a:t>
            </a:r>
            <a:r>
              <a:rPr dirty="0" sz="1100" spc="-30">
                <a:solidFill>
                  <a:srgbClr val="474747"/>
                </a:solidFill>
                <a:latin typeface="Roboto"/>
                <a:cs typeface="Roboto"/>
              </a:rPr>
              <a:t> </a:t>
            </a:r>
            <a:r>
              <a:rPr dirty="0" sz="1100" spc="-25">
                <a:solidFill>
                  <a:srgbClr val="474747"/>
                </a:solidFill>
                <a:latin typeface="Roboto"/>
                <a:cs typeface="Roboto"/>
              </a:rPr>
              <a:t>de</a:t>
            </a:r>
            <a:endParaRPr sz="1100">
              <a:latin typeface="Roboto"/>
              <a:cs typeface="Roboto"/>
            </a:endParaRPr>
          </a:p>
          <a:p>
            <a:pPr marL="635" marR="2540">
              <a:lnSpc>
                <a:spcPct val="100000"/>
              </a:lnSpc>
            </a:pPr>
            <a:r>
              <a:rPr dirty="0" sz="1100" spc="-10">
                <a:solidFill>
                  <a:srgbClr val="474747"/>
                </a:solidFill>
                <a:latin typeface="Roboto"/>
                <a:cs typeface="Roboto"/>
              </a:rPr>
              <a:t>aprendizaje práctico </a:t>
            </a:r>
            <a:r>
              <a:rPr dirty="0" sz="1100">
                <a:solidFill>
                  <a:srgbClr val="474747"/>
                </a:solidFill>
                <a:latin typeface="Roboto"/>
                <a:cs typeface="Roboto"/>
              </a:rPr>
              <a:t>para</a:t>
            </a:r>
            <a:r>
              <a:rPr dirty="0" sz="1100" spc="-40">
                <a:solidFill>
                  <a:srgbClr val="474747"/>
                </a:solidFill>
                <a:latin typeface="Roboto"/>
                <a:cs typeface="Roboto"/>
              </a:rPr>
              <a:t> </a:t>
            </a:r>
            <a:r>
              <a:rPr dirty="0" sz="1100" spc="-25">
                <a:solidFill>
                  <a:srgbClr val="474747"/>
                </a:solidFill>
                <a:latin typeface="Roboto"/>
                <a:cs typeface="Roboto"/>
              </a:rPr>
              <a:t>la </a:t>
            </a:r>
            <a:r>
              <a:rPr dirty="0" sz="1100" spc="-10">
                <a:solidFill>
                  <a:srgbClr val="474747"/>
                </a:solidFill>
                <a:latin typeface="Roboto"/>
                <a:cs typeface="Roboto"/>
              </a:rPr>
              <a:t>implementación</a:t>
            </a:r>
            <a:r>
              <a:rPr dirty="0" sz="1100">
                <a:solidFill>
                  <a:srgbClr val="474747"/>
                </a:solidFill>
                <a:latin typeface="Roboto"/>
                <a:cs typeface="Roboto"/>
              </a:rPr>
              <a:t> </a:t>
            </a:r>
            <a:r>
              <a:rPr dirty="0" sz="1100" spc="-25">
                <a:solidFill>
                  <a:srgbClr val="474747"/>
                </a:solidFill>
                <a:latin typeface="Roboto"/>
                <a:cs typeface="Roboto"/>
              </a:rPr>
              <a:t>del </a:t>
            </a:r>
            <a:r>
              <a:rPr dirty="0" sz="1100" spc="-10">
                <a:solidFill>
                  <a:srgbClr val="474747"/>
                </a:solidFill>
                <a:latin typeface="Roboto"/>
                <a:cs typeface="Roboto"/>
              </a:rPr>
              <a:t>instrumento</a:t>
            </a:r>
            <a:endParaRPr sz="1100">
              <a:latin typeface="Roboto"/>
              <a:cs typeface="Roboto"/>
            </a:endParaRPr>
          </a:p>
        </p:txBody>
      </p:sp>
      <p:sp>
        <p:nvSpPr>
          <p:cNvPr id="37" name="object 37" descr=""/>
          <p:cNvSpPr txBox="1"/>
          <p:nvPr/>
        </p:nvSpPr>
        <p:spPr>
          <a:xfrm>
            <a:off x="976122" y="2227643"/>
            <a:ext cx="1410970" cy="707390"/>
          </a:xfrm>
          <a:prstGeom prst="rect">
            <a:avLst/>
          </a:prstGeom>
          <a:solidFill>
            <a:srgbClr val="FFFFFF"/>
          </a:solidFill>
        </p:spPr>
        <p:txBody>
          <a:bodyPr wrap="square" lIns="0" tIns="0" rIns="0" bIns="0" rtlCol="0" vert="horz">
            <a:spAutoFit/>
          </a:bodyPr>
          <a:lstStyle/>
          <a:p>
            <a:pPr algn="r">
              <a:lnSpc>
                <a:spcPts val="1265"/>
              </a:lnSpc>
            </a:pPr>
            <a:r>
              <a:rPr dirty="0" sz="1100" spc="-10">
                <a:solidFill>
                  <a:srgbClr val="474747"/>
                </a:solidFill>
                <a:latin typeface="Roboto"/>
                <a:cs typeface="Roboto"/>
              </a:rPr>
              <a:t>Motivación</a:t>
            </a:r>
            <a:r>
              <a:rPr dirty="0" sz="1100" spc="-45">
                <a:solidFill>
                  <a:srgbClr val="474747"/>
                </a:solidFill>
                <a:latin typeface="Roboto"/>
                <a:cs typeface="Roboto"/>
              </a:rPr>
              <a:t> </a:t>
            </a:r>
            <a:r>
              <a:rPr dirty="0" sz="1100">
                <a:solidFill>
                  <a:srgbClr val="474747"/>
                </a:solidFill>
                <a:latin typeface="Roboto"/>
                <a:cs typeface="Roboto"/>
              </a:rPr>
              <a:t>exitosa</a:t>
            </a:r>
            <a:r>
              <a:rPr dirty="0" sz="1100" spc="-40">
                <a:solidFill>
                  <a:srgbClr val="474747"/>
                </a:solidFill>
                <a:latin typeface="Roboto"/>
                <a:cs typeface="Roboto"/>
              </a:rPr>
              <a:t> </a:t>
            </a:r>
            <a:r>
              <a:rPr dirty="0" sz="1100" spc="-25">
                <a:solidFill>
                  <a:srgbClr val="474747"/>
                </a:solidFill>
                <a:latin typeface="Roboto"/>
                <a:cs typeface="Roboto"/>
              </a:rPr>
              <a:t>del</a:t>
            </a:r>
            <a:endParaRPr sz="1100">
              <a:latin typeface="Roboto"/>
              <a:cs typeface="Roboto"/>
            </a:endParaRPr>
          </a:p>
          <a:p>
            <a:pPr algn="r" marL="186055" indent="227965">
              <a:lnSpc>
                <a:spcPct val="100000"/>
              </a:lnSpc>
            </a:pPr>
            <a:r>
              <a:rPr dirty="0" sz="1100" spc="-10">
                <a:solidFill>
                  <a:srgbClr val="474747"/>
                </a:solidFill>
                <a:latin typeface="Roboto"/>
                <a:cs typeface="Roboto"/>
              </a:rPr>
              <a:t>personal</a:t>
            </a:r>
            <a:r>
              <a:rPr dirty="0" sz="1100" spc="-35">
                <a:solidFill>
                  <a:srgbClr val="474747"/>
                </a:solidFill>
                <a:latin typeface="Roboto"/>
                <a:cs typeface="Roboto"/>
              </a:rPr>
              <a:t> </a:t>
            </a:r>
            <a:r>
              <a:rPr dirty="0" sz="1100">
                <a:solidFill>
                  <a:srgbClr val="474747"/>
                </a:solidFill>
                <a:latin typeface="Roboto"/>
                <a:cs typeface="Roboto"/>
              </a:rPr>
              <a:t>para</a:t>
            </a:r>
            <a:r>
              <a:rPr dirty="0" sz="1100" spc="-30">
                <a:solidFill>
                  <a:srgbClr val="474747"/>
                </a:solidFill>
                <a:latin typeface="Roboto"/>
                <a:cs typeface="Roboto"/>
              </a:rPr>
              <a:t> </a:t>
            </a:r>
            <a:r>
              <a:rPr dirty="0" sz="1100" spc="-25">
                <a:solidFill>
                  <a:srgbClr val="474747"/>
                </a:solidFill>
                <a:latin typeface="Roboto"/>
                <a:cs typeface="Roboto"/>
              </a:rPr>
              <a:t>la </a:t>
            </a:r>
            <a:r>
              <a:rPr dirty="0" sz="1100" spc="-10">
                <a:solidFill>
                  <a:srgbClr val="474747"/>
                </a:solidFill>
                <a:latin typeface="Roboto"/>
                <a:cs typeface="Roboto"/>
              </a:rPr>
              <a:t>implementación</a:t>
            </a:r>
            <a:r>
              <a:rPr dirty="0" sz="1100">
                <a:solidFill>
                  <a:srgbClr val="474747"/>
                </a:solidFill>
                <a:latin typeface="Roboto"/>
                <a:cs typeface="Roboto"/>
              </a:rPr>
              <a:t> </a:t>
            </a:r>
            <a:r>
              <a:rPr dirty="0" sz="1100" spc="-25">
                <a:solidFill>
                  <a:srgbClr val="474747"/>
                </a:solidFill>
                <a:latin typeface="Roboto"/>
                <a:cs typeface="Roboto"/>
              </a:rPr>
              <a:t>del</a:t>
            </a:r>
            <a:endParaRPr sz="1100">
              <a:latin typeface="Roboto"/>
              <a:cs typeface="Roboto"/>
            </a:endParaRPr>
          </a:p>
          <a:p>
            <a:pPr algn="r">
              <a:lnSpc>
                <a:spcPct val="100000"/>
              </a:lnSpc>
            </a:pPr>
            <a:r>
              <a:rPr dirty="0" sz="1100" spc="-10">
                <a:solidFill>
                  <a:srgbClr val="474747"/>
                </a:solidFill>
                <a:latin typeface="Roboto"/>
                <a:cs typeface="Roboto"/>
              </a:rPr>
              <a:t>instrumento</a:t>
            </a:r>
            <a:endParaRPr sz="1100">
              <a:latin typeface="Roboto"/>
              <a:cs typeface="Roboto"/>
            </a:endParaRPr>
          </a:p>
        </p:txBody>
      </p:sp>
      <p:sp>
        <p:nvSpPr>
          <p:cNvPr id="38" name="object 38" descr=""/>
          <p:cNvSpPr txBox="1"/>
          <p:nvPr/>
        </p:nvSpPr>
        <p:spPr>
          <a:xfrm>
            <a:off x="7669783" y="1929764"/>
            <a:ext cx="1454150" cy="871855"/>
          </a:xfrm>
          <a:prstGeom prst="rect">
            <a:avLst/>
          </a:prstGeom>
        </p:spPr>
        <p:txBody>
          <a:bodyPr wrap="square" lIns="0" tIns="10795" rIns="0" bIns="0" rtlCol="0" vert="horz">
            <a:spAutoFit/>
          </a:bodyPr>
          <a:lstStyle/>
          <a:p>
            <a:pPr marL="12700" marR="280035">
              <a:lnSpc>
                <a:spcPct val="101499"/>
              </a:lnSpc>
              <a:spcBef>
                <a:spcPts val="85"/>
              </a:spcBef>
            </a:pPr>
            <a:r>
              <a:rPr dirty="0" sz="1100" b="1">
                <a:solidFill>
                  <a:srgbClr val="DE8430"/>
                </a:solidFill>
                <a:latin typeface="Roboto"/>
                <a:cs typeface="Roboto"/>
              </a:rPr>
              <a:t>Gestión</a:t>
            </a:r>
            <a:r>
              <a:rPr dirty="0" sz="1100" spc="-35" b="1">
                <a:solidFill>
                  <a:srgbClr val="DE8430"/>
                </a:solidFill>
                <a:latin typeface="Roboto"/>
                <a:cs typeface="Roboto"/>
              </a:rPr>
              <a:t> </a:t>
            </a:r>
            <a:r>
              <a:rPr dirty="0" sz="1100" spc="-25" b="1">
                <a:solidFill>
                  <a:srgbClr val="DE8430"/>
                </a:solidFill>
                <a:latin typeface="Roboto"/>
                <a:cs typeface="Roboto"/>
              </a:rPr>
              <a:t>de </a:t>
            </a:r>
            <a:r>
              <a:rPr dirty="0" sz="1100" spc="-10" b="1">
                <a:solidFill>
                  <a:srgbClr val="DE8430"/>
                </a:solidFill>
                <a:latin typeface="Roboto"/>
                <a:cs typeface="Roboto"/>
              </a:rPr>
              <a:t>Productos</a:t>
            </a:r>
            <a:r>
              <a:rPr dirty="0" sz="1100" spc="500" b="1">
                <a:solidFill>
                  <a:srgbClr val="DE8430"/>
                </a:solidFill>
                <a:latin typeface="Roboto"/>
                <a:cs typeface="Roboto"/>
              </a:rPr>
              <a:t> </a:t>
            </a:r>
            <a:r>
              <a:rPr dirty="0" sz="1100">
                <a:solidFill>
                  <a:srgbClr val="474747"/>
                </a:solidFill>
                <a:latin typeface="Roboto"/>
                <a:cs typeface="Roboto"/>
              </a:rPr>
              <a:t>Entrega</a:t>
            </a:r>
            <a:r>
              <a:rPr dirty="0" sz="1100" spc="-60">
                <a:solidFill>
                  <a:srgbClr val="474747"/>
                </a:solidFill>
                <a:latin typeface="Roboto"/>
                <a:cs typeface="Roboto"/>
              </a:rPr>
              <a:t> </a:t>
            </a:r>
            <a:r>
              <a:rPr dirty="0" sz="1100">
                <a:solidFill>
                  <a:srgbClr val="474747"/>
                </a:solidFill>
                <a:latin typeface="Roboto"/>
                <a:cs typeface="Roboto"/>
              </a:rPr>
              <a:t>exitosa</a:t>
            </a:r>
            <a:r>
              <a:rPr dirty="0" sz="1100" spc="-45">
                <a:solidFill>
                  <a:srgbClr val="474747"/>
                </a:solidFill>
                <a:latin typeface="Roboto"/>
                <a:cs typeface="Roboto"/>
              </a:rPr>
              <a:t> </a:t>
            </a:r>
            <a:r>
              <a:rPr dirty="0" sz="1100" spc="-25">
                <a:solidFill>
                  <a:srgbClr val="474747"/>
                </a:solidFill>
                <a:latin typeface="Roboto"/>
                <a:cs typeface="Roboto"/>
              </a:rPr>
              <a:t>de </a:t>
            </a:r>
            <a:r>
              <a:rPr dirty="0" sz="1100" spc="-10">
                <a:solidFill>
                  <a:srgbClr val="474747"/>
                </a:solidFill>
                <a:latin typeface="Roboto"/>
                <a:cs typeface="Roboto"/>
              </a:rPr>
              <a:t>productos</a:t>
            </a:r>
            <a:r>
              <a:rPr dirty="0" sz="1100" spc="-40">
                <a:solidFill>
                  <a:srgbClr val="474747"/>
                </a:solidFill>
                <a:latin typeface="Roboto"/>
                <a:cs typeface="Roboto"/>
              </a:rPr>
              <a:t> </a:t>
            </a:r>
            <a:r>
              <a:rPr dirty="0" sz="1100">
                <a:solidFill>
                  <a:srgbClr val="474747"/>
                </a:solidFill>
                <a:latin typeface="Roboto"/>
                <a:cs typeface="Roboto"/>
              </a:rPr>
              <a:t>para</a:t>
            </a:r>
            <a:r>
              <a:rPr dirty="0" sz="1100" spc="-20">
                <a:solidFill>
                  <a:srgbClr val="474747"/>
                </a:solidFill>
                <a:latin typeface="Roboto"/>
                <a:cs typeface="Roboto"/>
              </a:rPr>
              <a:t> </a:t>
            </a:r>
            <a:r>
              <a:rPr dirty="0" sz="1100" spc="-25">
                <a:solidFill>
                  <a:srgbClr val="474747"/>
                </a:solidFill>
                <a:latin typeface="Roboto"/>
                <a:cs typeface="Roboto"/>
              </a:rPr>
              <a:t>el</a:t>
            </a:r>
            <a:endParaRPr sz="1100">
              <a:latin typeface="Roboto"/>
              <a:cs typeface="Roboto"/>
            </a:endParaRPr>
          </a:p>
          <a:p>
            <a:pPr marL="12700">
              <a:lnSpc>
                <a:spcPct val="100000"/>
              </a:lnSpc>
            </a:pPr>
            <a:r>
              <a:rPr dirty="0" sz="1100">
                <a:solidFill>
                  <a:srgbClr val="474747"/>
                </a:solidFill>
                <a:latin typeface="Roboto"/>
                <a:cs typeface="Roboto"/>
              </a:rPr>
              <a:t>diseño</a:t>
            </a:r>
            <a:r>
              <a:rPr dirty="0" sz="1100" spc="-45">
                <a:solidFill>
                  <a:srgbClr val="474747"/>
                </a:solidFill>
                <a:latin typeface="Roboto"/>
                <a:cs typeface="Roboto"/>
              </a:rPr>
              <a:t> </a:t>
            </a:r>
            <a:r>
              <a:rPr dirty="0" sz="1100">
                <a:solidFill>
                  <a:srgbClr val="474747"/>
                </a:solidFill>
                <a:latin typeface="Roboto"/>
                <a:cs typeface="Roboto"/>
              </a:rPr>
              <a:t>del</a:t>
            </a:r>
            <a:r>
              <a:rPr dirty="0" sz="1100" spc="-30">
                <a:solidFill>
                  <a:srgbClr val="474747"/>
                </a:solidFill>
                <a:latin typeface="Roboto"/>
                <a:cs typeface="Roboto"/>
              </a:rPr>
              <a:t> </a:t>
            </a:r>
            <a:r>
              <a:rPr dirty="0" sz="1100" spc="-10">
                <a:solidFill>
                  <a:srgbClr val="474747"/>
                </a:solidFill>
                <a:latin typeface="Roboto"/>
                <a:cs typeface="Roboto"/>
              </a:rPr>
              <a:t>instrumento</a:t>
            </a:r>
            <a:endParaRPr sz="1100">
              <a:latin typeface="Roboto"/>
              <a:cs typeface="Roboto"/>
            </a:endParaRPr>
          </a:p>
        </p:txBody>
      </p:sp>
      <p:sp>
        <p:nvSpPr>
          <p:cNvPr id="39" name="object 39" descr=""/>
          <p:cNvSpPr/>
          <p:nvPr/>
        </p:nvSpPr>
        <p:spPr>
          <a:xfrm>
            <a:off x="1244396" y="3045688"/>
            <a:ext cx="904240" cy="353695"/>
          </a:xfrm>
          <a:custGeom>
            <a:avLst/>
            <a:gdLst/>
            <a:ahLst/>
            <a:cxnLst/>
            <a:rect l="l" t="t" r="r" b="b"/>
            <a:pathLst>
              <a:path w="904239" h="353695">
                <a:moveTo>
                  <a:pt x="904087" y="0"/>
                </a:moveTo>
                <a:lnTo>
                  <a:pt x="0" y="0"/>
                </a:lnTo>
                <a:lnTo>
                  <a:pt x="0" y="353593"/>
                </a:lnTo>
                <a:lnTo>
                  <a:pt x="904087" y="353593"/>
                </a:lnTo>
                <a:lnTo>
                  <a:pt x="90408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0" name="object 40" descr=""/>
          <p:cNvSpPr txBox="1"/>
          <p:nvPr/>
        </p:nvSpPr>
        <p:spPr>
          <a:xfrm>
            <a:off x="1240942" y="3026156"/>
            <a:ext cx="920750" cy="19367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100" spc="-10" b="1">
                <a:solidFill>
                  <a:srgbClr val="E45652"/>
                </a:solidFill>
                <a:latin typeface="Roboto"/>
                <a:cs typeface="Roboto"/>
              </a:rPr>
              <a:t>Formación</a:t>
            </a:r>
            <a:r>
              <a:rPr dirty="0" sz="1100" spc="15" b="1">
                <a:solidFill>
                  <a:srgbClr val="E45652"/>
                </a:solidFill>
                <a:latin typeface="Roboto"/>
                <a:cs typeface="Roboto"/>
              </a:rPr>
              <a:t> </a:t>
            </a:r>
            <a:r>
              <a:rPr dirty="0" sz="1100" spc="-25" b="1">
                <a:solidFill>
                  <a:srgbClr val="E45652"/>
                </a:solidFill>
                <a:latin typeface="Roboto"/>
                <a:cs typeface="Roboto"/>
              </a:rPr>
              <a:t>del</a:t>
            </a:r>
            <a:endParaRPr sz="1100">
              <a:latin typeface="Roboto"/>
              <a:cs typeface="Roboto"/>
            </a:endParaRPr>
          </a:p>
        </p:txBody>
      </p:sp>
      <p:sp>
        <p:nvSpPr>
          <p:cNvPr id="41" name="object 41" descr=""/>
          <p:cNvSpPr txBox="1"/>
          <p:nvPr/>
        </p:nvSpPr>
        <p:spPr>
          <a:xfrm>
            <a:off x="1576197" y="3193795"/>
            <a:ext cx="585470" cy="19367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100" spc="-10" b="1">
                <a:solidFill>
                  <a:srgbClr val="E45652"/>
                </a:solidFill>
                <a:latin typeface="Roboto"/>
                <a:cs typeface="Roboto"/>
              </a:rPr>
              <a:t>Personal</a:t>
            </a:r>
            <a:endParaRPr sz="1100">
              <a:latin typeface="Roboto"/>
              <a:cs typeface="Roboto"/>
            </a:endParaRPr>
          </a:p>
        </p:txBody>
      </p:sp>
      <p:sp>
        <p:nvSpPr>
          <p:cNvPr id="42" name="object 42" descr=""/>
          <p:cNvSpPr/>
          <p:nvPr/>
        </p:nvSpPr>
        <p:spPr>
          <a:xfrm>
            <a:off x="744296" y="3388169"/>
            <a:ext cx="1404620" cy="707390"/>
          </a:xfrm>
          <a:custGeom>
            <a:avLst/>
            <a:gdLst/>
            <a:ahLst/>
            <a:cxnLst/>
            <a:rect l="l" t="t" r="r" b="b"/>
            <a:pathLst>
              <a:path w="1404620" h="707389">
                <a:moveTo>
                  <a:pt x="1404239" y="0"/>
                </a:moveTo>
                <a:lnTo>
                  <a:pt x="0" y="0"/>
                </a:lnTo>
                <a:lnTo>
                  <a:pt x="0" y="707199"/>
                </a:lnTo>
                <a:lnTo>
                  <a:pt x="1404239" y="707199"/>
                </a:lnTo>
                <a:lnTo>
                  <a:pt x="140423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3" name="object 43" descr=""/>
          <p:cNvSpPr txBox="1"/>
          <p:nvPr/>
        </p:nvSpPr>
        <p:spPr>
          <a:xfrm>
            <a:off x="743813" y="3368420"/>
            <a:ext cx="1416685" cy="19367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100" spc="-10">
                <a:solidFill>
                  <a:srgbClr val="474747"/>
                </a:solidFill>
                <a:latin typeface="Roboto"/>
                <a:cs typeface="Roboto"/>
              </a:rPr>
              <a:t>Desarrollo</a:t>
            </a:r>
            <a:r>
              <a:rPr dirty="0" sz="1100" spc="-25">
                <a:solidFill>
                  <a:srgbClr val="474747"/>
                </a:solidFill>
                <a:latin typeface="Roboto"/>
                <a:cs typeface="Roboto"/>
              </a:rPr>
              <a:t> </a:t>
            </a:r>
            <a:r>
              <a:rPr dirty="0" sz="1100">
                <a:solidFill>
                  <a:srgbClr val="474747"/>
                </a:solidFill>
                <a:latin typeface="Roboto"/>
                <a:cs typeface="Roboto"/>
              </a:rPr>
              <a:t>efectivo</a:t>
            </a:r>
            <a:r>
              <a:rPr dirty="0" sz="1100" spc="-35">
                <a:solidFill>
                  <a:srgbClr val="474747"/>
                </a:solidFill>
                <a:latin typeface="Roboto"/>
                <a:cs typeface="Roboto"/>
              </a:rPr>
              <a:t> </a:t>
            </a:r>
            <a:r>
              <a:rPr dirty="0" sz="1100" spc="-25">
                <a:solidFill>
                  <a:srgbClr val="474747"/>
                </a:solidFill>
                <a:latin typeface="Roboto"/>
                <a:cs typeface="Roboto"/>
              </a:rPr>
              <a:t>del</a:t>
            </a:r>
            <a:endParaRPr sz="1100">
              <a:latin typeface="Roboto"/>
              <a:cs typeface="Roboto"/>
            </a:endParaRPr>
          </a:p>
        </p:txBody>
      </p:sp>
      <p:sp>
        <p:nvSpPr>
          <p:cNvPr id="44" name="object 44" descr=""/>
          <p:cNvSpPr txBox="1"/>
          <p:nvPr/>
        </p:nvSpPr>
        <p:spPr>
          <a:xfrm>
            <a:off x="911453" y="3536441"/>
            <a:ext cx="1249045" cy="36131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 marR="5080" indent="228600">
              <a:lnSpc>
                <a:spcPct val="100000"/>
              </a:lnSpc>
              <a:spcBef>
                <a:spcPts val="105"/>
              </a:spcBef>
            </a:pPr>
            <a:r>
              <a:rPr dirty="0" sz="1100" spc="-10">
                <a:solidFill>
                  <a:srgbClr val="474747"/>
                </a:solidFill>
                <a:latin typeface="Roboto"/>
                <a:cs typeface="Roboto"/>
              </a:rPr>
              <a:t>personal</a:t>
            </a:r>
            <a:r>
              <a:rPr dirty="0" sz="1100" spc="-35">
                <a:solidFill>
                  <a:srgbClr val="474747"/>
                </a:solidFill>
                <a:latin typeface="Roboto"/>
                <a:cs typeface="Roboto"/>
              </a:rPr>
              <a:t> </a:t>
            </a:r>
            <a:r>
              <a:rPr dirty="0" sz="1100">
                <a:solidFill>
                  <a:srgbClr val="474747"/>
                </a:solidFill>
                <a:latin typeface="Roboto"/>
                <a:cs typeface="Roboto"/>
              </a:rPr>
              <a:t>para</a:t>
            </a:r>
            <a:r>
              <a:rPr dirty="0" sz="1100" spc="-30">
                <a:solidFill>
                  <a:srgbClr val="474747"/>
                </a:solidFill>
                <a:latin typeface="Roboto"/>
                <a:cs typeface="Roboto"/>
              </a:rPr>
              <a:t> </a:t>
            </a:r>
            <a:r>
              <a:rPr dirty="0" sz="1100" spc="-25">
                <a:solidFill>
                  <a:srgbClr val="474747"/>
                </a:solidFill>
                <a:latin typeface="Roboto"/>
                <a:cs typeface="Roboto"/>
              </a:rPr>
              <a:t>la </a:t>
            </a:r>
            <a:r>
              <a:rPr dirty="0" sz="1100" spc="-10">
                <a:solidFill>
                  <a:srgbClr val="474747"/>
                </a:solidFill>
                <a:latin typeface="Roboto"/>
                <a:cs typeface="Roboto"/>
              </a:rPr>
              <a:t>implementación</a:t>
            </a:r>
            <a:r>
              <a:rPr dirty="0" sz="1100">
                <a:solidFill>
                  <a:srgbClr val="474747"/>
                </a:solidFill>
                <a:latin typeface="Roboto"/>
                <a:cs typeface="Roboto"/>
              </a:rPr>
              <a:t> </a:t>
            </a:r>
            <a:r>
              <a:rPr dirty="0" sz="1100" spc="-25">
                <a:solidFill>
                  <a:srgbClr val="474747"/>
                </a:solidFill>
                <a:latin typeface="Roboto"/>
                <a:cs typeface="Roboto"/>
              </a:rPr>
              <a:t>del</a:t>
            </a:r>
            <a:endParaRPr sz="1100">
              <a:latin typeface="Roboto"/>
              <a:cs typeface="Roboto"/>
            </a:endParaRPr>
          </a:p>
        </p:txBody>
      </p:sp>
      <p:sp>
        <p:nvSpPr>
          <p:cNvPr id="45" name="object 45" descr=""/>
          <p:cNvSpPr txBox="1"/>
          <p:nvPr/>
        </p:nvSpPr>
        <p:spPr>
          <a:xfrm>
            <a:off x="1381125" y="3871721"/>
            <a:ext cx="780415" cy="1936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100" spc="-10">
                <a:solidFill>
                  <a:srgbClr val="474747"/>
                </a:solidFill>
                <a:latin typeface="Roboto"/>
                <a:cs typeface="Roboto"/>
              </a:rPr>
              <a:t>instrumento</a:t>
            </a:r>
            <a:endParaRPr sz="1100">
              <a:latin typeface="Roboto"/>
              <a:cs typeface="Roboto"/>
            </a:endParaRPr>
          </a:p>
        </p:txBody>
      </p:sp>
      <p:sp>
        <p:nvSpPr>
          <p:cNvPr id="46" name="object 46" descr=""/>
          <p:cNvSpPr txBox="1"/>
          <p:nvPr/>
        </p:nvSpPr>
        <p:spPr>
          <a:xfrm>
            <a:off x="7907781" y="3090418"/>
            <a:ext cx="1501775" cy="871855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marL="12700" marR="5080">
              <a:lnSpc>
                <a:spcPct val="101099"/>
              </a:lnSpc>
              <a:spcBef>
                <a:spcPts val="90"/>
              </a:spcBef>
            </a:pPr>
            <a:r>
              <a:rPr dirty="0" sz="1100" b="1">
                <a:solidFill>
                  <a:srgbClr val="1EABDA"/>
                </a:solidFill>
                <a:latin typeface="Roboto"/>
                <a:cs typeface="Roboto"/>
              </a:rPr>
              <a:t>Gestión</a:t>
            </a:r>
            <a:r>
              <a:rPr dirty="0" sz="1100" spc="-35" b="1">
                <a:solidFill>
                  <a:srgbClr val="1EABDA"/>
                </a:solidFill>
                <a:latin typeface="Roboto"/>
                <a:cs typeface="Roboto"/>
              </a:rPr>
              <a:t> </a:t>
            </a:r>
            <a:r>
              <a:rPr dirty="0" sz="1100" spc="-25" b="1">
                <a:solidFill>
                  <a:srgbClr val="1EABDA"/>
                </a:solidFill>
                <a:latin typeface="Roboto"/>
                <a:cs typeface="Roboto"/>
              </a:rPr>
              <a:t>de</a:t>
            </a:r>
            <a:r>
              <a:rPr dirty="0" sz="1100" spc="500" b="1">
                <a:solidFill>
                  <a:srgbClr val="1EABDA"/>
                </a:solidFill>
                <a:latin typeface="Roboto"/>
                <a:cs typeface="Roboto"/>
              </a:rPr>
              <a:t> </a:t>
            </a:r>
            <a:r>
              <a:rPr dirty="0" sz="1100" spc="-10" b="1">
                <a:solidFill>
                  <a:srgbClr val="1EABDA"/>
                </a:solidFill>
                <a:latin typeface="Roboto"/>
                <a:cs typeface="Roboto"/>
              </a:rPr>
              <a:t>Beneficiarios </a:t>
            </a:r>
            <a:r>
              <a:rPr dirty="0" sz="1100" spc="-10">
                <a:solidFill>
                  <a:srgbClr val="474747"/>
                </a:solidFill>
                <a:latin typeface="Roboto"/>
                <a:cs typeface="Roboto"/>
              </a:rPr>
              <a:t>Interacción</a:t>
            </a:r>
            <a:r>
              <a:rPr dirty="0" sz="1100" spc="-40">
                <a:solidFill>
                  <a:srgbClr val="474747"/>
                </a:solidFill>
                <a:latin typeface="Roboto"/>
                <a:cs typeface="Roboto"/>
              </a:rPr>
              <a:t> </a:t>
            </a:r>
            <a:r>
              <a:rPr dirty="0" sz="1100">
                <a:solidFill>
                  <a:srgbClr val="474747"/>
                </a:solidFill>
                <a:latin typeface="Roboto"/>
                <a:cs typeface="Roboto"/>
              </a:rPr>
              <a:t>exitosa</a:t>
            </a:r>
            <a:r>
              <a:rPr dirty="0" sz="1100" spc="-40">
                <a:solidFill>
                  <a:srgbClr val="474747"/>
                </a:solidFill>
                <a:latin typeface="Roboto"/>
                <a:cs typeface="Roboto"/>
              </a:rPr>
              <a:t> </a:t>
            </a:r>
            <a:r>
              <a:rPr dirty="0" sz="1100" spc="-25">
                <a:solidFill>
                  <a:srgbClr val="474747"/>
                </a:solidFill>
                <a:latin typeface="Roboto"/>
                <a:cs typeface="Roboto"/>
              </a:rPr>
              <a:t>con </a:t>
            </a:r>
            <a:r>
              <a:rPr dirty="0" sz="1100">
                <a:solidFill>
                  <a:srgbClr val="474747"/>
                </a:solidFill>
                <a:latin typeface="Roboto"/>
                <a:cs typeface="Roboto"/>
              </a:rPr>
              <a:t>los</a:t>
            </a:r>
            <a:r>
              <a:rPr dirty="0" sz="1100" spc="-15">
                <a:solidFill>
                  <a:srgbClr val="474747"/>
                </a:solidFill>
                <a:latin typeface="Roboto"/>
                <a:cs typeface="Roboto"/>
              </a:rPr>
              <a:t> </a:t>
            </a:r>
            <a:r>
              <a:rPr dirty="0" sz="1100" spc="-10">
                <a:solidFill>
                  <a:srgbClr val="474747"/>
                </a:solidFill>
                <a:latin typeface="Roboto"/>
                <a:cs typeface="Roboto"/>
              </a:rPr>
              <a:t>beneficiarios</a:t>
            </a:r>
            <a:r>
              <a:rPr dirty="0" sz="1100" spc="-25">
                <a:solidFill>
                  <a:srgbClr val="474747"/>
                </a:solidFill>
                <a:latin typeface="Roboto"/>
                <a:cs typeface="Roboto"/>
              </a:rPr>
              <a:t> </a:t>
            </a:r>
            <a:r>
              <a:rPr dirty="0" sz="1100">
                <a:solidFill>
                  <a:srgbClr val="474747"/>
                </a:solidFill>
                <a:latin typeface="Roboto"/>
                <a:cs typeface="Roboto"/>
              </a:rPr>
              <a:t>para</a:t>
            </a:r>
            <a:r>
              <a:rPr dirty="0" sz="1100" spc="-20">
                <a:solidFill>
                  <a:srgbClr val="474747"/>
                </a:solidFill>
                <a:latin typeface="Roboto"/>
                <a:cs typeface="Roboto"/>
              </a:rPr>
              <a:t> </a:t>
            </a:r>
            <a:r>
              <a:rPr dirty="0" sz="1100" spc="-25">
                <a:solidFill>
                  <a:srgbClr val="474747"/>
                </a:solidFill>
                <a:latin typeface="Roboto"/>
                <a:cs typeface="Roboto"/>
              </a:rPr>
              <a:t>el </a:t>
            </a:r>
            <a:r>
              <a:rPr dirty="0" sz="1100">
                <a:solidFill>
                  <a:srgbClr val="474747"/>
                </a:solidFill>
                <a:latin typeface="Roboto"/>
                <a:cs typeface="Roboto"/>
              </a:rPr>
              <a:t>diseño</a:t>
            </a:r>
            <a:r>
              <a:rPr dirty="0" sz="1100" spc="-45">
                <a:solidFill>
                  <a:srgbClr val="474747"/>
                </a:solidFill>
                <a:latin typeface="Roboto"/>
                <a:cs typeface="Roboto"/>
              </a:rPr>
              <a:t> </a:t>
            </a:r>
            <a:r>
              <a:rPr dirty="0" sz="1100">
                <a:solidFill>
                  <a:srgbClr val="474747"/>
                </a:solidFill>
                <a:latin typeface="Roboto"/>
                <a:cs typeface="Roboto"/>
              </a:rPr>
              <a:t>del</a:t>
            </a:r>
            <a:r>
              <a:rPr dirty="0" sz="1100" spc="-30">
                <a:solidFill>
                  <a:srgbClr val="474747"/>
                </a:solidFill>
                <a:latin typeface="Roboto"/>
                <a:cs typeface="Roboto"/>
              </a:rPr>
              <a:t> </a:t>
            </a:r>
            <a:r>
              <a:rPr dirty="0" sz="1100" spc="-10">
                <a:solidFill>
                  <a:srgbClr val="474747"/>
                </a:solidFill>
                <a:latin typeface="Roboto"/>
                <a:cs typeface="Roboto"/>
              </a:rPr>
              <a:t>instrumento</a:t>
            </a:r>
            <a:endParaRPr sz="1100">
              <a:latin typeface="Roboto"/>
              <a:cs typeface="Roboto"/>
            </a:endParaRPr>
          </a:p>
        </p:txBody>
      </p:sp>
      <p:sp>
        <p:nvSpPr>
          <p:cNvPr id="47" name="object 47" descr=""/>
          <p:cNvSpPr txBox="1"/>
          <p:nvPr/>
        </p:nvSpPr>
        <p:spPr>
          <a:xfrm>
            <a:off x="2508885" y="583666"/>
            <a:ext cx="1082040" cy="934719"/>
          </a:xfrm>
          <a:prstGeom prst="rect">
            <a:avLst/>
          </a:prstGeom>
        </p:spPr>
        <p:txBody>
          <a:bodyPr wrap="square" lIns="0" tIns="47625" rIns="0" bIns="0" rtlCol="0" vert="horz">
            <a:spAutoFit/>
          </a:bodyPr>
          <a:lstStyle/>
          <a:p>
            <a:pPr algn="r" marR="5715">
              <a:lnSpc>
                <a:spcPct val="100000"/>
              </a:lnSpc>
              <a:spcBef>
                <a:spcPts val="375"/>
              </a:spcBef>
            </a:pPr>
            <a:r>
              <a:rPr dirty="0" sz="1100" spc="-10" b="1">
                <a:solidFill>
                  <a:srgbClr val="959595"/>
                </a:solidFill>
                <a:latin typeface="Roboto"/>
                <a:cs typeface="Roboto"/>
              </a:rPr>
              <a:t>Gobernanza</a:t>
            </a:r>
            <a:endParaRPr sz="1100">
              <a:latin typeface="Roboto"/>
              <a:cs typeface="Roboto"/>
            </a:endParaRPr>
          </a:p>
          <a:p>
            <a:pPr algn="r" marR="5715">
              <a:lnSpc>
                <a:spcPct val="100000"/>
              </a:lnSpc>
              <a:spcBef>
                <a:spcPts val="280"/>
              </a:spcBef>
            </a:pPr>
            <a:r>
              <a:rPr dirty="0" sz="1100" spc="-10">
                <a:solidFill>
                  <a:srgbClr val="474747"/>
                </a:solidFill>
                <a:latin typeface="Roboto"/>
                <a:cs typeface="Roboto"/>
              </a:rPr>
              <a:t>Conocimiento</a:t>
            </a:r>
            <a:r>
              <a:rPr dirty="0" sz="1100" spc="15">
                <a:solidFill>
                  <a:srgbClr val="474747"/>
                </a:solidFill>
                <a:latin typeface="Roboto"/>
                <a:cs typeface="Roboto"/>
              </a:rPr>
              <a:t> </a:t>
            </a:r>
            <a:r>
              <a:rPr dirty="0" sz="1100" spc="-25">
                <a:solidFill>
                  <a:srgbClr val="474747"/>
                </a:solidFill>
                <a:latin typeface="Roboto"/>
                <a:cs typeface="Roboto"/>
              </a:rPr>
              <a:t>de</a:t>
            </a:r>
            <a:endParaRPr sz="1100">
              <a:latin typeface="Roboto"/>
              <a:cs typeface="Roboto"/>
            </a:endParaRPr>
          </a:p>
          <a:p>
            <a:pPr algn="r" marL="99060" marR="5080" indent="353060">
              <a:lnSpc>
                <a:spcPct val="100000"/>
              </a:lnSpc>
            </a:pPr>
            <a:r>
              <a:rPr dirty="0" sz="1100" spc="-10">
                <a:solidFill>
                  <a:srgbClr val="474747"/>
                </a:solidFill>
                <a:latin typeface="Roboto"/>
                <a:cs typeface="Roboto"/>
              </a:rPr>
              <a:t>limitantes jurisdiccionales</a:t>
            </a:r>
            <a:endParaRPr sz="1100">
              <a:latin typeface="Roboto"/>
              <a:cs typeface="Roboto"/>
            </a:endParaRPr>
          </a:p>
          <a:p>
            <a:pPr algn="r" marR="5080">
              <a:lnSpc>
                <a:spcPct val="100000"/>
              </a:lnSpc>
            </a:pPr>
            <a:r>
              <a:rPr dirty="0" sz="1100" spc="-10">
                <a:solidFill>
                  <a:srgbClr val="474747"/>
                </a:solidFill>
                <a:latin typeface="Roboto"/>
                <a:cs typeface="Roboto"/>
              </a:rPr>
              <a:t>externas</a:t>
            </a:r>
            <a:endParaRPr sz="1100">
              <a:latin typeface="Roboto"/>
              <a:cs typeface="Roboto"/>
            </a:endParaRPr>
          </a:p>
        </p:txBody>
      </p:sp>
      <p:sp>
        <p:nvSpPr>
          <p:cNvPr id="48" name="object 48" descr=""/>
          <p:cNvSpPr txBox="1"/>
          <p:nvPr/>
        </p:nvSpPr>
        <p:spPr>
          <a:xfrm>
            <a:off x="4296917" y="92201"/>
            <a:ext cx="1475740" cy="8718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ctr" marL="400050" marR="393065">
              <a:lnSpc>
                <a:spcPct val="100000"/>
              </a:lnSpc>
              <a:spcBef>
                <a:spcPts val="100"/>
              </a:spcBef>
            </a:pPr>
            <a:r>
              <a:rPr dirty="0" sz="1100" b="1">
                <a:solidFill>
                  <a:srgbClr val="3BC583"/>
                </a:solidFill>
                <a:latin typeface="Roboto"/>
                <a:cs typeface="Roboto"/>
              </a:rPr>
              <a:t>Gestión</a:t>
            </a:r>
            <a:r>
              <a:rPr dirty="0" sz="1100" spc="-35" b="1">
                <a:solidFill>
                  <a:srgbClr val="3BC583"/>
                </a:solidFill>
                <a:latin typeface="Roboto"/>
                <a:cs typeface="Roboto"/>
              </a:rPr>
              <a:t> </a:t>
            </a:r>
            <a:r>
              <a:rPr dirty="0" sz="1100" spc="-25" b="1">
                <a:solidFill>
                  <a:srgbClr val="3BC583"/>
                </a:solidFill>
                <a:latin typeface="Roboto"/>
                <a:cs typeface="Roboto"/>
              </a:rPr>
              <a:t>de </a:t>
            </a:r>
            <a:r>
              <a:rPr dirty="0" sz="1100" spc="-10" b="1">
                <a:solidFill>
                  <a:srgbClr val="3BC583"/>
                </a:solidFill>
                <a:latin typeface="Roboto"/>
                <a:cs typeface="Roboto"/>
              </a:rPr>
              <a:t>Insumos</a:t>
            </a:r>
            <a:endParaRPr sz="1100">
              <a:latin typeface="Roboto"/>
              <a:cs typeface="Roboto"/>
            </a:endParaRPr>
          </a:p>
          <a:p>
            <a:pPr algn="ctr" marL="12700" marR="5080" indent="-2540">
              <a:lnSpc>
                <a:spcPct val="100000"/>
              </a:lnSpc>
              <a:spcBef>
                <a:spcPts val="60"/>
              </a:spcBef>
            </a:pPr>
            <a:r>
              <a:rPr dirty="0" sz="1100" spc="-10">
                <a:solidFill>
                  <a:srgbClr val="474747"/>
                </a:solidFill>
                <a:latin typeface="Roboto"/>
                <a:cs typeface="Roboto"/>
              </a:rPr>
              <a:t>Gestión</a:t>
            </a:r>
            <a:r>
              <a:rPr dirty="0" sz="1100" spc="-35">
                <a:solidFill>
                  <a:srgbClr val="474747"/>
                </a:solidFill>
                <a:latin typeface="Roboto"/>
                <a:cs typeface="Roboto"/>
              </a:rPr>
              <a:t> </a:t>
            </a:r>
            <a:r>
              <a:rPr dirty="0" sz="1100">
                <a:solidFill>
                  <a:srgbClr val="474747"/>
                </a:solidFill>
                <a:latin typeface="Roboto"/>
                <a:cs typeface="Roboto"/>
              </a:rPr>
              <a:t>eficiente</a:t>
            </a:r>
            <a:r>
              <a:rPr dirty="0" sz="1100" spc="-10">
                <a:solidFill>
                  <a:srgbClr val="474747"/>
                </a:solidFill>
                <a:latin typeface="Roboto"/>
                <a:cs typeface="Roboto"/>
              </a:rPr>
              <a:t> </a:t>
            </a:r>
            <a:r>
              <a:rPr dirty="0" sz="1100" spc="-25">
                <a:solidFill>
                  <a:srgbClr val="474747"/>
                </a:solidFill>
                <a:latin typeface="Roboto"/>
                <a:cs typeface="Roboto"/>
              </a:rPr>
              <a:t>de </a:t>
            </a:r>
            <a:r>
              <a:rPr dirty="0" sz="1100" spc="-10">
                <a:solidFill>
                  <a:srgbClr val="474747"/>
                </a:solidFill>
                <a:latin typeface="Roboto"/>
                <a:cs typeface="Roboto"/>
              </a:rPr>
              <a:t>recursos</a:t>
            </a:r>
            <a:r>
              <a:rPr dirty="0" sz="1100" spc="-20">
                <a:solidFill>
                  <a:srgbClr val="474747"/>
                </a:solidFill>
                <a:latin typeface="Roboto"/>
                <a:cs typeface="Roboto"/>
              </a:rPr>
              <a:t> </a:t>
            </a:r>
            <a:r>
              <a:rPr dirty="0" sz="1100">
                <a:solidFill>
                  <a:srgbClr val="474747"/>
                </a:solidFill>
                <a:latin typeface="Roboto"/>
                <a:cs typeface="Roboto"/>
              </a:rPr>
              <a:t>para</a:t>
            </a:r>
            <a:r>
              <a:rPr dirty="0" sz="1100" spc="-20">
                <a:solidFill>
                  <a:srgbClr val="474747"/>
                </a:solidFill>
                <a:latin typeface="Roboto"/>
                <a:cs typeface="Roboto"/>
              </a:rPr>
              <a:t> </a:t>
            </a:r>
            <a:r>
              <a:rPr dirty="0" sz="1100">
                <a:solidFill>
                  <a:srgbClr val="474747"/>
                </a:solidFill>
                <a:latin typeface="Roboto"/>
                <a:cs typeface="Roboto"/>
              </a:rPr>
              <a:t>el</a:t>
            </a:r>
            <a:r>
              <a:rPr dirty="0" sz="1100" spc="-10">
                <a:solidFill>
                  <a:srgbClr val="474747"/>
                </a:solidFill>
                <a:latin typeface="Roboto"/>
                <a:cs typeface="Roboto"/>
              </a:rPr>
              <a:t> diseño </a:t>
            </a:r>
            <a:r>
              <a:rPr dirty="0" sz="1100">
                <a:solidFill>
                  <a:srgbClr val="474747"/>
                </a:solidFill>
                <a:latin typeface="Roboto"/>
                <a:cs typeface="Roboto"/>
              </a:rPr>
              <a:t>del</a:t>
            </a:r>
            <a:r>
              <a:rPr dirty="0" sz="1100" spc="-20">
                <a:solidFill>
                  <a:srgbClr val="474747"/>
                </a:solidFill>
                <a:latin typeface="Roboto"/>
                <a:cs typeface="Roboto"/>
              </a:rPr>
              <a:t> </a:t>
            </a:r>
            <a:r>
              <a:rPr dirty="0" sz="1100" spc="-10">
                <a:solidFill>
                  <a:srgbClr val="474747"/>
                </a:solidFill>
                <a:latin typeface="Roboto"/>
                <a:cs typeface="Roboto"/>
              </a:rPr>
              <a:t>instrumento</a:t>
            </a:r>
            <a:endParaRPr sz="1100">
              <a:latin typeface="Roboto"/>
              <a:cs typeface="Roboto"/>
            </a:endParaRPr>
          </a:p>
        </p:txBody>
      </p:sp>
      <p:sp>
        <p:nvSpPr>
          <p:cNvPr id="49" name="object 49" descr=""/>
          <p:cNvSpPr/>
          <p:nvPr/>
        </p:nvSpPr>
        <p:spPr>
          <a:xfrm>
            <a:off x="1936623" y="4431893"/>
            <a:ext cx="768350" cy="353695"/>
          </a:xfrm>
          <a:custGeom>
            <a:avLst/>
            <a:gdLst/>
            <a:ahLst/>
            <a:cxnLst/>
            <a:rect l="l" t="t" r="r" b="b"/>
            <a:pathLst>
              <a:path w="768350" h="353695">
                <a:moveTo>
                  <a:pt x="767842" y="0"/>
                </a:moveTo>
                <a:lnTo>
                  <a:pt x="0" y="0"/>
                </a:lnTo>
                <a:lnTo>
                  <a:pt x="0" y="353593"/>
                </a:lnTo>
                <a:lnTo>
                  <a:pt x="767842" y="353593"/>
                </a:lnTo>
                <a:lnTo>
                  <a:pt x="76784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0" name="object 50" descr=""/>
          <p:cNvSpPr txBox="1"/>
          <p:nvPr/>
        </p:nvSpPr>
        <p:spPr>
          <a:xfrm>
            <a:off x="2015744" y="4412360"/>
            <a:ext cx="699770" cy="1936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100" b="1">
                <a:solidFill>
                  <a:srgbClr val="B95DE4"/>
                </a:solidFill>
                <a:latin typeface="Roboto"/>
                <a:cs typeface="Roboto"/>
              </a:rPr>
              <a:t>Gestión</a:t>
            </a:r>
            <a:r>
              <a:rPr dirty="0" sz="1100" spc="-35" b="1">
                <a:solidFill>
                  <a:srgbClr val="B95DE4"/>
                </a:solidFill>
                <a:latin typeface="Roboto"/>
                <a:cs typeface="Roboto"/>
              </a:rPr>
              <a:t> </a:t>
            </a:r>
            <a:r>
              <a:rPr dirty="0" sz="1100" spc="-25" b="1">
                <a:solidFill>
                  <a:srgbClr val="B95DE4"/>
                </a:solidFill>
                <a:latin typeface="Roboto"/>
                <a:cs typeface="Roboto"/>
              </a:rPr>
              <a:t>de</a:t>
            </a:r>
            <a:endParaRPr sz="1100">
              <a:latin typeface="Roboto"/>
              <a:cs typeface="Roboto"/>
            </a:endParaRPr>
          </a:p>
        </p:txBody>
      </p:sp>
      <p:sp>
        <p:nvSpPr>
          <p:cNvPr id="51" name="object 51" descr=""/>
          <p:cNvSpPr txBox="1"/>
          <p:nvPr/>
        </p:nvSpPr>
        <p:spPr>
          <a:xfrm>
            <a:off x="1925827" y="4580001"/>
            <a:ext cx="791210" cy="1936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100" spc="-10" b="1">
                <a:solidFill>
                  <a:srgbClr val="B95DE4"/>
                </a:solidFill>
                <a:latin typeface="Roboto"/>
                <a:cs typeface="Roboto"/>
              </a:rPr>
              <a:t>Información</a:t>
            </a:r>
            <a:endParaRPr sz="1100">
              <a:latin typeface="Roboto"/>
              <a:cs typeface="Roboto"/>
            </a:endParaRPr>
          </a:p>
        </p:txBody>
      </p:sp>
      <p:sp>
        <p:nvSpPr>
          <p:cNvPr id="52" name="object 52" descr=""/>
          <p:cNvSpPr/>
          <p:nvPr/>
        </p:nvSpPr>
        <p:spPr>
          <a:xfrm>
            <a:off x="1468500" y="4774374"/>
            <a:ext cx="1236345" cy="707390"/>
          </a:xfrm>
          <a:custGeom>
            <a:avLst/>
            <a:gdLst/>
            <a:ahLst/>
            <a:cxnLst/>
            <a:rect l="l" t="t" r="r" b="b"/>
            <a:pathLst>
              <a:path w="1236345" h="707389">
                <a:moveTo>
                  <a:pt x="1235913" y="0"/>
                </a:moveTo>
                <a:lnTo>
                  <a:pt x="0" y="0"/>
                </a:lnTo>
                <a:lnTo>
                  <a:pt x="0" y="707199"/>
                </a:lnTo>
                <a:lnTo>
                  <a:pt x="1235913" y="707199"/>
                </a:lnTo>
                <a:lnTo>
                  <a:pt x="123591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3" name="object 53" descr=""/>
          <p:cNvSpPr txBox="1"/>
          <p:nvPr/>
        </p:nvSpPr>
        <p:spPr>
          <a:xfrm>
            <a:off x="1466850" y="4755007"/>
            <a:ext cx="1248410" cy="1936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100">
                <a:solidFill>
                  <a:srgbClr val="474747"/>
                </a:solidFill>
                <a:latin typeface="Roboto"/>
                <a:cs typeface="Roboto"/>
              </a:rPr>
              <a:t>Manejo</a:t>
            </a:r>
            <a:r>
              <a:rPr dirty="0" sz="1100" spc="-65">
                <a:solidFill>
                  <a:srgbClr val="474747"/>
                </a:solidFill>
                <a:latin typeface="Roboto"/>
                <a:cs typeface="Roboto"/>
              </a:rPr>
              <a:t> </a:t>
            </a:r>
            <a:r>
              <a:rPr dirty="0" sz="1100">
                <a:solidFill>
                  <a:srgbClr val="474747"/>
                </a:solidFill>
                <a:latin typeface="Roboto"/>
                <a:cs typeface="Roboto"/>
              </a:rPr>
              <a:t>eficiente</a:t>
            </a:r>
            <a:r>
              <a:rPr dirty="0" sz="1100" spc="-50">
                <a:solidFill>
                  <a:srgbClr val="474747"/>
                </a:solidFill>
                <a:latin typeface="Roboto"/>
                <a:cs typeface="Roboto"/>
              </a:rPr>
              <a:t> </a:t>
            </a:r>
            <a:r>
              <a:rPr dirty="0" sz="1100" spc="-25">
                <a:solidFill>
                  <a:srgbClr val="474747"/>
                </a:solidFill>
                <a:latin typeface="Roboto"/>
                <a:cs typeface="Roboto"/>
              </a:rPr>
              <a:t>de</a:t>
            </a:r>
            <a:endParaRPr sz="1100">
              <a:latin typeface="Roboto"/>
              <a:cs typeface="Roboto"/>
            </a:endParaRPr>
          </a:p>
        </p:txBody>
      </p:sp>
      <p:sp>
        <p:nvSpPr>
          <p:cNvPr id="54" name="object 54" descr=""/>
          <p:cNvSpPr txBox="1"/>
          <p:nvPr/>
        </p:nvSpPr>
        <p:spPr>
          <a:xfrm>
            <a:off x="1466850" y="4922646"/>
            <a:ext cx="1250315" cy="5289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715" indent="414020">
              <a:lnSpc>
                <a:spcPct val="100000"/>
              </a:lnSpc>
              <a:spcBef>
                <a:spcPts val="100"/>
              </a:spcBef>
            </a:pPr>
            <a:r>
              <a:rPr dirty="0" sz="1100">
                <a:solidFill>
                  <a:srgbClr val="474747"/>
                </a:solidFill>
                <a:latin typeface="Roboto"/>
                <a:cs typeface="Roboto"/>
              </a:rPr>
              <a:t>datos</a:t>
            </a:r>
            <a:r>
              <a:rPr dirty="0" sz="1100" spc="-50">
                <a:solidFill>
                  <a:srgbClr val="474747"/>
                </a:solidFill>
                <a:latin typeface="Roboto"/>
                <a:cs typeface="Roboto"/>
              </a:rPr>
              <a:t> </a:t>
            </a:r>
            <a:r>
              <a:rPr dirty="0" sz="1100">
                <a:solidFill>
                  <a:srgbClr val="474747"/>
                </a:solidFill>
                <a:latin typeface="Roboto"/>
                <a:cs typeface="Roboto"/>
              </a:rPr>
              <a:t>para</a:t>
            </a:r>
            <a:r>
              <a:rPr dirty="0" sz="1100" spc="-55">
                <a:solidFill>
                  <a:srgbClr val="474747"/>
                </a:solidFill>
                <a:latin typeface="Roboto"/>
                <a:cs typeface="Roboto"/>
              </a:rPr>
              <a:t> </a:t>
            </a:r>
            <a:r>
              <a:rPr dirty="0" sz="1100" spc="-25">
                <a:solidFill>
                  <a:srgbClr val="474747"/>
                </a:solidFill>
                <a:latin typeface="Roboto"/>
                <a:cs typeface="Roboto"/>
              </a:rPr>
              <a:t>la </a:t>
            </a:r>
            <a:r>
              <a:rPr dirty="0" sz="1100" spc="-10">
                <a:solidFill>
                  <a:srgbClr val="474747"/>
                </a:solidFill>
                <a:latin typeface="Roboto"/>
                <a:cs typeface="Roboto"/>
              </a:rPr>
              <a:t>implementación</a:t>
            </a:r>
            <a:r>
              <a:rPr dirty="0" sz="1100">
                <a:solidFill>
                  <a:srgbClr val="474747"/>
                </a:solidFill>
                <a:latin typeface="Roboto"/>
                <a:cs typeface="Roboto"/>
              </a:rPr>
              <a:t> </a:t>
            </a:r>
            <a:r>
              <a:rPr dirty="0" sz="1100" spc="-25">
                <a:solidFill>
                  <a:srgbClr val="474747"/>
                </a:solidFill>
                <a:latin typeface="Roboto"/>
                <a:cs typeface="Roboto"/>
              </a:rPr>
              <a:t>del</a:t>
            </a:r>
            <a:endParaRPr sz="1100">
              <a:latin typeface="Roboto"/>
              <a:cs typeface="Roboto"/>
            </a:endParaRPr>
          </a:p>
          <a:p>
            <a:pPr marL="481965">
              <a:lnSpc>
                <a:spcPct val="100000"/>
              </a:lnSpc>
              <a:spcBef>
                <a:spcPts val="5"/>
              </a:spcBef>
            </a:pPr>
            <a:r>
              <a:rPr dirty="0" sz="1100" spc="-10">
                <a:solidFill>
                  <a:srgbClr val="474747"/>
                </a:solidFill>
                <a:latin typeface="Roboto"/>
                <a:cs typeface="Roboto"/>
              </a:rPr>
              <a:t>instrumento</a:t>
            </a:r>
            <a:endParaRPr sz="1100">
              <a:latin typeface="Roboto"/>
              <a:cs typeface="Roboto"/>
            </a:endParaRPr>
          </a:p>
        </p:txBody>
      </p:sp>
      <p:sp>
        <p:nvSpPr>
          <p:cNvPr id="55" name="object 55" descr=""/>
          <p:cNvSpPr txBox="1"/>
          <p:nvPr/>
        </p:nvSpPr>
        <p:spPr>
          <a:xfrm>
            <a:off x="7351903" y="4412360"/>
            <a:ext cx="1363345" cy="120713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 marR="5080">
              <a:lnSpc>
                <a:spcPct val="100699"/>
              </a:lnSpc>
              <a:spcBef>
                <a:spcPts val="95"/>
              </a:spcBef>
            </a:pPr>
            <a:r>
              <a:rPr dirty="0" sz="1100" b="1">
                <a:solidFill>
                  <a:srgbClr val="DE57A9"/>
                </a:solidFill>
                <a:latin typeface="Roboto"/>
                <a:cs typeface="Roboto"/>
              </a:rPr>
              <a:t>Gestión</a:t>
            </a:r>
            <a:r>
              <a:rPr dirty="0" sz="1100" spc="-35" b="1">
                <a:solidFill>
                  <a:srgbClr val="DE57A9"/>
                </a:solidFill>
                <a:latin typeface="Roboto"/>
                <a:cs typeface="Roboto"/>
              </a:rPr>
              <a:t> </a:t>
            </a:r>
            <a:r>
              <a:rPr dirty="0" sz="1100" spc="-25" b="1">
                <a:solidFill>
                  <a:srgbClr val="DE57A9"/>
                </a:solidFill>
                <a:latin typeface="Roboto"/>
                <a:cs typeface="Roboto"/>
              </a:rPr>
              <a:t>de </a:t>
            </a:r>
            <a:r>
              <a:rPr dirty="0" sz="1100" spc="-10" b="1">
                <a:solidFill>
                  <a:srgbClr val="DE57A9"/>
                </a:solidFill>
                <a:latin typeface="Roboto"/>
                <a:cs typeface="Roboto"/>
              </a:rPr>
              <a:t>Convocatorias </a:t>
            </a:r>
            <a:r>
              <a:rPr dirty="0" sz="1100" spc="-10">
                <a:solidFill>
                  <a:srgbClr val="474747"/>
                </a:solidFill>
                <a:latin typeface="Roboto"/>
                <a:cs typeface="Roboto"/>
              </a:rPr>
              <a:t>Procesamiento </a:t>
            </a:r>
            <a:r>
              <a:rPr dirty="0" sz="1100">
                <a:solidFill>
                  <a:srgbClr val="474747"/>
                </a:solidFill>
                <a:latin typeface="Roboto"/>
                <a:cs typeface="Roboto"/>
              </a:rPr>
              <a:t>eficiente</a:t>
            </a:r>
            <a:r>
              <a:rPr dirty="0" sz="1100" spc="-45">
                <a:solidFill>
                  <a:srgbClr val="474747"/>
                </a:solidFill>
                <a:latin typeface="Roboto"/>
                <a:cs typeface="Roboto"/>
              </a:rPr>
              <a:t> </a:t>
            </a:r>
            <a:r>
              <a:rPr dirty="0" sz="1100" spc="-25">
                <a:solidFill>
                  <a:srgbClr val="474747"/>
                </a:solidFill>
                <a:latin typeface="Roboto"/>
                <a:cs typeface="Roboto"/>
              </a:rPr>
              <a:t>de </a:t>
            </a:r>
            <a:r>
              <a:rPr dirty="0" sz="1100" spc="-10">
                <a:solidFill>
                  <a:srgbClr val="474747"/>
                </a:solidFill>
                <a:latin typeface="Roboto"/>
                <a:cs typeface="Roboto"/>
              </a:rPr>
              <a:t>convocatorias</a:t>
            </a:r>
            <a:r>
              <a:rPr dirty="0" sz="1100" spc="-40">
                <a:solidFill>
                  <a:srgbClr val="474747"/>
                </a:solidFill>
                <a:latin typeface="Roboto"/>
                <a:cs typeface="Roboto"/>
              </a:rPr>
              <a:t> </a:t>
            </a:r>
            <a:r>
              <a:rPr dirty="0" sz="1100">
                <a:solidFill>
                  <a:srgbClr val="474747"/>
                </a:solidFill>
                <a:latin typeface="Roboto"/>
                <a:cs typeface="Roboto"/>
              </a:rPr>
              <a:t>para</a:t>
            </a:r>
            <a:r>
              <a:rPr dirty="0" sz="1100" spc="-45">
                <a:solidFill>
                  <a:srgbClr val="474747"/>
                </a:solidFill>
                <a:latin typeface="Roboto"/>
                <a:cs typeface="Roboto"/>
              </a:rPr>
              <a:t> </a:t>
            </a:r>
            <a:r>
              <a:rPr dirty="0" sz="1100" spc="-25">
                <a:solidFill>
                  <a:srgbClr val="474747"/>
                </a:solidFill>
                <a:latin typeface="Roboto"/>
                <a:cs typeface="Roboto"/>
              </a:rPr>
              <a:t>la </a:t>
            </a:r>
            <a:r>
              <a:rPr dirty="0" sz="1100" spc="-10">
                <a:solidFill>
                  <a:srgbClr val="474747"/>
                </a:solidFill>
                <a:latin typeface="Roboto"/>
                <a:cs typeface="Roboto"/>
              </a:rPr>
              <a:t>implementación</a:t>
            </a:r>
            <a:r>
              <a:rPr dirty="0" sz="1100">
                <a:solidFill>
                  <a:srgbClr val="474747"/>
                </a:solidFill>
                <a:latin typeface="Roboto"/>
                <a:cs typeface="Roboto"/>
              </a:rPr>
              <a:t> </a:t>
            </a:r>
            <a:r>
              <a:rPr dirty="0" sz="1100" spc="-25">
                <a:solidFill>
                  <a:srgbClr val="474747"/>
                </a:solidFill>
                <a:latin typeface="Roboto"/>
                <a:cs typeface="Roboto"/>
              </a:rPr>
              <a:t>del </a:t>
            </a:r>
            <a:r>
              <a:rPr dirty="0" sz="1100" spc="-10">
                <a:solidFill>
                  <a:srgbClr val="474747"/>
                </a:solidFill>
                <a:latin typeface="Roboto"/>
                <a:cs typeface="Roboto"/>
              </a:rPr>
              <a:t>instrumento</a:t>
            </a:r>
            <a:endParaRPr sz="1100">
              <a:latin typeface="Roboto"/>
              <a:cs typeface="Roboto"/>
            </a:endParaRPr>
          </a:p>
        </p:txBody>
      </p:sp>
      <p:sp>
        <p:nvSpPr>
          <p:cNvPr id="56" name="object 56" descr=""/>
          <p:cNvSpPr txBox="1"/>
          <p:nvPr/>
        </p:nvSpPr>
        <p:spPr>
          <a:xfrm>
            <a:off x="3632708" y="5379847"/>
            <a:ext cx="831215" cy="36131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r" marR="5080">
              <a:lnSpc>
                <a:spcPct val="100000"/>
              </a:lnSpc>
              <a:spcBef>
                <a:spcPts val="100"/>
              </a:spcBef>
            </a:pPr>
            <a:r>
              <a:rPr dirty="0" sz="1100" b="1">
                <a:solidFill>
                  <a:srgbClr val="7E63EA"/>
                </a:solidFill>
                <a:latin typeface="Roboto"/>
                <a:cs typeface="Roboto"/>
              </a:rPr>
              <a:t>Selección</a:t>
            </a:r>
            <a:r>
              <a:rPr dirty="0" sz="1100" spc="15" b="1">
                <a:solidFill>
                  <a:srgbClr val="7E63EA"/>
                </a:solidFill>
                <a:latin typeface="Roboto"/>
                <a:cs typeface="Roboto"/>
              </a:rPr>
              <a:t> </a:t>
            </a:r>
            <a:r>
              <a:rPr dirty="0" sz="1100" spc="-35" b="1">
                <a:solidFill>
                  <a:srgbClr val="7E63EA"/>
                </a:solidFill>
                <a:latin typeface="Roboto"/>
                <a:cs typeface="Roboto"/>
              </a:rPr>
              <a:t>de</a:t>
            </a:r>
            <a:endParaRPr sz="1100">
              <a:latin typeface="Roboto"/>
              <a:cs typeface="Roboto"/>
            </a:endParaRPr>
          </a:p>
          <a:p>
            <a:pPr algn="r" marR="5080">
              <a:lnSpc>
                <a:spcPct val="100000"/>
              </a:lnSpc>
            </a:pPr>
            <a:r>
              <a:rPr dirty="0" sz="1100" spc="-10" b="1">
                <a:solidFill>
                  <a:srgbClr val="7E63EA"/>
                </a:solidFill>
                <a:latin typeface="Roboto"/>
                <a:cs typeface="Roboto"/>
              </a:rPr>
              <a:t>Becarios</a:t>
            </a:r>
            <a:endParaRPr sz="1100">
              <a:latin typeface="Roboto"/>
              <a:cs typeface="Roboto"/>
            </a:endParaRPr>
          </a:p>
        </p:txBody>
      </p:sp>
      <p:sp>
        <p:nvSpPr>
          <p:cNvPr id="57" name="object 57" descr=""/>
          <p:cNvSpPr txBox="1"/>
          <p:nvPr/>
        </p:nvSpPr>
        <p:spPr>
          <a:xfrm>
            <a:off x="5604509" y="5379847"/>
            <a:ext cx="1022350" cy="36131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dirty="0" sz="1100" b="1">
                <a:solidFill>
                  <a:srgbClr val="92BC39"/>
                </a:solidFill>
                <a:latin typeface="Roboto"/>
                <a:cs typeface="Roboto"/>
              </a:rPr>
              <a:t>Aprendizaje</a:t>
            </a:r>
            <a:r>
              <a:rPr dirty="0" sz="1100" spc="30" b="1">
                <a:solidFill>
                  <a:srgbClr val="92BC39"/>
                </a:solidFill>
                <a:latin typeface="Roboto"/>
                <a:cs typeface="Roboto"/>
              </a:rPr>
              <a:t> </a:t>
            </a:r>
            <a:r>
              <a:rPr dirty="0" sz="1100" spc="-25" b="1">
                <a:solidFill>
                  <a:srgbClr val="92BC39"/>
                </a:solidFill>
                <a:latin typeface="Roboto"/>
                <a:cs typeface="Roboto"/>
              </a:rPr>
              <a:t>por </a:t>
            </a:r>
            <a:r>
              <a:rPr dirty="0" sz="1100" spc="-10" b="1">
                <a:solidFill>
                  <a:srgbClr val="92BC39"/>
                </a:solidFill>
                <a:latin typeface="Roboto"/>
                <a:cs typeface="Roboto"/>
              </a:rPr>
              <a:t>Experiencia</a:t>
            </a:r>
            <a:endParaRPr sz="1100">
              <a:latin typeface="Roboto"/>
              <a:cs typeface="Roboto"/>
            </a:endParaRPr>
          </a:p>
        </p:txBody>
      </p:sp>
      <p:sp>
        <p:nvSpPr>
          <p:cNvPr id="58" name="object 58" descr=""/>
          <p:cNvSpPr txBox="1"/>
          <p:nvPr/>
        </p:nvSpPr>
        <p:spPr>
          <a:xfrm>
            <a:off x="3117850" y="5741390"/>
            <a:ext cx="1346835" cy="707390"/>
          </a:xfrm>
          <a:prstGeom prst="rect">
            <a:avLst/>
          </a:prstGeom>
          <a:solidFill>
            <a:srgbClr val="FFFFFF"/>
          </a:solidFill>
        </p:spPr>
        <p:txBody>
          <a:bodyPr wrap="square" lIns="0" tIns="0" rIns="0" bIns="0" rtlCol="0" vert="horz">
            <a:spAutoFit/>
          </a:bodyPr>
          <a:lstStyle/>
          <a:p>
            <a:pPr algn="r" marR="3810">
              <a:lnSpc>
                <a:spcPts val="1270"/>
              </a:lnSpc>
            </a:pPr>
            <a:r>
              <a:rPr dirty="0" sz="1100" spc="-10">
                <a:solidFill>
                  <a:srgbClr val="474747"/>
                </a:solidFill>
                <a:latin typeface="Roboto"/>
                <a:cs typeface="Roboto"/>
              </a:rPr>
              <a:t>Selección</a:t>
            </a:r>
            <a:r>
              <a:rPr dirty="0" sz="1100" spc="-30">
                <a:solidFill>
                  <a:srgbClr val="474747"/>
                </a:solidFill>
                <a:latin typeface="Roboto"/>
                <a:cs typeface="Roboto"/>
              </a:rPr>
              <a:t> </a:t>
            </a:r>
            <a:r>
              <a:rPr dirty="0" sz="1100">
                <a:solidFill>
                  <a:srgbClr val="474747"/>
                </a:solidFill>
                <a:latin typeface="Roboto"/>
                <a:cs typeface="Roboto"/>
              </a:rPr>
              <a:t>efectiva</a:t>
            </a:r>
            <a:r>
              <a:rPr dirty="0" sz="1100" spc="-15">
                <a:solidFill>
                  <a:srgbClr val="474747"/>
                </a:solidFill>
                <a:latin typeface="Roboto"/>
                <a:cs typeface="Roboto"/>
              </a:rPr>
              <a:t> </a:t>
            </a:r>
            <a:r>
              <a:rPr dirty="0" sz="1100" spc="-25">
                <a:solidFill>
                  <a:srgbClr val="474747"/>
                </a:solidFill>
                <a:latin typeface="Roboto"/>
                <a:cs typeface="Roboto"/>
              </a:rPr>
              <a:t>de</a:t>
            </a:r>
            <a:endParaRPr sz="1100">
              <a:latin typeface="Roboto"/>
              <a:cs typeface="Roboto"/>
            </a:endParaRPr>
          </a:p>
          <a:p>
            <a:pPr algn="r">
              <a:lnSpc>
                <a:spcPct val="100000"/>
              </a:lnSpc>
            </a:pPr>
            <a:r>
              <a:rPr dirty="0" sz="1100" spc="-10">
                <a:solidFill>
                  <a:srgbClr val="474747"/>
                </a:solidFill>
                <a:latin typeface="Roboto"/>
                <a:cs typeface="Roboto"/>
              </a:rPr>
              <a:t>becarios</a:t>
            </a:r>
            <a:r>
              <a:rPr dirty="0" sz="1100" spc="-25">
                <a:solidFill>
                  <a:srgbClr val="474747"/>
                </a:solidFill>
                <a:latin typeface="Roboto"/>
                <a:cs typeface="Roboto"/>
              </a:rPr>
              <a:t> </a:t>
            </a:r>
            <a:r>
              <a:rPr dirty="0" sz="1100">
                <a:solidFill>
                  <a:srgbClr val="474747"/>
                </a:solidFill>
                <a:latin typeface="Roboto"/>
                <a:cs typeface="Roboto"/>
              </a:rPr>
              <a:t>para</a:t>
            </a:r>
            <a:r>
              <a:rPr dirty="0" sz="1100" spc="-15">
                <a:solidFill>
                  <a:srgbClr val="474747"/>
                </a:solidFill>
                <a:latin typeface="Roboto"/>
                <a:cs typeface="Roboto"/>
              </a:rPr>
              <a:t> </a:t>
            </a:r>
            <a:r>
              <a:rPr dirty="0" sz="1100" spc="-25">
                <a:solidFill>
                  <a:srgbClr val="474747"/>
                </a:solidFill>
                <a:latin typeface="Roboto"/>
                <a:cs typeface="Roboto"/>
              </a:rPr>
              <a:t>la</a:t>
            </a:r>
            <a:endParaRPr sz="1100">
              <a:latin typeface="Roboto"/>
              <a:cs typeface="Roboto"/>
            </a:endParaRPr>
          </a:p>
          <a:p>
            <a:pPr algn="r" marR="3175">
              <a:lnSpc>
                <a:spcPct val="100000"/>
              </a:lnSpc>
            </a:pPr>
            <a:r>
              <a:rPr dirty="0" sz="1100" spc="-10">
                <a:solidFill>
                  <a:srgbClr val="474747"/>
                </a:solidFill>
                <a:latin typeface="Roboto"/>
                <a:cs typeface="Roboto"/>
              </a:rPr>
              <a:t>implementación</a:t>
            </a:r>
            <a:r>
              <a:rPr dirty="0" sz="1100">
                <a:solidFill>
                  <a:srgbClr val="474747"/>
                </a:solidFill>
                <a:latin typeface="Roboto"/>
                <a:cs typeface="Roboto"/>
              </a:rPr>
              <a:t> </a:t>
            </a:r>
            <a:r>
              <a:rPr dirty="0" sz="1100" spc="-25">
                <a:solidFill>
                  <a:srgbClr val="474747"/>
                </a:solidFill>
                <a:latin typeface="Roboto"/>
                <a:cs typeface="Roboto"/>
              </a:rPr>
              <a:t>del</a:t>
            </a:r>
            <a:endParaRPr sz="1100">
              <a:latin typeface="Roboto"/>
              <a:cs typeface="Roboto"/>
            </a:endParaRPr>
          </a:p>
          <a:p>
            <a:pPr algn="r">
              <a:lnSpc>
                <a:spcPct val="100000"/>
              </a:lnSpc>
            </a:pPr>
            <a:r>
              <a:rPr dirty="0" sz="1100" spc="-10">
                <a:solidFill>
                  <a:srgbClr val="474747"/>
                </a:solidFill>
                <a:latin typeface="Roboto"/>
                <a:cs typeface="Roboto"/>
              </a:rPr>
              <a:t>instrumento</a:t>
            </a:r>
            <a:endParaRPr sz="1100">
              <a:latin typeface="Roboto"/>
              <a:cs typeface="Roboto"/>
            </a:endParaRPr>
          </a:p>
        </p:txBody>
      </p:sp>
      <p:sp>
        <p:nvSpPr>
          <p:cNvPr id="59" name="object 59" descr=""/>
          <p:cNvSpPr/>
          <p:nvPr/>
        </p:nvSpPr>
        <p:spPr>
          <a:xfrm>
            <a:off x="6490080" y="970483"/>
            <a:ext cx="1441450" cy="530860"/>
          </a:xfrm>
          <a:custGeom>
            <a:avLst/>
            <a:gdLst/>
            <a:ahLst/>
            <a:cxnLst/>
            <a:rect l="l" t="t" r="r" b="b"/>
            <a:pathLst>
              <a:path w="1441450" h="530860">
                <a:moveTo>
                  <a:pt x="1441069" y="0"/>
                </a:moveTo>
                <a:lnTo>
                  <a:pt x="0" y="0"/>
                </a:lnTo>
                <a:lnTo>
                  <a:pt x="0" y="530402"/>
                </a:lnTo>
                <a:lnTo>
                  <a:pt x="1441069" y="530402"/>
                </a:lnTo>
                <a:lnTo>
                  <a:pt x="144106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0" name="object 60" descr=""/>
          <p:cNvSpPr txBox="1"/>
          <p:nvPr/>
        </p:nvSpPr>
        <p:spPr>
          <a:xfrm>
            <a:off x="6478270" y="607821"/>
            <a:ext cx="1454150" cy="871855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marL="12700" marR="5080">
              <a:lnSpc>
                <a:spcPct val="101099"/>
              </a:lnSpc>
              <a:spcBef>
                <a:spcPts val="90"/>
              </a:spcBef>
            </a:pPr>
            <a:r>
              <a:rPr dirty="0" sz="1100" b="1">
                <a:solidFill>
                  <a:srgbClr val="DFCA15"/>
                </a:solidFill>
                <a:latin typeface="Roboto"/>
                <a:cs typeface="Roboto"/>
              </a:rPr>
              <a:t>Gestión</a:t>
            </a:r>
            <a:r>
              <a:rPr dirty="0" sz="1100" spc="-35" b="1">
                <a:solidFill>
                  <a:srgbClr val="DFCA15"/>
                </a:solidFill>
                <a:latin typeface="Roboto"/>
                <a:cs typeface="Roboto"/>
              </a:rPr>
              <a:t> </a:t>
            </a:r>
            <a:r>
              <a:rPr dirty="0" sz="1100" spc="-25" b="1">
                <a:solidFill>
                  <a:srgbClr val="DFCA15"/>
                </a:solidFill>
                <a:latin typeface="Roboto"/>
                <a:cs typeface="Roboto"/>
              </a:rPr>
              <a:t>de</a:t>
            </a:r>
            <a:r>
              <a:rPr dirty="0" sz="1100" spc="500" b="1">
                <a:solidFill>
                  <a:srgbClr val="DFCA15"/>
                </a:solidFill>
                <a:latin typeface="Roboto"/>
                <a:cs typeface="Roboto"/>
              </a:rPr>
              <a:t> </a:t>
            </a:r>
            <a:r>
              <a:rPr dirty="0" sz="1100" spc="-10" b="1">
                <a:solidFill>
                  <a:srgbClr val="DFCA15"/>
                </a:solidFill>
                <a:latin typeface="Roboto"/>
                <a:cs typeface="Roboto"/>
              </a:rPr>
              <a:t>Actividades </a:t>
            </a:r>
            <a:r>
              <a:rPr dirty="0" sz="1100" spc="-10">
                <a:solidFill>
                  <a:srgbClr val="474747"/>
                </a:solidFill>
                <a:latin typeface="Roboto"/>
                <a:cs typeface="Roboto"/>
              </a:rPr>
              <a:t>Organización</a:t>
            </a:r>
            <a:r>
              <a:rPr dirty="0" sz="1100" spc="-30">
                <a:solidFill>
                  <a:srgbClr val="474747"/>
                </a:solidFill>
                <a:latin typeface="Roboto"/>
                <a:cs typeface="Roboto"/>
              </a:rPr>
              <a:t> </a:t>
            </a:r>
            <a:r>
              <a:rPr dirty="0" sz="1100" spc="-10">
                <a:solidFill>
                  <a:srgbClr val="474747"/>
                </a:solidFill>
                <a:latin typeface="Roboto"/>
                <a:cs typeface="Roboto"/>
              </a:rPr>
              <a:t>efectiva </a:t>
            </a:r>
            <a:r>
              <a:rPr dirty="0" sz="1100">
                <a:solidFill>
                  <a:srgbClr val="474747"/>
                </a:solidFill>
                <a:latin typeface="Roboto"/>
                <a:cs typeface="Roboto"/>
              </a:rPr>
              <a:t>de</a:t>
            </a:r>
            <a:r>
              <a:rPr dirty="0" sz="1100" spc="-5">
                <a:solidFill>
                  <a:srgbClr val="474747"/>
                </a:solidFill>
                <a:latin typeface="Roboto"/>
                <a:cs typeface="Roboto"/>
              </a:rPr>
              <a:t> </a:t>
            </a:r>
            <a:r>
              <a:rPr dirty="0" sz="1100" spc="-10">
                <a:solidFill>
                  <a:srgbClr val="474747"/>
                </a:solidFill>
                <a:latin typeface="Roboto"/>
                <a:cs typeface="Roboto"/>
              </a:rPr>
              <a:t>actividades</a:t>
            </a:r>
            <a:r>
              <a:rPr dirty="0" sz="1100" spc="-15">
                <a:solidFill>
                  <a:srgbClr val="474747"/>
                </a:solidFill>
                <a:latin typeface="Roboto"/>
                <a:cs typeface="Roboto"/>
              </a:rPr>
              <a:t> </a:t>
            </a:r>
            <a:r>
              <a:rPr dirty="0" sz="1100">
                <a:solidFill>
                  <a:srgbClr val="474747"/>
                </a:solidFill>
                <a:latin typeface="Roboto"/>
                <a:cs typeface="Roboto"/>
              </a:rPr>
              <a:t>para</a:t>
            </a:r>
            <a:r>
              <a:rPr dirty="0" sz="1100" spc="-20">
                <a:solidFill>
                  <a:srgbClr val="474747"/>
                </a:solidFill>
                <a:latin typeface="Roboto"/>
                <a:cs typeface="Roboto"/>
              </a:rPr>
              <a:t> </a:t>
            </a:r>
            <a:r>
              <a:rPr dirty="0" sz="1100" spc="-25">
                <a:solidFill>
                  <a:srgbClr val="474747"/>
                </a:solidFill>
                <a:latin typeface="Roboto"/>
                <a:cs typeface="Roboto"/>
              </a:rPr>
              <a:t>el </a:t>
            </a:r>
            <a:r>
              <a:rPr dirty="0" sz="1100">
                <a:solidFill>
                  <a:srgbClr val="474747"/>
                </a:solidFill>
                <a:latin typeface="Roboto"/>
                <a:cs typeface="Roboto"/>
              </a:rPr>
              <a:t>diseño</a:t>
            </a:r>
            <a:r>
              <a:rPr dirty="0" sz="1100" spc="-45">
                <a:solidFill>
                  <a:srgbClr val="474747"/>
                </a:solidFill>
                <a:latin typeface="Roboto"/>
                <a:cs typeface="Roboto"/>
              </a:rPr>
              <a:t> </a:t>
            </a:r>
            <a:r>
              <a:rPr dirty="0" sz="1100">
                <a:solidFill>
                  <a:srgbClr val="474747"/>
                </a:solidFill>
                <a:latin typeface="Roboto"/>
                <a:cs typeface="Roboto"/>
              </a:rPr>
              <a:t>del</a:t>
            </a:r>
            <a:r>
              <a:rPr dirty="0" sz="1100" spc="-30">
                <a:solidFill>
                  <a:srgbClr val="474747"/>
                </a:solidFill>
                <a:latin typeface="Roboto"/>
                <a:cs typeface="Roboto"/>
              </a:rPr>
              <a:t> </a:t>
            </a:r>
            <a:r>
              <a:rPr dirty="0" sz="1100" spc="-10">
                <a:solidFill>
                  <a:srgbClr val="474747"/>
                </a:solidFill>
                <a:latin typeface="Roboto"/>
                <a:cs typeface="Roboto"/>
              </a:rPr>
              <a:t>instrumento</a:t>
            </a:r>
            <a:endParaRPr sz="1100">
              <a:latin typeface="Roboto"/>
              <a:cs typeface="Roboto"/>
            </a:endParaRPr>
          </a:p>
        </p:txBody>
      </p:sp>
      <p:grpSp>
        <p:nvGrpSpPr>
          <p:cNvPr id="61" name="object 61" descr=""/>
          <p:cNvGrpSpPr/>
          <p:nvPr/>
        </p:nvGrpSpPr>
        <p:grpSpPr>
          <a:xfrm>
            <a:off x="4571371" y="2783592"/>
            <a:ext cx="925830" cy="735330"/>
            <a:chOff x="4571371" y="2783592"/>
            <a:chExt cx="925830" cy="735330"/>
          </a:xfrm>
        </p:grpSpPr>
        <p:sp>
          <p:nvSpPr>
            <p:cNvPr id="62" name="object 62" descr=""/>
            <p:cNvSpPr/>
            <p:nvPr/>
          </p:nvSpPr>
          <p:spPr>
            <a:xfrm>
              <a:off x="4577460" y="2789682"/>
              <a:ext cx="913765" cy="723265"/>
            </a:xfrm>
            <a:custGeom>
              <a:avLst/>
              <a:gdLst/>
              <a:ahLst/>
              <a:cxnLst/>
              <a:rect l="l" t="t" r="r" b="b"/>
              <a:pathLst>
                <a:path w="913764" h="723264">
                  <a:moveTo>
                    <a:pt x="153662" y="598551"/>
                  </a:moveTo>
                  <a:lnTo>
                    <a:pt x="153162" y="598551"/>
                  </a:lnTo>
                  <a:lnTo>
                    <a:pt x="0" y="722883"/>
                  </a:lnTo>
                  <a:lnTo>
                    <a:pt x="456564" y="722883"/>
                  </a:lnTo>
                  <a:lnTo>
                    <a:pt x="405390" y="720087"/>
                  </a:lnTo>
                  <a:lnTo>
                    <a:pt x="356305" y="711940"/>
                  </a:lnTo>
                  <a:lnTo>
                    <a:pt x="309760" y="698809"/>
                  </a:lnTo>
                  <a:lnTo>
                    <a:pt x="266206" y="681058"/>
                  </a:lnTo>
                  <a:lnTo>
                    <a:pt x="226090" y="659053"/>
                  </a:lnTo>
                  <a:lnTo>
                    <a:pt x="189864" y="633158"/>
                  </a:lnTo>
                  <a:lnTo>
                    <a:pt x="157978" y="603739"/>
                  </a:lnTo>
                  <a:lnTo>
                    <a:pt x="153662" y="598551"/>
                  </a:lnTo>
                  <a:close/>
                </a:path>
                <a:path w="913764" h="723264">
                  <a:moveTo>
                    <a:pt x="760094" y="598551"/>
                  </a:moveTo>
                  <a:lnTo>
                    <a:pt x="759585" y="598551"/>
                  </a:lnTo>
                  <a:lnTo>
                    <a:pt x="755269" y="603739"/>
                  </a:lnTo>
                  <a:lnTo>
                    <a:pt x="723376" y="633158"/>
                  </a:lnTo>
                  <a:lnTo>
                    <a:pt x="687140" y="659053"/>
                  </a:lnTo>
                  <a:lnTo>
                    <a:pt x="647013" y="681058"/>
                  </a:lnTo>
                  <a:lnTo>
                    <a:pt x="603442" y="698809"/>
                  </a:lnTo>
                  <a:lnTo>
                    <a:pt x="556877" y="711940"/>
                  </a:lnTo>
                  <a:lnTo>
                    <a:pt x="507769" y="720087"/>
                  </a:lnTo>
                  <a:lnTo>
                    <a:pt x="456564" y="722883"/>
                  </a:lnTo>
                  <a:lnTo>
                    <a:pt x="913256" y="722883"/>
                  </a:lnTo>
                  <a:lnTo>
                    <a:pt x="760094" y="598551"/>
                  </a:lnTo>
                  <a:close/>
                </a:path>
                <a:path w="913764" h="723264">
                  <a:moveTo>
                    <a:pt x="652090" y="598551"/>
                  </a:moveTo>
                  <a:lnTo>
                    <a:pt x="261039" y="598551"/>
                  </a:lnTo>
                  <a:lnTo>
                    <a:pt x="264692" y="601516"/>
                  </a:lnTo>
                  <a:lnTo>
                    <a:pt x="306258" y="625366"/>
                  </a:lnTo>
                  <a:lnTo>
                    <a:pt x="352653" y="643246"/>
                  </a:lnTo>
                  <a:lnTo>
                    <a:pt x="403035" y="654474"/>
                  </a:lnTo>
                  <a:lnTo>
                    <a:pt x="456564" y="658367"/>
                  </a:lnTo>
                  <a:lnTo>
                    <a:pt x="510094" y="654474"/>
                  </a:lnTo>
                  <a:lnTo>
                    <a:pt x="560476" y="643246"/>
                  </a:lnTo>
                  <a:lnTo>
                    <a:pt x="606871" y="625366"/>
                  </a:lnTo>
                  <a:lnTo>
                    <a:pt x="648437" y="601516"/>
                  </a:lnTo>
                  <a:lnTo>
                    <a:pt x="652090" y="598551"/>
                  </a:lnTo>
                  <a:close/>
                </a:path>
                <a:path w="913764" h="723264">
                  <a:moveTo>
                    <a:pt x="680068" y="170306"/>
                  </a:moveTo>
                  <a:lnTo>
                    <a:pt x="233160" y="170306"/>
                  </a:lnTo>
                  <a:lnTo>
                    <a:pt x="226090" y="174184"/>
                  </a:lnTo>
                  <a:lnTo>
                    <a:pt x="189865" y="200072"/>
                  </a:lnTo>
                  <a:lnTo>
                    <a:pt x="157978" y="229482"/>
                  </a:lnTo>
                  <a:lnTo>
                    <a:pt x="130880" y="262048"/>
                  </a:lnTo>
                  <a:lnTo>
                    <a:pt x="109021" y="297404"/>
                  </a:lnTo>
                  <a:lnTo>
                    <a:pt x="92851" y="335185"/>
                  </a:lnTo>
                  <a:lnTo>
                    <a:pt x="82818" y="375025"/>
                  </a:lnTo>
                  <a:lnTo>
                    <a:pt x="79375" y="416559"/>
                  </a:lnTo>
                  <a:lnTo>
                    <a:pt x="82818" y="458123"/>
                  </a:lnTo>
                  <a:lnTo>
                    <a:pt x="92851" y="497988"/>
                  </a:lnTo>
                  <a:lnTo>
                    <a:pt x="109021" y="535789"/>
                  </a:lnTo>
                  <a:lnTo>
                    <a:pt x="130880" y="571161"/>
                  </a:lnTo>
                  <a:lnTo>
                    <a:pt x="153662" y="598551"/>
                  </a:lnTo>
                  <a:lnTo>
                    <a:pt x="261039" y="598551"/>
                  </a:lnTo>
                  <a:lnTo>
                    <a:pt x="228796" y="572377"/>
                  </a:lnTo>
                  <a:lnTo>
                    <a:pt x="199413" y="538630"/>
                  </a:lnTo>
                  <a:lnTo>
                    <a:pt x="177383" y="500957"/>
                  </a:lnTo>
                  <a:lnTo>
                    <a:pt x="163548" y="460040"/>
                  </a:lnTo>
                  <a:lnTo>
                    <a:pt x="158750" y="416559"/>
                  </a:lnTo>
                  <a:lnTo>
                    <a:pt x="163548" y="373117"/>
                  </a:lnTo>
                  <a:lnTo>
                    <a:pt x="177383" y="332229"/>
                  </a:lnTo>
                  <a:lnTo>
                    <a:pt x="199413" y="294578"/>
                  </a:lnTo>
                  <a:lnTo>
                    <a:pt x="228796" y="260847"/>
                  </a:lnTo>
                  <a:lnTo>
                    <a:pt x="264692" y="231719"/>
                  </a:lnTo>
                  <a:lnTo>
                    <a:pt x="306258" y="207875"/>
                  </a:lnTo>
                  <a:lnTo>
                    <a:pt x="352653" y="189999"/>
                  </a:lnTo>
                  <a:lnTo>
                    <a:pt x="403035" y="178772"/>
                  </a:lnTo>
                  <a:lnTo>
                    <a:pt x="456564" y="174878"/>
                  </a:lnTo>
                  <a:lnTo>
                    <a:pt x="688112" y="174878"/>
                  </a:lnTo>
                  <a:lnTo>
                    <a:pt x="687140" y="174184"/>
                  </a:lnTo>
                  <a:lnTo>
                    <a:pt x="680068" y="170306"/>
                  </a:lnTo>
                  <a:close/>
                </a:path>
                <a:path w="913764" h="723264">
                  <a:moveTo>
                    <a:pt x="688112" y="174878"/>
                  </a:moveTo>
                  <a:lnTo>
                    <a:pt x="456564" y="174878"/>
                  </a:lnTo>
                  <a:lnTo>
                    <a:pt x="510094" y="178772"/>
                  </a:lnTo>
                  <a:lnTo>
                    <a:pt x="560476" y="189999"/>
                  </a:lnTo>
                  <a:lnTo>
                    <a:pt x="606871" y="207875"/>
                  </a:lnTo>
                  <a:lnTo>
                    <a:pt x="648437" y="231719"/>
                  </a:lnTo>
                  <a:lnTo>
                    <a:pt x="684333" y="260847"/>
                  </a:lnTo>
                  <a:lnTo>
                    <a:pt x="713716" y="294578"/>
                  </a:lnTo>
                  <a:lnTo>
                    <a:pt x="735746" y="332229"/>
                  </a:lnTo>
                  <a:lnTo>
                    <a:pt x="749581" y="373117"/>
                  </a:lnTo>
                  <a:lnTo>
                    <a:pt x="754379" y="416559"/>
                  </a:lnTo>
                  <a:lnTo>
                    <a:pt x="749581" y="460040"/>
                  </a:lnTo>
                  <a:lnTo>
                    <a:pt x="735746" y="500957"/>
                  </a:lnTo>
                  <a:lnTo>
                    <a:pt x="713716" y="538630"/>
                  </a:lnTo>
                  <a:lnTo>
                    <a:pt x="684333" y="572377"/>
                  </a:lnTo>
                  <a:lnTo>
                    <a:pt x="652090" y="598551"/>
                  </a:lnTo>
                  <a:lnTo>
                    <a:pt x="759585" y="598551"/>
                  </a:lnTo>
                  <a:lnTo>
                    <a:pt x="804233" y="535789"/>
                  </a:lnTo>
                  <a:lnTo>
                    <a:pt x="820405" y="497988"/>
                  </a:lnTo>
                  <a:lnTo>
                    <a:pt x="830437" y="458123"/>
                  </a:lnTo>
                  <a:lnTo>
                    <a:pt x="833881" y="416559"/>
                  </a:lnTo>
                  <a:lnTo>
                    <a:pt x="830437" y="375025"/>
                  </a:lnTo>
                  <a:lnTo>
                    <a:pt x="820405" y="335185"/>
                  </a:lnTo>
                  <a:lnTo>
                    <a:pt x="804233" y="297404"/>
                  </a:lnTo>
                  <a:lnTo>
                    <a:pt x="782371" y="262048"/>
                  </a:lnTo>
                  <a:lnTo>
                    <a:pt x="755269" y="229482"/>
                  </a:lnTo>
                  <a:lnTo>
                    <a:pt x="723376" y="200072"/>
                  </a:lnTo>
                  <a:lnTo>
                    <a:pt x="688112" y="174878"/>
                  </a:lnTo>
                  <a:close/>
                </a:path>
                <a:path w="913764" h="723264">
                  <a:moveTo>
                    <a:pt x="456564" y="239394"/>
                  </a:moveTo>
                  <a:lnTo>
                    <a:pt x="420624" y="257937"/>
                  </a:lnTo>
                  <a:lnTo>
                    <a:pt x="281686" y="499744"/>
                  </a:lnTo>
                  <a:lnTo>
                    <a:pt x="278203" y="512067"/>
                  </a:lnTo>
                  <a:lnTo>
                    <a:pt x="280685" y="524128"/>
                  </a:lnTo>
                  <a:lnTo>
                    <a:pt x="288526" y="534570"/>
                  </a:lnTo>
                  <a:lnTo>
                    <a:pt x="301116" y="542035"/>
                  </a:lnTo>
                  <a:lnTo>
                    <a:pt x="316241" y="545068"/>
                  </a:lnTo>
                  <a:lnTo>
                    <a:pt x="331152" y="543242"/>
                  </a:lnTo>
                  <a:lnTo>
                    <a:pt x="344158" y="537035"/>
                  </a:lnTo>
                  <a:lnTo>
                    <a:pt x="353567" y="526922"/>
                  </a:lnTo>
                  <a:lnTo>
                    <a:pt x="456564" y="347852"/>
                  </a:lnTo>
                  <a:lnTo>
                    <a:pt x="544296" y="347852"/>
                  </a:lnTo>
                  <a:lnTo>
                    <a:pt x="492633" y="257937"/>
                  </a:lnTo>
                  <a:lnTo>
                    <a:pt x="486390" y="250271"/>
                  </a:lnTo>
                  <a:lnTo>
                    <a:pt x="477932" y="244427"/>
                  </a:lnTo>
                  <a:lnTo>
                    <a:pt x="467808" y="240702"/>
                  </a:lnTo>
                  <a:lnTo>
                    <a:pt x="456564" y="239394"/>
                  </a:lnTo>
                  <a:close/>
                </a:path>
                <a:path w="913764" h="723264">
                  <a:moveTo>
                    <a:pt x="544296" y="347852"/>
                  </a:moveTo>
                  <a:lnTo>
                    <a:pt x="456564" y="347852"/>
                  </a:lnTo>
                  <a:lnTo>
                    <a:pt x="559562" y="526922"/>
                  </a:lnTo>
                  <a:lnTo>
                    <a:pt x="569027" y="537035"/>
                  </a:lnTo>
                  <a:lnTo>
                    <a:pt x="582040" y="543242"/>
                  </a:lnTo>
                  <a:lnTo>
                    <a:pt x="596959" y="545068"/>
                  </a:lnTo>
                  <a:lnTo>
                    <a:pt x="612139" y="542035"/>
                  </a:lnTo>
                  <a:lnTo>
                    <a:pt x="624730" y="534570"/>
                  </a:lnTo>
                  <a:lnTo>
                    <a:pt x="632571" y="524128"/>
                  </a:lnTo>
                  <a:lnTo>
                    <a:pt x="635053" y="512067"/>
                  </a:lnTo>
                  <a:lnTo>
                    <a:pt x="631571" y="499744"/>
                  </a:lnTo>
                  <a:lnTo>
                    <a:pt x="544296" y="347852"/>
                  </a:lnTo>
                  <a:close/>
                </a:path>
                <a:path w="913764" h="723264">
                  <a:moveTo>
                    <a:pt x="374795" y="118237"/>
                  </a:moveTo>
                  <a:lnTo>
                    <a:pt x="168401" y="118237"/>
                  </a:lnTo>
                  <a:lnTo>
                    <a:pt x="232537" y="170306"/>
                  </a:lnTo>
                  <a:lnTo>
                    <a:pt x="233160" y="170306"/>
                  </a:lnTo>
                  <a:lnTo>
                    <a:pt x="266206" y="152183"/>
                  </a:lnTo>
                  <a:lnTo>
                    <a:pt x="309760" y="134435"/>
                  </a:lnTo>
                  <a:lnTo>
                    <a:pt x="356305" y="121305"/>
                  </a:lnTo>
                  <a:lnTo>
                    <a:pt x="374795" y="118237"/>
                  </a:lnTo>
                  <a:close/>
                </a:path>
                <a:path w="913764" h="723264">
                  <a:moveTo>
                    <a:pt x="744727" y="118237"/>
                  </a:moveTo>
                  <a:lnTo>
                    <a:pt x="538378" y="118237"/>
                  </a:lnTo>
                  <a:lnTo>
                    <a:pt x="556877" y="121305"/>
                  </a:lnTo>
                  <a:lnTo>
                    <a:pt x="603442" y="134435"/>
                  </a:lnTo>
                  <a:lnTo>
                    <a:pt x="647013" y="152183"/>
                  </a:lnTo>
                  <a:lnTo>
                    <a:pt x="680068" y="170306"/>
                  </a:lnTo>
                  <a:lnTo>
                    <a:pt x="680592" y="170306"/>
                  </a:lnTo>
                  <a:lnTo>
                    <a:pt x="744727" y="118237"/>
                  </a:lnTo>
                  <a:close/>
                </a:path>
                <a:path w="913764" h="723264">
                  <a:moveTo>
                    <a:pt x="45592" y="0"/>
                  </a:moveTo>
                  <a:lnTo>
                    <a:pt x="36322" y="1142"/>
                  </a:lnTo>
                  <a:lnTo>
                    <a:pt x="30352" y="6095"/>
                  </a:lnTo>
                  <a:lnTo>
                    <a:pt x="24256" y="11048"/>
                  </a:lnTo>
                  <a:lnTo>
                    <a:pt x="22733" y="18541"/>
                  </a:lnTo>
                  <a:lnTo>
                    <a:pt x="26542" y="24637"/>
                  </a:lnTo>
                  <a:lnTo>
                    <a:pt x="78739" y="109346"/>
                  </a:lnTo>
                  <a:lnTo>
                    <a:pt x="82041" y="114807"/>
                  </a:lnTo>
                  <a:lnTo>
                    <a:pt x="88900" y="118237"/>
                  </a:lnTo>
                  <a:lnTo>
                    <a:pt x="168401" y="118237"/>
                  </a:lnTo>
                  <a:lnTo>
                    <a:pt x="168401" y="53720"/>
                  </a:lnTo>
                  <a:lnTo>
                    <a:pt x="164211" y="48132"/>
                  </a:lnTo>
                  <a:lnTo>
                    <a:pt x="45592" y="0"/>
                  </a:lnTo>
                  <a:close/>
                </a:path>
                <a:path w="913764" h="723264">
                  <a:moveTo>
                    <a:pt x="456564" y="110362"/>
                  </a:moveTo>
                  <a:lnTo>
                    <a:pt x="405390" y="113159"/>
                  </a:lnTo>
                  <a:lnTo>
                    <a:pt x="374795" y="118237"/>
                  </a:lnTo>
                  <a:lnTo>
                    <a:pt x="538378" y="118237"/>
                  </a:lnTo>
                  <a:lnTo>
                    <a:pt x="507769" y="113159"/>
                  </a:lnTo>
                  <a:lnTo>
                    <a:pt x="456564" y="110362"/>
                  </a:lnTo>
                  <a:close/>
                </a:path>
                <a:path w="913764" h="723264">
                  <a:moveTo>
                    <a:pt x="867663" y="0"/>
                  </a:moveTo>
                  <a:lnTo>
                    <a:pt x="859916" y="3047"/>
                  </a:lnTo>
                  <a:lnTo>
                    <a:pt x="749046" y="48132"/>
                  </a:lnTo>
                  <a:lnTo>
                    <a:pt x="744727" y="53720"/>
                  </a:lnTo>
                  <a:lnTo>
                    <a:pt x="744727" y="118237"/>
                  </a:lnTo>
                  <a:lnTo>
                    <a:pt x="824229" y="118237"/>
                  </a:lnTo>
                  <a:lnTo>
                    <a:pt x="831214" y="114807"/>
                  </a:lnTo>
                  <a:lnTo>
                    <a:pt x="834516" y="109346"/>
                  </a:lnTo>
                  <a:lnTo>
                    <a:pt x="886587" y="24637"/>
                  </a:lnTo>
                  <a:lnTo>
                    <a:pt x="890397" y="18541"/>
                  </a:lnTo>
                  <a:lnTo>
                    <a:pt x="889000" y="11048"/>
                  </a:lnTo>
                  <a:lnTo>
                    <a:pt x="876808" y="1142"/>
                  </a:lnTo>
                  <a:lnTo>
                    <a:pt x="867663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3" name="object 63" descr=""/>
            <p:cNvSpPr/>
            <p:nvPr/>
          </p:nvSpPr>
          <p:spPr>
            <a:xfrm>
              <a:off x="4577460" y="2789682"/>
              <a:ext cx="913765" cy="723265"/>
            </a:xfrm>
            <a:custGeom>
              <a:avLst/>
              <a:gdLst/>
              <a:ahLst/>
              <a:cxnLst/>
              <a:rect l="l" t="t" r="r" b="b"/>
              <a:pathLst>
                <a:path w="913764" h="723264">
                  <a:moveTo>
                    <a:pt x="744727" y="118237"/>
                  </a:moveTo>
                  <a:lnTo>
                    <a:pt x="680592" y="170306"/>
                  </a:lnTo>
                </a:path>
                <a:path w="913764" h="723264">
                  <a:moveTo>
                    <a:pt x="0" y="722883"/>
                  </a:moveTo>
                  <a:lnTo>
                    <a:pt x="153162" y="598551"/>
                  </a:lnTo>
                </a:path>
                <a:path w="913764" h="723264">
                  <a:moveTo>
                    <a:pt x="755776" y="45338"/>
                  </a:moveTo>
                  <a:lnTo>
                    <a:pt x="749046" y="48132"/>
                  </a:lnTo>
                  <a:lnTo>
                    <a:pt x="744727" y="53720"/>
                  </a:lnTo>
                  <a:lnTo>
                    <a:pt x="744727" y="59816"/>
                  </a:lnTo>
                  <a:lnTo>
                    <a:pt x="744727" y="118237"/>
                  </a:lnTo>
                  <a:lnTo>
                    <a:pt x="816737" y="118237"/>
                  </a:lnTo>
                  <a:lnTo>
                    <a:pt x="824229" y="118237"/>
                  </a:lnTo>
                  <a:lnTo>
                    <a:pt x="831214" y="114807"/>
                  </a:lnTo>
                  <a:lnTo>
                    <a:pt x="834516" y="109346"/>
                  </a:lnTo>
                  <a:lnTo>
                    <a:pt x="886587" y="24637"/>
                  </a:lnTo>
                  <a:lnTo>
                    <a:pt x="890397" y="18541"/>
                  </a:lnTo>
                  <a:lnTo>
                    <a:pt x="889000" y="11048"/>
                  </a:lnTo>
                  <a:lnTo>
                    <a:pt x="882903" y="6095"/>
                  </a:lnTo>
                  <a:lnTo>
                    <a:pt x="876808" y="1142"/>
                  </a:lnTo>
                  <a:lnTo>
                    <a:pt x="867663" y="0"/>
                  </a:lnTo>
                  <a:lnTo>
                    <a:pt x="859916" y="3047"/>
                  </a:lnTo>
                  <a:lnTo>
                    <a:pt x="755776" y="45338"/>
                  </a:lnTo>
                  <a:close/>
                </a:path>
                <a:path w="913764" h="723264">
                  <a:moveTo>
                    <a:pt x="232537" y="170306"/>
                  </a:moveTo>
                  <a:lnTo>
                    <a:pt x="168401" y="118237"/>
                  </a:lnTo>
                </a:path>
                <a:path w="913764" h="723264">
                  <a:moveTo>
                    <a:pt x="913256" y="722883"/>
                  </a:moveTo>
                  <a:lnTo>
                    <a:pt x="760094" y="598551"/>
                  </a:lnTo>
                </a:path>
                <a:path w="913764" h="723264">
                  <a:moveTo>
                    <a:pt x="78739" y="109346"/>
                  </a:moveTo>
                  <a:lnTo>
                    <a:pt x="82041" y="114807"/>
                  </a:lnTo>
                  <a:lnTo>
                    <a:pt x="88900" y="118237"/>
                  </a:lnTo>
                  <a:lnTo>
                    <a:pt x="96392" y="118237"/>
                  </a:lnTo>
                  <a:lnTo>
                    <a:pt x="168401" y="118237"/>
                  </a:lnTo>
                  <a:lnTo>
                    <a:pt x="168401" y="59816"/>
                  </a:lnTo>
                  <a:lnTo>
                    <a:pt x="168401" y="53720"/>
                  </a:lnTo>
                  <a:lnTo>
                    <a:pt x="164211" y="48132"/>
                  </a:lnTo>
                  <a:lnTo>
                    <a:pt x="157479" y="45338"/>
                  </a:lnTo>
                  <a:lnTo>
                    <a:pt x="53212" y="3047"/>
                  </a:lnTo>
                  <a:lnTo>
                    <a:pt x="45592" y="0"/>
                  </a:lnTo>
                  <a:lnTo>
                    <a:pt x="36322" y="1142"/>
                  </a:lnTo>
                  <a:lnTo>
                    <a:pt x="30352" y="6095"/>
                  </a:lnTo>
                  <a:lnTo>
                    <a:pt x="24256" y="11048"/>
                  </a:lnTo>
                  <a:lnTo>
                    <a:pt x="22733" y="18541"/>
                  </a:lnTo>
                  <a:lnTo>
                    <a:pt x="26542" y="24637"/>
                  </a:lnTo>
                  <a:lnTo>
                    <a:pt x="78739" y="109346"/>
                  </a:lnTo>
                  <a:close/>
                </a:path>
                <a:path w="913764" h="723264">
                  <a:moveTo>
                    <a:pt x="79375" y="416559"/>
                  </a:moveTo>
                  <a:lnTo>
                    <a:pt x="82818" y="458123"/>
                  </a:lnTo>
                  <a:lnTo>
                    <a:pt x="92851" y="497988"/>
                  </a:lnTo>
                  <a:lnTo>
                    <a:pt x="109021" y="535789"/>
                  </a:lnTo>
                  <a:lnTo>
                    <a:pt x="130880" y="571161"/>
                  </a:lnTo>
                  <a:lnTo>
                    <a:pt x="157978" y="603739"/>
                  </a:lnTo>
                  <a:lnTo>
                    <a:pt x="189864" y="633158"/>
                  </a:lnTo>
                  <a:lnTo>
                    <a:pt x="226090" y="659053"/>
                  </a:lnTo>
                  <a:lnTo>
                    <a:pt x="266206" y="681058"/>
                  </a:lnTo>
                  <a:lnTo>
                    <a:pt x="309760" y="698809"/>
                  </a:lnTo>
                  <a:lnTo>
                    <a:pt x="356305" y="711940"/>
                  </a:lnTo>
                  <a:lnTo>
                    <a:pt x="405390" y="720087"/>
                  </a:lnTo>
                  <a:lnTo>
                    <a:pt x="456564" y="722883"/>
                  </a:lnTo>
                  <a:lnTo>
                    <a:pt x="507769" y="720087"/>
                  </a:lnTo>
                  <a:lnTo>
                    <a:pt x="556877" y="711940"/>
                  </a:lnTo>
                  <a:lnTo>
                    <a:pt x="603442" y="698809"/>
                  </a:lnTo>
                  <a:lnTo>
                    <a:pt x="647013" y="681058"/>
                  </a:lnTo>
                  <a:lnTo>
                    <a:pt x="687140" y="659053"/>
                  </a:lnTo>
                  <a:lnTo>
                    <a:pt x="723376" y="633158"/>
                  </a:lnTo>
                  <a:lnTo>
                    <a:pt x="755269" y="603739"/>
                  </a:lnTo>
                  <a:lnTo>
                    <a:pt x="782371" y="571161"/>
                  </a:lnTo>
                  <a:lnTo>
                    <a:pt x="804233" y="535789"/>
                  </a:lnTo>
                  <a:lnTo>
                    <a:pt x="820405" y="497988"/>
                  </a:lnTo>
                  <a:lnTo>
                    <a:pt x="830437" y="458123"/>
                  </a:lnTo>
                  <a:lnTo>
                    <a:pt x="833881" y="416559"/>
                  </a:lnTo>
                  <a:lnTo>
                    <a:pt x="830437" y="375025"/>
                  </a:lnTo>
                  <a:lnTo>
                    <a:pt x="820405" y="335185"/>
                  </a:lnTo>
                  <a:lnTo>
                    <a:pt x="804233" y="297404"/>
                  </a:lnTo>
                  <a:lnTo>
                    <a:pt x="782371" y="262048"/>
                  </a:lnTo>
                  <a:lnTo>
                    <a:pt x="755269" y="229482"/>
                  </a:lnTo>
                  <a:lnTo>
                    <a:pt x="723376" y="200072"/>
                  </a:lnTo>
                  <a:lnTo>
                    <a:pt x="687140" y="174184"/>
                  </a:lnTo>
                  <a:lnTo>
                    <a:pt x="647013" y="152183"/>
                  </a:lnTo>
                  <a:lnTo>
                    <a:pt x="603442" y="134435"/>
                  </a:lnTo>
                  <a:lnTo>
                    <a:pt x="556877" y="121305"/>
                  </a:lnTo>
                  <a:lnTo>
                    <a:pt x="507769" y="113159"/>
                  </a:lnTo>
                  <a:lnTo>
                    <a:pt x="456564" y="110362"/>
                  </a:lnTo>
                  <a:lnTo>
                    <a:pt x="405390" y="113159"/>
                  </a:lnTo>
                  <a:lnTo>
                    <a:pt x="356305" y="121305"/>
                  </a:lnTo>
                  <a:lnTo>
                    <a:pt x="309760" y="134435"/>
                  </a:lnTo>
                  <a:lnTo>
                    <a:pt x="266206" y="152183"/>
                  </a:lnTo>
                  <a:lnTo>
                    <a:pt x="226090" y="174184"/>
                  </a:lnTo>
                  <a:lnTo>
                    <a:pt x="189865" y="200072"/>
                  </a:lnTo>
                  <a:lnTo>
                    <a:pt x="157978" y="229482"/>
                  </a:lnTo>
                  <a:lnTo>
                    <a:pt x="130880" y="262048"/>
                  </a:lnTo>
                  <a:lnTo>
                    <a:pt x="109021" y="297404"/>
                  </a:lnTo>
                  <a:lnTo>
                    <a:pt x="92851" y="335185"/>
                  </a:lnTo>
                  <a:lnTo>
                    <a:pt x="82818" y="375025"/>
                  </a:lnTo>
                  <a:lnTo>
                    <a:pt x="79375" y="416559"/>
                  </a:lnTo>
                  <a:close/>
                </a:path>
                <a:path w="913764" h="723264">
                  <a:moveTo>
                    <a:pt x="158750" y="416559"/>
                  </a:moveTo>
                  <a:lnTo>
                    <a:pt x="163548" y="373117"/>
                  </a:lnTo>
                  <a:lnTo>
                    <a:pt x="177383" y="332229"/>
                  </a:lnTo>
                  <a:lnTo>
                    <a:pt x="199413" y="294578"/>
                  </a:lnTo>
                  <a:lnTo>
                    <a:pt x="228796" y="260847"/>
                  </a:lnTo>
                  <a:lnTo>
                    <a:pt x="264692" y="231719"/>
                  </a:lnTo>
                  <a:lnTo>
                    <a:pt x="306258" y="207875"/>
                  </a:lnTo>
                  <a:lnTo>
                    <a:pt x="352653" y="189999"/>
                  </a:lnTo>
                  <a:lnTo>
                    <a:pt x="403035" y="178772"/>
                  </a:lnTo>
                  <a:lnTo>
                    <a:pt x="456564" y="174878"/>
                  </a:lnTo>
                  <a:lnTo>
                    <a:pt x="510094" y="178772"/>
                  </a:lnTo>
                  <a:lnTo>
                    <a:pt x="560476" y="189999"/>
                  </a:lnTo>
                  <a:lnTo>
                    <a:pt x="606871" y="207875"/>
                  </a:lnTo>
                  <a:lnTo>
                    <a:pt x="648437" y="231719"/>
                  </a:lnTo>
                  <a:lnTo>
                    <a:pt x="684333" y="260847"/>
                  </a:lnTo>
                  <a:lnTo>
                    <a:pt x="713716" y="294578"/>
                  </a:lnTo>
                  <a:lnTo>
                    <a:pt x="735746" y="332229"/>
                  </a:lnTo>
                  <a:lnTo>
                    <a:pt x="749581" y="373117"/>
                  </a:lnTo>
                  <a:lnTo>
                    <a:pt x="754379" y="416559"/>
                  </a:lnTo>
                  <a:lnTo>
                    <a:pt x="749581" y="460040"/>
                  </a:lnTo>
                  <a:lnTo>
                    <a:pt x="735746" y="500957"/>
                  </a:lnTo>
                  <a:lnTo>
                    <a:pt x="713716" y="538630"/>
                  </a:lnTo>
                  <a:lnTo>
                    <a:pt x="684333" y="572377"/>
                  </a:lnTo>
                  <a:lnTo>
                    <a:pt x="648437" y="601516"/>
                  </a:lnTo>
                  <a:lnTo>
                    <a:pt x="606871" y="625366"/>
                  </a:lnTo>
                  <a:lnTo>
                    <a:pt x="560476" y="643246"/>
                  </a:lnTo>
                  <a:lnTo>
                    <a:pt x="510094" y="654474"/>
                  </a:lnTo>
                  <a:lnTo>
                    <a:pt x="456564" y="658367"/>
                  </a:lnTo>
                  <a:lnTo>
                    <a:pt x="403035" y="654474"/>
                  </a:lnTo>
                  <a:lnTo>
                    <a:pt x="352653" y="643246"/>
                  </a:lnTo>
                  <a:lnTo>
                    <a:pt x="306258" y="625366"/>
                  </a:lnTo>
                  <a:lnTo>
                    <a:pt x="264692" y="601516"/>
                  </a:lnTo>
                  <a:lnTo>
                    <a:pt x="228796" y="572377"/>
                  </a:lnTo>
                  <a:lnTo>
                    <a:pt x="199413" y="538630"/>
                  </a:lnTo>
                  <a:lnTo>
                    <a:pt x="177383" y="500957"/>
                  </a:lnTo>
                  <a:lnTo>
                    <a:pt x="163548" y="460040"/>
                  </a:lnTo>
                  <a:lnTo>
                    <a:pt x="158750" y="416559"/>
                  </a:lnTo>
                  <a:close/>
                </a:path>
                <a:path w="913764" h="723264">
                  <a:moveTo>
                    <a:pt x="559562" y="526922"/>
                  </a:moveTo>
                  <a:lnTo>
                    <a:pt x="456564" y="347852"/>
                  </a:lnTo>
                  <a:lnTo>
                    <a:pt x="353567" y="526922"/>
                  </a:lnTo>
                  <a:lnTo>
                    <a:pt x="344158" y="537035"/>
                  </a:lnTo>
                  <a:lnTo>
                    <a:pt x="301116" y="542035"/>
                  </a:lnTo>
                  <a:lnTo>
                    <a:pt x="278203" y="512067"/>
                  </a:lnTo>
                  <a:lnTo>
                    <a:pt x="281686" y="499744"/>
                  </a:lnTo>
                  <a:lnTo>
                    <a:pt x="420624" y="257937"/>
                  </a:lnTo>
                  <a:lnTo>
                    <a:pt x="456564" y="239394"/>
                  </a:lnTo>
                  <a:lnTo>
                    <a:pt x="467808" y="240702"/>
                  </a:lnTo>
                  <a:lnTo>
                    <a:pt x="631571" y="499744"/>
                  </a:lnTo>
                  <a:lnTo>
                    <a:pt x="635053" y="512067"/>
                  </a:lnTo>
                  <a:lnTo>
                    <a:pt x="632571" y="524128"/>
                  </a:lnTo>
                  <a:lnTo>
                    <a:pt x="624730" y="534570"/>
                  </a:lnTo>
                  <a:lnTo>
                    <a:pt x="612139" y="542035"/>
                  </a:lnTo>
                  <a:lnTo>
                    <a:pt x="596959" y="545068"/>
                  </a:lnTo>
                  <a:lnTo>
                    <a:pt x="582040" y="543242"/>
                  </a:lnTo>
                  <a:lnTo>
                    <a:pt x="569027" y="537035"/>
                  </a:lnTo>
                  <a:lnTo>
                    <a:pt x="559562" y="526922"/>
                  </a:lnTo>
                  <a:close/>
                </a:path>
              </a:pathLst>
            </a:custGeom>
            <a:ln w="12179">
              <a:solidFill>
                <a:srgbClr val="4E87E7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10166731" y="2540000"/>
            <a:ext cx="1232535" cy="109283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algn="ctr" marL="12065" marR="5080" indent="-3175">
              <a:lnSpc>
                <a:spcPct val="100000"/>
              </a:lnSpc>
              <a:spcBef>
                <a:spcPts val="105"/>
              </a:spcBef>
            </a:pPr>
            <a:r>
              <a:rPr dirty="0" sz="1400" spc="-10" b="1">
                <a:solidFill>
                  <a:srgbClr val="00506A"/>
                </a:solidFill>
                <a:latin typeface="Calibri"/>
                <a:cs typeface="Calibri"/>
              </a:rPr>
              <a:t>Debilidades </a:t>
            </a:r>
            <a:r>
              <a:rPr dirty="0" sz="1400" b="1">
                <a:solidFill>
                  <a:srgbClr val="00506A"/>
                </a:solidFill>
                <a:latin typeface="Calibri"/>
                <a:cs typeface="Calibri"/>
              </a:rPr>
              <a:t>ocultas</a:t>
            </a:r>
            <a:r>
              <a:rPr dirty="0" sz="1400" spc="-30" b="1">
                <a:solidFill>
                  <a:srgbClr val="00506A"/>
                </a:solidFill>
                <a:latin typeface="Calibri"/>
                <a:cs typeface="Calibri"/>
              </a:rPr>
              <a:t> </a:t>
            </a:r>
            <a:r>
              <a:rPr dirty="0" sz="1400" b="1">
                <a:solidFill>
                  <a:srgbClr val="00506A"/>
                </a:solidFill>
                <a:latin typeface="Calibri"/>
                <a:cs typeface="Calibri"/>
              </a:rPr>
              <a:t>en</a:t>
            </a:r>
            <a:r>
              <a:rPr dirty="0" sz="1400" spc="-20" b="1">
                <a:solidFill>
                  <a:srgbClr val="00506A"/>
                </a:solidFill>
                <a:latin typeface="Calibri"/>
                <a:cs typeface="Calibri"/>
              </a:rPr>
              <a:t> </a:t>
            </a:r>
            <a:r>
              <a:rPr dirty="0" sz="1400" spc="-25" b="1">
                <a:solidFill>
                  <a:srgbClr val="00506A"/>
                </a:solidFill>
                <a:latin typeface="Calibri"/>
                <a:cs typeface="Calibri"/>
              </a:rPr>
              <a:t>el </a:t>
            </a:r>
            <a:r>
              <a:rPr dirty="0" sz="1400" b="1">
                <a:solidFill>
                  <a:srgbClr val="00506A"/>
                </a:solidFill>
                <a:latin typeface="Calibri"/>
                <a:cs typeface="Calibri"/>
              </a:rPr>
              <a:t>diseño</a:t>
            </a:r>
            <a:r>
              <a:rPr dirty="0" sz="1400" spc="-45" b="1">
                <a:solidFill>
                  <a:srgbClr val="00506A"/>
                </a:solidFill>
                <a:latin typeface="Calibri"/>
                <a:cs typeface="Calibri"/>
              </a:rPr>
              <a:t> </a:t>
            </a:r>
            <a:r>
              <a:rPr dirty="0" sz="1400" spc="-50" b="1">
                <a:solidFill>
                  <a:srgbClr val="00506A"/>
                </a:solidFill>
                <a:latin typeface="Calibri"/>
                <a:cs typeface="Calibri"/>
              </a:rPr>
              <a:t>e </a:t>
            </a:r>
            <a:r>
              <a:rPr dirty="0" sz="1400" spc="-10" b="1">
                <a:solidFill>
                  <a:srgbClr val="00506A"/>
                </a:solidFill>
                <a:latin typeface="Calibri"/>
                <a:cs typeface="Calibri"/>
              </a:rPr>
              <a:t>implementación </a:t>
            </a:r>
            <a:r>
              <a:rPr dirty="0" sz="1400" b="1">
                <a:solidFill>
                  <a:srgbClr val="00506A"/>
                </a:solidFill>
                <a:latin typeface="Calibri"/>
                <a:cs typeface="Calibri"/>
              </a:rPr>
              <a:t>del</a:t>
            </a:r>
            <a:r>
              <a:rPr dirty="0" sz="1400" spc="-15" b="1">
                <a:solidFill>
                  <a:srgbClr val="00506A"/>
                </a:solidFill>
                <a:latin typeface="Calibri"/>
                <a:cs typeface="Calibri"/>
              </a:rPr>
              <a:t> </a:t>
            </a:r>
            <a:r>
              <a:rPr dirty="0" sz="1400" spc="-10" b="1">
                <a:solidFill>
                  <a:srgbClr val="00506A"/>
                </a:solidFill>
                <a:latin typeface="Calibri"/>
                <a:cs typeface="Calibri"/>
              </a:rPr>
              <a:t>instrumento</a:t>
            </a:r>
            <a:endParaRPr sz="1400">
              <a:latin typeface="Calibri"/>
              <a:cs typeface="Calibri"/>
            </a:endParaRPr>
          </a:p>
        </p:txBody>
      </p:sp>
      <p:grpSp>
        <p:nvGrpSpPr>
          <p:cNvPr id="3" name="object 3" descr=""/>
          <p:cNvGrpSpPr/>
          <p:nvPr/>
        </p:nvGrpSpPr>
        <p:grpSpPr>
          <a:xfrm>
            <a:off x="-6350" y="-6350"/>
            <a:ext cx="12204700" cy="1351915"/>
            <a:chOff x="-6350" y="-6350"/>
            <a:chExt cx="12204700" cy="1351915"/>
          </a:xfrm>
        </p:grpSpPr>
        <p:sp>
          <p:nvSpPr>
            <p:cNvPr id="4" name="object 4" descr=""/>
            <p:cNvSpPr/>
            <p:nvPr/>
          </p:nvSpPr>
          <p:spPr>
            <a:xfrm>
              <a:off x="0" y="0"/>
              <a:ext cx="12192000" cy="1329690"/>
            </a:xfrm>
            <a:custGeom>
              <a:avLst/>
              <a:gdLst/>
              <a:ahLst/>
              <a:cxnLst/>
              <a:rect l="l" t="t" r="r" b="b"/>
              <a:pathLst>
                <a:path w="12192000" h="1329690">
                  <a:moveTo>
                    <a:pt x="0" y="1329436"/>
                  </a:moveTo>
                  <a:lnTo>
                    <a:pt x="12192000" y="1329436"/>
                  </a:lnTo>
                  <a:lnTo>
                    <a:pt x="12192000" y="0"/>
                  </a:lnTo>
                  <a:lnTo>
                    <a:pt x="0" y="0"/>
                  </a:lnTo>
                  <a:lnTo>
                    <a:pt x="0" y="1329436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 descr=""/>
            <p:cNvSpPr/>
            <p:nvPr/>
          </p:nvSpPr>
          <p:spPr>
            <a:xfrm>
              <a:off x="0" y="0"/>
              <a:ext cx="12192000" cy="1329690"/>
            </a:xfrm>
            <a:custGeom>
              <a:avLst/>
              <a:gdLst/>
              <a:ahLst/>
              <a:cxnLst/>
              <a:rect l="l" t="t" r="r" b="b"/>
              <a:pathLst>
                <a:path w="12192000" h="1329690">
                  <a:moveTo>
                    <a:pt x="0" y="0"/>
                  </a:moveTo>
                  <a:lnTo>
                    <a:pt x="0" y="1329436"/>
                  </a:lnTo>
                  <a:lnTo>
                    <a:pt x="12192000" y="1329436"/>
                  </a:lnTo>
                  <a:lnTo>
                    <a:pt x="12192000" y="0"/>
                  </a:lnTo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 descr=""/>
            <p:cNvSpPr/>
            <p:nvPr/>
          </p:nvSpPr>
          <p:spPr>
            <a:xfrm>
              <a:off x="6650608" y="1203197"/>
              <a:ext cx="300990" cy="133350"/>
            </a:xfrm>
            <a:custGeom>
              <a:avLst/>
              <a:gdLst/>
              <a:ahLst/>
              <a:cxnLst/>
              <a:rect l="l" t="t" r="r" b="b"/>
              <a:pathLst>
                <a:path w="300990" h="133350">
                  <a:moveTo>
                    <a:pt x="204724" y="130175"/>
                  </a:moveTo>
                  <a:lnTo>
                    <a:pt x="136267" y="130514"/>
                  </a:lnTo>
                  <a:lnTo>
                    <a:pt x="82740" y="131270"/>
                  </a:lnTo>
                  <a:lnTo>
                    <a:pt x="39024" y="132050"/>
                  </a:lnTo>
                  <a:lnTo>
                    <a:pt x="0" y="132461"/>
                  </a:lnTo>
                  <a:lnTo>
                    <a:pt x="29210" y="100584"/>
                  </a:lnTo>
                  <a:lnTo>
                    <a:pt x="108585" y="0"/>
                  </a:lnTo>
                  <a:lnTo>
                    <a:pt x="133731" y="43687"/>
                  </a:lnTo>
                  <a:lnTo>
                    <a:pt x="192150" y="78739"/>
                  </a:lnTo>
                  <a:lnTo>
                    <a:pt x="229743" y="56896"/>
                  </a:lnTo>
                  <a:lnTo>
                    <a:pt x="263144" y="78739"/>
                  </a:lnTo>
                  <a:lnTo>
                    <a:pt x="300736" y="133223"/>
                  </a:lnTo>
                  <a:lnTo>
                    <a:pt x="274304" y="132210"/>
                  </a:lnTo>
                  <a:lnTo>
                    <a:pt x="249396" y="131222"/>
                  </a:lnTo>
                  <a:lnTo>
                    <a:pt x="226155" y="130472"/>
                  </a:lnTo>
                  <a:lnTo>
                    <a:pt x="204724" y="130175"/>
                  </a:lnTo>
                  <a:close/>
                </a:path>
              </a:pathLst>
            </a:custGeom>
            <a:ln w="9906">
              <a:solidFill>
                <a:srgbClr val="474747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7" name="object 7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286886" y="1241933"/>
              <a:ext cx="214502" cy="98678"/>
            </a:xfrm>
            <a:prstGeom prst="rect">
              <a:avLst/>
            </a:prstGeom>
          </p:spPr>
        </p:pic>
        <p:sp>
          <p:nvSpPr>
            <p:cNvPr id="8" name="object 8" descr=""/>
            <p:cNvSpPr/>
            <p:nvPr/>
          </p:nvSpPr>
          <p:spPr>
            <a:xfrm>
              <a:off x="3742944" y="128396"/>
              <a:ext cx="2406650" cy="1206500"/>
            </a:xfrm>
            <a:custGeom>
              <a:avLst/>
              <a:gdLst/>
              <a:ahLst/>
              <a:cxnLst/>
              <a:rect l="l" t="t" r="r" b="b"/>
              <a:pathLst>
                <a:path w="2406650" h="1206500">
                  <a:moveTo>
                    <a:pt x="0" y="1205991"/>
                  </a:moveTo>
                  <a:lnTo>
                    <a:pt x="195452" y="1025778"/>
                  </a:lnTo>
                  <a:lnTo>
                    <a:pt x="321182" y="838200"/>
                  </a:lnTo>
                  <a:lnTo>
                    <a:pt x="526160" y="728726"/>
                  </a:lnTo>
                  <a:lnTo>
                    <a:pt x="594486" y="779272"/>
                  </a:lnTo>
                  <a:lnTo>
                    <a:pt x="655954" y="648207"/>
                  </a:lnTo>
                  <a:lnTo>
                    <a:pt x="739266" y="565150"/>
                  </a:lnTo>
                  <a:lnTo>
                    <a:pt x="780288" y="478916"/>
                  </a:lnTo>
                  <a:lnTo>
                    <a:pt x="922401" y="411606"/>
                  </a:lnTo>
                  <a:lnTo>
                    <a:pt x="971550" y="228980"/>
                  </a:lnTo>
                  <a:lnTo>
                    <a:pt x="1082293" y="138556"/>
                  </a:lnTo>
                  <a:lnTo>
                    <a:pt x="1116456" y="157606"/>
                  </a:lnTo>
                  <a:lnTo>
                    <a:pt x="1237995" y="0"/>
                  </a:lnTo>
                  <a:lnTo>
                    <a:pt x="1274952" y="54736"/>
                  </a:lnTo>
                  <a:lnTo>
                    <a:pt x="1274952" y="92075"/>
                  </a:lnTo>
                  <a:lnTo>
                    <a:pt x="1345945" y="169291"/>
                  </a:lnTo>
                  <a:lnTo>
                    <a:pt x="1404746" y="116077"/>
                  </a:lnTo>
                  <a:lnTo>
                    <a:pt x="1546859" y="377570"/>
                  </a:lnTo>
                  <a:lnTo>
                    <a:pt x="1657477" y="319531"/>
                  </a:lnTo>
                  <a:lnTo>
                    <a:pt x="1757298" y="478916"/>
                  </a:lnTo>
                  <a:lnTo>
                    <a:pt x="1757298" y="551941"/>
                  </a:lnTo>
                  <a:lnTo>
                    <a:pt x="1800986" y="585977"/>
                  </a:lnTo>
                  <a:lnTo>
                    <a:pt x="1818766" y="702944"/>
                  </a:lnTo>
                  <a:lnTo>
                    <a:pt x="1887092" y="615823"/>
                  </a:lnTo>
                  <a:lnTo>
                    <a:pt x="1905000" y="629538"/>
                  </a:lnTo>
                  <a:lnTo>
                    <a:pt x="2100198" y="779272"/>
                  </a:lnTo>
                  <a:lnTo>
                    <a:pt x="2115311" y="886332"/>
                  </a:lnTo>
                  <a:lnTo>
                    <a:pt x="2246503" y="850645"/>
                  </a:lnTo>
                  <a:lnTo>
                    <a:pt x="2301113" y="1025778"/>
                  </a:lnTo>
                  <a:lnTo>
                    <a:pt x="2329815" y="1016762"/>
                  </a:lnTo>
                  <a:lnTo>
                    <a:pt x="2406395" y="1205991"/>
                  </a:lnTo>
                  <a:lnTo>
                    <a:pt x="1600072" y="1205991"/>
                  </a:lnTo>
                  <a:lnTo>
                    <a:pt x="0" y="1205991"/>
                  </a:lnTo>
                  <a:close/>
                </a:path>
                <a:path w="2406650" h="1206500">
                  <a:moveTo>
                    <a:pt x="271525" y="1137412"/>
                  </a:moveTo>
                  <a:lnTo>
                    <a:pt x="296671" y="1068958"/>
                  </a:lnTo>
                  <a:lnTo>
                    <a:pt x="338454" y="1100836"/>
                  </a:lnTo>
                  <a:lnTo>
                    <a:pt x="426084" y="936370"/>
                  </a:lnTo>
                  <a:lnTo>
                    <a:pt x="493013" y="954658"/>
                  </a:lnTo>
                  <a:lnTo>
                    <a:pt x="526160" y="728726"/>
                  </a:lnTo>
                </a:path>
                <a:path w="2406650" h="1206500">
                  <a:moveTo>
                    <a:pt x="594486" y="779272"/>
                  </a:moveTo>
                  <a:lnTo>
                    <a:pt x="780288" y="886332"/>
                  </a:lnTo>
                  <a:lnTo>
                    <a:pt x="852296" y="991235"/>
                  </a:lnTo>
                  <a:lnTo>
                    <a:pt x="956690" y="954658"/>
                  </a:lnTo>
                  <a:lnTo>
                    <a:pt x="1057020" y="1041526"/>
                  </a:lnTo>
                  <a:lnTo>
                    <a:pt x="1345945" y="1100836"/>
                  </a:lnTo>
                  <a:lnTo>
                    <a:pt x="1432940" y="1041526"/>
                  </a:lnTo>
                  <a:lnTo>
                    <a:pt x="1600072" y="1205991"/>
                  </a:lnTo>
                </a:path>
                <a:path w="2406650" h="1206500">
                  <a:moveTo>
                    <a:pt x="1237995" y="0"/>
                  </a:moveTo>
                  <a:lnTo>
                    <a:pt x="1190625" y="228980"/>
                  </a:lnTo>
                  <a:lnTo>
                    <a:pt x="1257553" y="319531"/>
                  </a:lnTo>
                  <a:lnTo>
                    <a:pt x="1311782" y="278638"/>
                  </a:lnTo>
                  <a:lnTo>
                    <a:pt x="1345945" y="478916"/>
                  </a:lnTo>
                  <a:lnTo>
                    <a:pt x="1474723" y="648207"/>
                  </a:lnTo>
                  <a:lnTo>
                    <a:pt x="1512315" y="615823"/>
                  </a:lnTo>
                  <a:lnTo>
                    <a:pt x="1546859" y="728726"/>
                  </a:lnTo>
                  <a:lnTo>
                    <a:pt x="1600072" y="779272"/>
                  </a:lnTo>
                </a:path>
                <a:path w="2406650" h="1206500">
                  <a:moveTo>
                    <a:pt x="1132204" y="1016762"/>
                  </a:moveTo>
                  <a:lnTo>
                    <a:pt x="1190625" y="972947"/>
                  </a:lnTo>
                  <a:lnTo>
                    <a:pt x="1257553" y="813053"/>
                  </a:lnTo>
                  <a:lnTo>
                    <a:pt x="1404746" y="886332"/>
                  </a:lnTo>
                  <a:lnTo>
                    <a:pt x="1570863" y="936370"/>
                  </a:lnTo>
                  <a:lnTo>
                    <a:pt x="1637664" y="838200"/>
                  </a:lnTo>
                  <a:lnTo>
                    <a:pt x="1818766" y="702944"/>
                  </a:lnTo>
                </a:path>
                <a:path w="2406650" h="1206500">
                  <a:moveTo>
                    <a:pt x="1905000" y="629538"/>
                  </a:moveTo>
                  <a:lnTo>
                    <a:pt x="1887092" y="838200"/>
                  </a:lnTo>
                  <a:lnTo>
                    <a:pt x="1950973" y="954658"/>
                  </a:lnTo>
                  <a:lnTo>
                    <a:pt x="2005329" y="886332"/>
                  </a:lnTo>
                  <a:lnTo>
                    <a:pt x="2100198" y="1100836"/>
                  </a:lnTo>
                </a:path>
                <a:path w="2406650" h="1206500">
                  <a:moveTo>
                    <a:pt x="852296" y="760729"/>
                  </a:moveTo>
                  <a:lnTo>
                    <a:pt x="956690" y="739901"/>
                  </a:lnTo>
                  <a:lnTo>
                    <a:pt x="1036065" y="611631"/>
                  </a:lnTo>
                  <a:lnTo>
                    <a:pt x="1144651" y="572388"/>
                  </a:lnTo>
                </a:path>
                <a:path w="2406650" h="1206500">
                  <a:moveTo>
                    <a:pt x="1696084" y="908812"/>
                  </a:moveTo>
                  <a:lnTo>
                    <a:pt x="1757298" y="886332"/>
                  </a:lnTo>
                  <a:lnTo>
                    <a:pt x="1800986" y="813053"/>
                  </a:lnTo>
                </a:path>
                <a:path w="2406650" h="1206500">
                  <a:moveTo>
                    <a:pt x="564006" y="1041526"/>
                  </a:moveTo>
                  <a:lnTo>
                    <a:pt x="655954" y="991235"/>
                  </a:lnTo>
                  <a:lnTo>
                    <a:pt x="739266" y="1068958"/>
                  </a:lnTo>
                  <a:lnTo>
                    <a:pt x="792988" y="1041526"/>
                  </a:lnTo>
                  <a:lnTo>
                    <a:pt x="852296" y="1100836"/>
                  </a:lnTo>
                  <a:lnTo>
                    <a:pt x="956690" y="1137412"/>
                  </a:lnTo>
                </a:path>
              </a:pathLst>
            </a:custGeom>
            <a:ln w="9906">
              <a:solidFill>
                <a:srgbClr val="474747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 descr=""/>
            <p:cNvSpPr/>
            <p:nvPr/>
          </p:nvSpPr>
          <p:spPr>
            <a:xfrm>
              <a:off x="985723" y="1281938"/>
              <a:ext cx="7920990" cy="58419"/>
            </a:xfrm>
            <a:custGeom>
              <a:avLst/>
              <a:gdLst/>
              <a:ahLst/>
              <a:cxnLst/>
              <a:rect l="l" t="t" r="r" b="b"/>
              <a:pathLst>
                <a:path w="7920990" h="58419">
                  <a:moveTo>
                    <a:pt x="2489885" y="0"/>
                  </a:moveTo>
                  <a:lnTo>
                    <a:pt x="2811576" y="0"/>
                  </a:lnTo>
                </a:path>
                <a:path w="7920990" h="58419">
                  <a:moveTo>
                    <a:pt x="0" y="0"/>
                  </a:moveTo>
                  <a:lnTo>
                    <a:pt x="2418892" y="0"/>
                  </a:lnTo>
                </a:path>
                <a:path w="7920990" h="58419">
                  <a:moveTo>
                    <a:pt x="5142661" y="0"/>
                  </a:moveTo>
                  <a:lnTo>
                    <a:pt x="5710859" y="0"/>
                  </a:lnTo>
                </a:path>
                <a:path w="7920990" h="58419">
                  <a:moveTo>
                    <a:pt x="5928029" y="0"/>
                  </a:moveTo>
                  <a:lnTo>
                    <a:pt x="7920786" y="0"/>
                  </a:lnTo>
                </a:path>
                <a:path w="7920990" h="58419">
                  <a:moveTo>
                    <a:pt x="2640253" y="52070"/>
                  </a:moveTo>
                  <a:lnTo>
                    <a:pt x="2668691" y="52183"/>
                  </a:lnTo>
                  <a:lnTo>
                    <a:pt x="2697927" y="52308"/>
                  </a:lnTo>
                  <a:lnTo>
                    <a:pt x="2727568" y="52409"/>
                  </a:lnTo>
                  <a:lnTo>
                    <a:pt x="2757220" y="52450"/>
                  </a:lnTo>
                  <a:lnTo>
                    <a:pt x="5163616" y="52450"/>
                  </a:lnTo>
                  <a:lnTo>
                    <a:pt x="5205781" y="53610"/>
                  </a:lnTo>
                  <a:lnTo>
                    <a:pt x="5243551" y="53768"/>
                  </a:lnTo>
                  <a:lnTo>
                    <a:pt x="5281568" y="53276"/>
                  </a:lnTo>
                  <a:lnTo>
                    <a:pt x="5324474" y="52488"/>
                  </a:lnTo>
                  <a:lnTo>
                    <a:pt x="5376912" y="51757"/>
                  </a:lnTo>
                  <a:lnTo>
                    <a:pt x="5443524" y="51435"/>
                  </a:lnTo>
                </a:path>
                <a:path w="7920990" h="58419">
                  <a:moveTo>
                    <a:pt x="2569260" y="51562"/>
                  </a:moveTo>
                  <a:lnTo>
                    <a:pt x="2552379" y="51488"/>
                  </a:lnTo>
                  <a:lnTo>
                    <a:pt x="2536891" y="51450"/>
                  </a:lnTo>
                  <a:lnTo>
                    <a:pt x="2522951" y="51436"/>
                  </a:lnTo>
                  <a:lnTo>
                    <a:pt x="2510713" y="51435"/>
                  </a:lnTo>
                  <a:lnTo>
                    <a:pt x="2444154" y="51757"/>
                  </a:lnTo>
                  <a:lnTo>
                    <a:pt x="2391747" y="52488"/>
                  </a:lnTo>
                  <a:lnTo>
                    <a:pt x="2348852" y="53276"/>
                  </a:lnTo>
                  <a:lnTo>
                    <a:pt x="2310825" y="53768"/>
                  </a:lnTo>
                  <a:lnTo>
                    <a:pt x="2273023" y="53610"/>
                  </a:lnTo>
                  <a:lnTo>
                    <a:pt x="2230805" y="52450"/>
                  </a:lnTo>
                  <a:lnTo>
                    <a:pt x="2134793" y="52450"/>
                  </a:lnTo>
                </a:path>
                <a:path w="7920990" h="58419">
                  <a:moveTo>
                    <a:pt x="5589701" y="52450"/>
                  </a:moveTo>
                  <a:lnTo>
                    <a:pt x="5631919" y="53610"/>
                  </a:lnTo>
                  <a:lnTo>
                    <a:pt x="5669721" y="53768"/>
                  </a:lnTo>
                  <a:lnTo>
                    <a:pt x="5707748" y="53276"/>
                  </a:lnTo>
                  <a:lnTo>
                    <a:pt x="5750643" y="52488"/>
                  </a:lnTo>
                  <a:lnTo>
                    <a:pt x="5803050" y="51757"/>
                  </a:lnTo>
                  <a:lnTo>
                    <a:pt x="5869609" y="51435"/>
                  </a:lnTo>
                  <a:lnTo>
                    <a:pt x="5909140" y="52292"/>
                  </a:lnTo>
                  <a:lnTo>
                    <a:pt x="5954112" y="54101"/>
                  </a:lnTo>
                  <a:lnTo>
                    <a:pt x="6003823" y="55721"/>
                  </a:lnTo>
                  <a:lnTo>
                    <a:pt x="6057569" y="56007"/>
                  </a:lnTo>
                </a:path>
                <a:path w="7920990" h="58419">
                  <a:moveTo>
                    <a:pt x="6228892" y="56007"/>
                  </a:moveTo>
                  <a:lnTo>
                    <a:pt x="6500418" y="56007"/>
                  </a:lnTo>
                  <a:lnTo>
                    <a:pt x="6563011" y="55677"/>
                  </a:lnTo>
                  <a:lnTo>
                    <a:pt x="6623940" y="54836"/>
                  </a:lnTo>
                  <a:lnTo>
                    <a:pt x="6679467" y="53702"/>
                  </a:lnTo>
                  <a:lnTo>
                    <a:pt x="6725857" y="52495"/>
                  </a:lnTo>
                  <a:lnTo>
                    <a:pt x="6759371" y="51435"/>
                  </a:lnTo>
                </a:path>
                <a:path w="7920990" h="58419">
                  <a:moveTo>
                    <a:pt x="1984425" y="52450"/>
                  </a:moveTo>
                  <a:lnTo>
                    <a:pt x="1928900" y="53401"/>
                  </a:lnTo>
                  <a:lnTo>
                    <a:pt x="1867150" y="56035"/>
                  </a:lnTo>
                  <a:lnTo>
                    <a:pt x="1805998" y="58193"/>
                  </a:lnTo>
                  <a:lnTo>
                    <a:pt x="1752265" y="57717"/>
                  </a:lnTo>
                  <a:lnTo>
                    <a:pt x="1712772" y="52450"/>
                  </a:lnTo>
                </a:path>
              </a:pathLst>
            </a:custGeom>
            <a:ln w="9906">
              <a:solidFill>
                <a:srgbClr val="1EABDA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 descr=""/>
            <p:cNvSpPr/>
            <p:nvPr/>
          </p:nvSpPr>
          <p:spPr>
            <a:xfrm>
              <a:off x="3534028" y="490981"/>
              <a:ext cx="1391285" cy="113664"/>
            </a:xfrm>
            <a:custGeom>
              <a:avLst/>
              <a:gdLst/>
              <a:ahLst/>
              <a:cxnLst/>
              <a:rect l="l" t="t" r="r" b="b"/>
              <a:pathLst>
                <a:path w="1391285" h="113665">
                  <a:moveTo>
                    <a:pt x="0" y="56768"/>
                  </a:moveTo>
                  <a:lnTo>
                    <a:pt x="1387094" y="56768"/>
                  </a:lnTo>
                </a:path>
                <a:path w="1391285" h="113665">
                  <a:moveTo>
                    <a:pt x="1336929" y="113664"/>
                  </a:moveTo>
                  <a:lnTo>
                    <a:pt x="1391158" y="56768"/>
                  </a:lnTo>
                  <a:lnTo>
                    <a:pt x="1336929" y="0"/>
                  </a:lnTo>
                </a:path>
              </a:pathLst>
            </a:custGeom>
            <a:ln w="9906">
              <a:solidFill>
                <a:srgbClr val="474747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11" name="object 11" descr=""/>
          <p:cNvGrpSpPr/>
          <p:nvPr/>
        </p:nvGrpSpPr>
        <p:grpSpPr>
          <a:xfrm>
            <a:off x="2885820" y="1390565"/>
            <a:ext cx="4442460" cy="5022215"/>
            <a:chOff x="2885820" y="1390565"/>
            <a:chExt cx="4442460" cy="5022215"/>
          </a:xfrm>
        </p:grpSpPr>
        <p:sp>
          <p:nvSpPr>
            <p:cNvPr id="12" name="object 12" descr=""/>
            <p:cNvSpPr/>
            <p:nvPr/>
          </p:nvSpPr>
          <p:spPr>
            <a:xfrm>
              <a:off x="3742943" y="1397834"/>
              <a:ext cx="2406650" cy="5010150"/>
            </a:xfrm>
            <a:custGeom>
              <a:avLst/>
              <a:gdLst/>
              <a:ahLst/>
              <a:cxnLst/>
              <a:rect l="l" t="t" r="r" b="b"/>
              <a:pathLst>
                <a:path w="2406650" h="5010150">
                  <a:moveTo>
                    <a:pt x="1267586" y="10341"/>
                  </a:moveTo>
                  <a:lnTo>
                    <a:pt x="1226093" y="12518"/>
                  </a:lnTo>
                  <a:lnTo>
                    <a:pt x="1185386" y="13564"/>
                  </a:lnTo>
                  <a:lnTo>
                    <a:pt x="1142535" y="12967"/>
                  </a:lnTo>
                  <a:lnTo>
                    <a:pt x="1094613" y="10214"/>
                  </a:lnTo>
                  <a:lnTo>
                    <a:pt x="1045350" y="7625"/>
                  </a:lnTo>
                  <a:lnTo>
                    <a:pt x="993179" y="6870"/>
                  </a:lnTo>
                  <a:lnTo>
                    <a:pt x="938424" y="7499"/>
                  </a:lnTo>
                  <a:lnTo>
                    <a:pt x="881407" y="9060"/>
                  </a:lnTo>
                  <a:lnTo>
                    <a:pt x="822451" y="11103"/>
                  </a:lnTo>
                  <a:lnTo>
                    <a:pt x="811589" y="11484"/>
                  </a:lnTo>
                  <a:lnTo>
                    <a:pt x="800703" y="11865"/>
                  </a:lnTo>
                  <a:lnTo>
                    <a:pt x="726927" y="14212"/>
                  </a:lnTo>
                  <a:lnTo>
                    <a:pt x="674290" y="15360"/>
                  </a:lnTo>
                  <a:lnTo>
                    <a:pt x="621045" y="15802"/>
                  </a:lnTo>
                  <a:lnTo>
                    <a:pt x="567388" y="15271"/>
                  </a:lnTo>
                  <a:lnTo>
                    <a:pt x="513513" y="13497"/>
                  </a:lnTo>
                  <a:lnTo>
                    <a:pt x="459613" y="10214"/>
                  </a:lnTo>
                  <a:lnTo>
                    <a:pt x="413967" y="7490"/>
                  </a:lnTo>
                  <a:lnTo>
                    <a:pt x="365224" y="5878"/>
                  </a:lnTo>
                  <a:lnTo>
                    <a:pt x="313938" y="5216"/>
                  </a:lnTo>
                  <a:lnTo>
                    <a:pt x="260667" y="5341"/>
                  </a:lnTo>
                  <a:lnTo>
                    <a:pt x="205967" y="6091"/>
                  </a:lnTo>
                  <a:lnTo>
                    <a:pt x="150395" y="7303"/>
                  </a:lnTo>
                  <a:lnTo>
                    <a:pt x="94508" y="8817"/>
                  </a:lnTo>
                  <a:lnTo>
                    <a:pt x="38861" y="10468"/>
                  </a:lnTo>
                  <a:lnTo>
                    <a:pt x="23748" y="10976"/>
                  </a:lnTo>
                  <a:lnTo>
                    <a:pt x="0" y="499799"/>
                  </a:lnTo>
                  <a:lnTo>
                    <a:pt x="95376" y="880545"/>
                  </a:lnTo>
                  <a:lnTo>
                    <a:pt x="121030" y="1115241"/>
                  </a:lnTo>
                  <a:lnTo>
                    <a:pt x="141223" y="1365685"/>
                  </a:lnTo>
                  <a:lnTo>
                    <a:pt x="161416" y="1616129"/>
                  </a:lnTo>
                  <a:lnTo>
                    <a:pt x="231139" y="1706299"/>
                  </a:lnTo>
                  <a:lnTo>
                    <a:pt x="231139" y="2127050"/>
                  </a:lnTo>
                  <a:lnTo>
                    <a:pt x="289813" y="2758240"/>
                  </a:lnTo>
                  <a:lnTo>
                    <a:pt x="359536" y="2878382"/>
                  </a:lnTo>
                  <a:lnTo>
                    <a:pt x="359536" y="3279067"/>
                  </a:lnTo>
                  <a:lnTo>
                    <a:pt x="429259" y="3449501"/>
                  </a:lnTo>
                  <a:lnTo>
                    <a:pt x="575944" y="4144445"/>
                  </a:lnTo>
                  <a:lnTo>
                    <a:pt x="785367" y="4362885"/>
                  </a:lnTo>
                  <a:lnTo>
                    <a:pt x="860678" y="4716822"/>
                  </a:lnTo>
                  <a:lnTo>
                    <a:pt x="931671" y="4874124"/>
                  </a:lnTo>
                  <a:lnTo>
                    <a:pt x="1098803" y="5009582"/>
                  </a:lnTo>
                  <a:lnTo>
                    <a:pt x="1366139" y="4834792"/>
                  </a:lnTo>
                  <a:lnTo>
                    <a:pt x="1545716" y="4576995"/>
                  </a:lnTo>
                  <a:lnTo>
                    <a:pt x="1591690" y="4450274"/>
                  </a:lnTo>
                  <a:lnTo>
                    <a:pt x="1854834" y="4415311"/>
                  </a:lnTo>
                  <a:lnTo>
                    <a:pt x="1875789" y="4057069"/>
                  </a:lnTo>
                  <a:lnTo>
                    <a:pt x="1988184" y="3873427"/>
                  </a:lnTo>
                  <a:lnTo>
                    <a:pt x="1988184" y="3148892"/>
                  </a:lnTo>
                  <a:lnTo>
                    <a:pt x="2068829" y="2678103"/>
                  </a:lnTo>
                  <a:lnTo>
                    <a:pt x="2142235" y="2304850"/>
                  </a:lnTo>
                  <a:lnTo>
                    <a:pt x="2123947" y="1856667"/>
                  </a:lnTo>
                  <a:lnTo>
                    <a:pt x="2186304" y="1616256"/>
                  </a:lnTo>
                  <a:lnTo>
                    <a:pt x="2186304" y="1225477"/>
                  </a:lnTo>
                  <a:lnTo>
                    <a:pt x="2230246" y="880545"/>
                  </a:lnTo>
                  <a:lnTo>
                    <a:pt x="2296286" y="640134"/>
                  </a:lnTo>
                  <a:lnTo>
                    <a:pt x="2296286" y="329619"/>
                  </a:lnTo>
                  <a:lnTo>
                    <a:pt x="2406395" y="139246"/>
                  </a:lnTo>
                  <a:lnTo>
                    <a:pt x="2399538" y="99114"/>
                  </a:lnTo>
                  <a:lnTo>
                    <a:pt x="2384170" y="9833"/>
                  </a:lnTo>
                  <a:lnTo>
                    <a:pt x="1696084" y="1451"/>
                  </a:lnTo>
                  <a:lnTo>
                    <a:pt x="1686230" y="1263"/>
                  </a:lnTo>
                  <a:lnTo>
                    <a:pt x="1676495" y="1086"/>
                  </a:lnTo>
                  <a:lnTo>
                    <a:pt x="1666902" y="933"/>
                  </a:lnTo>
                  <a:lnTo>
                    <a:pt x="1657477" y="816"/>
                  </a:lnTo>
                  <a:lnTo>
                    <a:pt x="1582248" y="0"/>
                  </a:lnTo>
                  <a:lnTo>
                    <a:pt x="1516597" y="145"/>
                  </a:lnTo>
                  <a:lnTo>
                    <a:pt x="1459401" y="1063"/>
                  </a:lnTo>
                  <a:lnTo>
                    <a:pt x="1409538" y="2565"/>
                  </a:lnTo>
                  <a:lnTo>
                    <a:pt x="1365887" y="4463"/>
                  </a:lnTo>
                  <a:lnTo>
                    <a:pt x="1327326" y="6568"/>
                  </a:lnTo>
                  <a:lnTo>
                    <a:pt x="1284096" y="9325"/>
                  </a:lnTo>
                  <a:lnTo>
                    <a:pt x="1275714" y="9833"/>
                  </a:lnTo>
                  <a:lnTo>
                    <a:pt x="1267586" y="10341"/>
                  </a:lnTo>
                  <a:close/>
                </a:path>
                <a:path w="2406650" h="5010150">
                  <a:moveTo>
                    <a:pt x="1094613" y="10214"/>
                  </a:moveTo>
                  <a:lnTo>
                    <a:pt x="1045350" y="7625"/>
                  </a:lnTo>
                  <a:lnTo>
                    <a:pt x="993179" y="6870"/>
                  </a:lnTo>
                  <a:lnTo>
                    <a:pt x="938424" y="7499"/>
                  </a:lnTo>
                  <a:lnTo>
                    <a:pt x="881407" y="9060"/>
                  </a:lnTo>
                  <a:lnTo>
                    <a:pt x="822451" y="11103"/>
                  </a:lnTo>
                </a:path>
              </a:pathLst>
            </a:custGeom>
            <a:ln w="9906">
              <a:solidFill>
                <a:srgbClr val="1EABDA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3" name="object 13" descr=""/>
            <p:cNvSpPr/>
            <p:nvPr/>
          </p:nvSpPr>
          <p:spPr>
            <a:xfrm>
              <a:off x="4197603" y="1403096"/>
              <a:ext cx="10160" cy="10160"/>
            </a:xfrm>
            <a:custGeom>
              <a:avLst/>
              <a:gdLst/>
              <a:ahLst/>
              <a:cxnLst/>
              <a:rect l="l" t="t" r="r" b="b"/>
              <a:pathLst>
                <a:path w="10160" h="10159">
                  <a:moveTo>
                    <a:pt x="0" y="4952"/>
                  </a:moveTo>
                  <a:lnTo>
                    <a:pt x="1450" y="1450"/>
                  </a:lnTo>
                  <a:lnTo>
                    <a:pt x="4952" y="0"/>
                  </a:lnTo>
                  <a:lnTo>
                    <a:pt x="8455" y="1450"/>
                  </a:lnTo>
                  <a:lnTo>
                    <a:pt x="9905" y="4952"/>
                  </a:lnTo>
                  <a:lnTo>
                    <a:pt x="8455" y="8455"/>
                  </a:lnTo>
                  <a:lnTo>
                    <a:pt x="4952" y="9905"/>
                  </a:lnTo>
                  <a:lnTo>
                    <a:pt x="1450" y="8455"/>
                  </a:lnTo>
                  <a:lnTo>
                    <a:pt x="0" y="4952"/>
                  </a:lnTo>
                  <a:close/>
                </a:path>
              </a:pathLst>
            </a:custGeom>
            <a:solidFill>
              <a:srgbClr val="1EABD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4" name="object 14" descr=""/>
            <p:cNvSpPr/>
            <p:nvPr/>
          </p:nvSpPr>
          <p:spPr>
            <a:xfrm>
              <a:off x="3742943" y="1398651"/>
              <a:ext cx="2399665" cy="4200525"/>
            </a:xfrm>
            <a:custGeom>
              <a:avLst/>
              <a:gdLst/>
              <a:ahLst/>
              <a:cxnLst/>
              <a:rect l="l" t="t" r="r" b="b"/>
              <a:pathLst>
                <a:path w="2399665" h="4200525">
                  <a:moveTo>
                    <a:pt x="38861" y="9651"/>
                  </a:moveTo>
                  <a:lnTo>
                    <a:pt x="33781" y="9778"/>
                  </a:lnTo>
                  <a:lnTo>
                    <a:pt x="28701" y="9906"/>
                  </a:lnTo>
                  <a:lnTo>
                    <a:pt x="23748" y="10160"/>
                  </a:lnTo>
                </a:path>
                <a:path w="2399665" h="4200525">
                  <a:moveTo>
                    <a:pt x="95376" y="879728"/>
                  </a:moveTo>
                  <a:lnTo>
                    <a:pt x="95376" y="879728"/>
                  </a:lnTo>
                  <a:lnTo>
                    <a:pt x="95376" y="879728"/>
                  </a:lnTo>
                  <a:close/>
                </a:path>
                <a:path w="2399665" h="4200525">
                  <a:moveTo>
                    <a:pt x="429259" y="1259713"/>
                  </a:moveTo>
                  <a:lnTo>
                    <a:pt x="304545" y="1154557"/>
                  </a:lnTo>
                  <a:lnTo>
                    <a:pt x="95376" y="879728"/>
                  </a:lnTo>
                </a:path>
                <a:path w="2399665" h="4200525">
                  <a:moveTo>
                    <a:pt x="594232" y="2642108"/>
                  </a:moveTo>
                  <a:lnTo>
                    <a:pt x="542925" y="2491867"/>
                  </a:lnTo>
                  <a:lnTo>
                    <a:pt x="467867" y="2435098"/>
                  </a:lnTo>
                  <a:lnTo>
                    <a:pt x="396239" y="2268982"/>
                  </a:lnTo>
                  <a:lnTo>
                    <a:pt x="396239" y="2126234"/>
                  </a:lnTo>
                  <a:lnTo>
                    <a:pt x="348488" y="1855724"/>
                  </a:lnTo>
                  <a:lnTo>
                    <a:pt x="278764" y="1555241"/>
                  </a:lnTo>
                  <a:lnTo>
                    <a:pt x="141223" y="1364869"/>
                  </a:lnTo>
                </a:path>
                <a:path w="2399665" h="4200525">
                  <a:moveTo>
                    <a:pt x="458596" y="2757424"/>
                  </a:moveTo>
                  <a:lnTo>
                    <a:pt x="359536" y="2877566"/>
                  </a:lnTo>
                  <a:lnTo>
                    <a:pt x="359536" y="2877566"/>
                  </a:lnTo>
                </a:path>
                <a:path w="2399665" h="4200525">
                  <a:moveTo>
                    <a:pt x="1925827" y="2845816"/>
                  </a:moveTo>
                  <a:lnTo>
                    <a:pt x="1925827" y="2957703"/>
                  </a:lnTo>
                  <a:lnTo>
                    <a:pt x="1988184" y="3148076"/>
                  </a:lnTo>
                </a:path>
                <a:path w="2399665" h="4200525">
                  <a:moveTo>
                    <a:pt x="2142235" y="2304034"/>
                  </a:moveTo>
                  <a:lnTo>
                    <a:pt x="1988184" y="2491867"/>
                  </a:lnTo>
                  <a:lnTo>
                    <a:pt x="1925827" y="2416810"/>
                  </a:lnTo>
                  <a:lnTo>
                    <a:pt x="1709419" y="2957703"/>
                  </a:lnTo>
                  <a:lnTo>
                    <a:pt x="1709419" y="3378454"/>
                  </a:lnTo>
                  <a:lnTo>
                    <a:pt x="1632330" y="3699002"/>
                  </a:lnTo>
                </a:path>
                <a:path w="2399665" h="4200525">
                  <a:moveTo>
                    <a:pt x="2123947" y="1855851"/>
                  </a:moveTo>
                  <a:lnTo>
                    <a:pt x="2123947" y="1855724"/>
                  </a:lnTo>
                  <a:lnTo>
                    <a:pt x="2039492" y="1971928"/>
                  </a:lnTo>
                </a:path>
                <a:path w="2399665" h="4200525">
                  <a:moveTo>
                    <a:pt x="2230246" y="879728"/>
                  </a:moveTo>
                  <a:lnTo>
                    <a:pt x="2142235" y="1114425"/>
                  </a:lnTo>
                  <a:lnTo>
                    <a:pt x="1988184" y="1189736"/>
                  </a:lnTo>
                  <a:lnTo>
                    <a:pt x="1988184" y="1421384"/>
                  </a:lnTo>
                  <a:lnTo>
                    <a:pt x="1875789" y="1657350"/>
                  </a:lnTo>
                </a:path>
                <a:path w="2399665" h="4200525">
                  <a:moveTo>
                    <a:pt x="2296286" y="328675"/>
                  </a:moveTo>
                  <a:lnTo>
                    <a:pt x="2296286" y="328802"/>
                  </a:lnTo>
                </a:path>
                <a:path w="2399665" h="4200525">
                  <a:moveTo>
                    <a:pt x="2399538" y="98298"/>
                  </a:moveTo>
                  <a:lnTo>
                    <a:pt x="2260091" y="202184"/>
                  </a:lnTo>
                  <a:lnTo>
                    <a:pt x="2186304" y="407670"/>
                  </a:lnTo>
                </a:path>
                <a:path w="2399665" h="4200525">
                  <a:moveTo>
                    <a:pt x="2384170" y="8889"/>
                  </a:moveTo>
                  <a:lnTo>
                    <a:pt x="2384170" y="9016"/>
                  </a:lnTo>
                </a:path>
                <a:path w="2399665" h="4200525">
                  <a:moveTo>
                    <a:pt x="1696084" y="635"/>
                  </a:moveTo>
                  <a:lnTo>
                    <a:pt x="1686230" y="446"/>
                  </a:lnTo>
                  <a:lnTo>
                    <a:pt x="1676495" y="269"/>
                  </a:lnTo>
                  <a:lnTo>
                    <a:pt x="1666902" y="117"/>
                  </a:lnTo>
                  <a:lnTo>
                    <a:pt x="1657477" y="0"/>
                  </a:lnTo>
                </a:path>
                <a:path w="2399665" h="4200525">
                  <a:moveTo>
                    <a:pt x="2017521" y="573659"/>
                  </a:moveTo>
                  <a:lnTo>
                    <a:pt x="1988184" y="254635"/>
                  </a:lnTo>
                  <a:lnTo>
                    <a:pt x="1925827" y="114808"/>
                  </a:lnTo>
                  <a:lnTo>
                    <a:pt x="1852421" y="428878"/>
                  </a:lnTo>
                  <a:lnTo>
                    <a:pt x="1863470" y="639318"/>
                  </a:lnTo>
                  <a:lnTo>
                    <a:pt x="1783841" y="735329"/>
                  </a:lnTo>
                </a:path>
                <a:path w="2399665" h="4200525">
                  <a:moveTo>
                    <a:pt x="1900808" y="3680460"/>
                  </a:moveTo>
                  <a:lnTo>
                    <a:pt x="1888363" y="3798443"/>
                  </a:lnTo>
                  <a:lnTo>
                    <a:pt x="1709419" y="3960114"/>
                  </a:lnTo>
                  <a:lnTo>
                    <a:pt x="1579117" y="4200385"/>
                  </a:lnTo>
                </a:path>
                <a:path w="2399665" h="4200525">
                  <a:moveTo>
                    <a:pt x="766698" y="2957703"/>
                  </a:moveTo>
                  <a:lnTo>
                    <a:pt x="722629" y="2627122"/>
                  </a:lnTo>
                  <a:lnTo>
                    <a:pt x="722629" y="2376678"/>
                  </a:lnTo>
                  <a:lnTo>
                    <a:pt x="616330" y="2255901"/>
                  </a:lnTo>
                </a:path>
                <a:path w="2399665" h="4200525">
                  <a:moveTo>
                    <a:pt x="722629" y="3638930"/>
                  </a:moveTo>
                  <a:lnTo>
                    <a:pt x="675004" y="3558794"/>
                  </a:lnTo>
                  <a:lnTo>
                    <a:pt x="616330" y="3699002"/>
                  </a:lnTo>
                  <a:lnTo>
                    <a:pt x="575944" y="3378454"/>
                  </a:lnTo>
                  <a:lnTo>
                    <a:pt x="524509" y="3378454"/>
                  </a:lnTo>
                  <a:lnTo>
                    <a:pt x="414527" y="3188208"/>
                  </a:lnTo>
                  <a:lnTo>
                    <a:pt x="359536" y="3278251"/>
                  </a:lnTo>
                </a:path>
                <a:path w="2399665" h="4200525">
                  <a:moveTo>
                    <a:pt x="807084" y="639318"/>
                  </a:moveTo>
                  <a:lnTo>
                    <a:pt x="766698" y="368808"/>
                  </a:lnTo>
                  <a:lnTo>
                    <a:pt x="708025" y="368808"/>
                  </a:lnTo>
                  <a:lnTo>
                    <a:pt x="675004" y="124460"/>
                  </a:lnTo>
                  <a:lnTo>
                    <a:pt x="645667" y="254635"/>
                  </a:lnTo>
                  <a:lnTo>
                    <a:pt x="524509" y="304800"/>
                  </a:lnTo>
                  <a:lnTo>
                    <a:pt x="458596" y="609219"/>
                  </a:lnTo>
                  <a:lnTo>
                    <a:pt x="396239" y="639318"/>
                  </a:lnTo>
                </a:path>
                <a:path w="2399665" h="4200525">
                  <a:moveTo>
                    <a:pt x="348488" y="779526"/>
                  </a:moveTo>
                  <a:lnTo>
                    <a:pt x="179704" y="639318"/>
                  </a:lnTo>
                  <a:lnTo>
                    <a:pt x="141223" y="428878"/>
                  </a:lnTo>
                  <a:lnTo>
                    <a:pt x="69722" y="328675"/>
                  </a:lnTo>
                  <a:lnTo>
                    <a:pt x="0" y="498983"/>
                  </a:lnTo>
                </a:path>
                <a:path w="2399665" h="4200525">
                  <a:moveTo>
                    <a:pt x="1587500" y="639572"/>
                  </a:moveTo>
                  <a:lnTo>
                    <a:pt x="1470532" y="429260"/>
                  </a:lnTo>
                  <a:lnTo>
                    <a:pt x="1424558" y="215391"/>
                  </a:lnTo>
                  <a:lnTo>
                    <a:pt x="1374520" y="259079"/>
                  </a:lnTo>
                  <a:lnTo>
                    <a:pt x="1328546" y="215391"/>
                  </a:lnTo>
                </a:path>
              </a:pathLst>
            </a:custGeom>
            <a:ln w="9906">
              <a:solidFill>
                <a:srgbClr val="1EABDA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5" name="object 15" descr=""/>
            <p:cNvSpPr/>
            <p:nvPr/>
          </p:nvSpPr>
          <p:spPr>
            <a:xfrm>
              <a:off x="6144386" y="1532128"/>
              <a:ext cx="10160" cy="10160"/>
            </a:xfrm>
            <a:custGeom>
              <a:avLst/>
              <a:gdLst/>
              <a:ahLst/>
              <a:cxnLst/>
              <a:rect l="l" t="t" r="r" b="b"/>
              <a:pathLst>
                <a:path w="10160" h="10159">
                  <a:moveTo>
                    <a:pt x="0" y="4952"/>
                  </a:moveTo>
                  <a:lnTo>
                    <a:pt x="1450" y="1450"/>
                  </a:lnTo>
                  <a:lnTo>
                    <a:pt x="4952" y="0"/>
                  </a:lnTo>
                  <a:lnTo>
                    <a:pt x="8455" y="1450"/>
                  </a:lnTo>
                  <a:lnTo>
                    <a:pt x="9905" y="4952"/>
                  </a:lnTo>
                  <a:lnTo>
                    <a:pt x="8455" y="8455"/>
                  </a:lnTo>
                  <a:lnTo>
                    <a:pt x="4952" y="9905"/>
                  </a:lnTo>
                  <a:lnTo>
                    <a:pt x="1450" y="8455"/>
                  </a:lnTo>
                  <a:lnTo>
                    <a:pt x="0" y="4952"/>
                  </a:lnTo>
                  <a:close/>
                </a:path>
              </a:pathLst>
            </a:custGeom>
            <a:solidFill>
              <a:srgbClr val="1EABD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6" name="object 16" descr=""/>
            <p:cNvSpPr/>
            <p:nvPr/>
          </p:nvSpPr>
          <p:spPr>
            <a:xfrm>
              <a:off x="2890773" y="1395518"/>
              <a:ext cx="4432935" cy="18415"/>
            </a:xfrm>
            <a:custGeom>
              <a:avLst/>
              <a:gdLst/>
              <a:ahLst/>
              <a:cxnLst/>
              <a:rect l="l" t="t" r="r" b="b"/>
              <a:pathLst>
                <a:path w="4432934" h="18415">
                  <a:moveTo>
                    <a:pt x="0" y="12530"/>
                  </a:moveTo>
                  <a:lnTo>
                    <a:pt x="40255" y="10733"/>
                  </a:lnTo>
                  <a:lnTo>
                    <a:pt x="88002" y="8945"/>
                  </a:lnTo>
                  <a:lnTo>
                    <a:pt x="141498" y="7313"/>
                  </a:lnTo>
                  <a:lnTo>
                    <a:pt x="198999" y="5983"/>
                  </a:lnTo>
                  <a:lnTo>
                    <a:pt x="258762" y="5100"/>
                  </a:lnTo>
                  <a:lnTo>
                    <a:pt x="319043" y="4812"/>
                  </a:lnTo>
                  <a:lnTo>
                    <a:pt x="378098" y="5265"/>
                  </a:lnTo>
                  <a:lnTo>
                    <a:pt x="434185" y="6605"/>
                  </a:lnTo>
                  <a:lnTo>
                    <a:pt x="485560" y="8977"/>
                  </a:lnTo>
                  <a:lnTo>
                    <a:pt x="530478" y="12530"/>
                  </a:lnTo>
                  <a:lnTo>
                    <a:pt x="567962" y="15384"/>
                  </a:lnTo>
                  <a:lnTo>
                    <a:pt x="610514" y="16999"/>
                  </a:lnTo>
                  <a:lnTo>
                    <a:pt x="657468" y="17565"/>
                  </a:lnTo>
                  <a:lnTo>
                    <a:pt x="708154" y="17274"/>
                  </a:lnTo>
                  <a:lnTo>
                    <a:pt x="761904" y="16316"/>
                  </a:lnTo>
                  <a:lnTo>
                    <a:pt x="818048" y="14882"/>
                  </a:lnTo>
                  <a:lnTo>
                    <a:pt x="875918" y="13165"/>
                  </a:lnTo>
                  <a:lnTo>
                    <a:pt x="926915" y="11667"/>
                  </a:lnTo>
                  <a:lnTo>
                    <a:pt x="978272" y="10224"/>
                  </a:lnTo>
                  <a:lnTo>
                    <a:pt x="1029560" y="8964"/>
                  </a:lnTo>
                  <a:lnTo>
                    <a:pt x="1080350" y="8019"/>
                  </a:lnTo>
                  <a:lnTo>
                    <a:pt x="1130211" y="7516"/>
                  </a:lnTo>
                  <a:lnTo>
                    <a:pt x="1178715" y="7586"/>
                  </a:lnTo>
                  <a:lnTo>
                    <a:pt x="1225431" y="8359"/>
                  </a:lnTo>
                  <a:lnTo>
                    <a:pt x="1269930" y="9964"/>
                  </a:lnTo>
                  <a:lnTo>
                    <a:pt x="1311783" y="12530"/>
                  </a:lnTo>
                  <a:lnTo>
                    <a:pt x="1364844" y="15762"/>
                  </a:lnTo>
                  <a:lnTo>
                    <a:pt x="1417872" y="17535"/>
                  </a:lnTo>
                  <a:lnTo>
                    <a:pt x="1470684" y="18102"/>
                  </a:lnTo>
                  <a:lnTo>
                    <a:pt x="1523097" y="17712"/>
                  </a:lnTo>
                  <a:lnTo>
                    <a:pt x="1574930" y="16616"/>
                  </a:lnTo>
                  <a:lnTo>
                    <a:pt x="1625999" y="15065"/>
                  </a:lnTo>
                  <a:lnTo>
                    <a:pt x="1676122" y="13309"/>
                  </a:lnTo>
                  <a:lnTo>
                    <a:pt x="1725117" y="11600"/>
                  </a:lnTo>
                  <a:lnTo>
                    <a:pt x="1772801" y="10189"/>
                  </a:lnTo>
                  <a:lnTo>
                    <a:pt x="1818992" y="9325"/>
                  </a:lnTo>
                  <a:lnTo>
                    <a:pt x="1863508" y="9260"/>
                  </a:lnTo>
                  <a:lnTo>
                    <a:pt x="1906165" y="10245"/>
                  </a:lnTo>
                  <a:lnTo>
                    <a:pt x="1946783" y="12530"/>
                  </a:lnTo>
                  <a:lnTo>
                    <a:pt x="1987081" y="14938"/>
                  </a:lnTo>
                  <a:lnTo>
                    <a:pt x="2023509" y="15814"/>
                  </a:lnTo>
                  <a:lnTo>
                    <a:pt x="2057765" y="15447"/>
                  </a:lnTo>
                  <a:lnTo>
                    <a:pt x="2091544" y="14124"/>
                  </a:lnTo>
                  <a:lnTo>
                    <a:pt x="2126543" y="12135"/>
                  </a:lnTo>
                  <a:lnTo>
                    <a:pt x="2164461" y="9768"/>
                  </a:lnTo>
                  <a:lnTo>
                    <a:pt x="2206992" y="7310"/>
                  </a:lnTo>
                  <a:lnTo>
                    <a:pt x="2255835" y="5051"/>
                  </a:lnTo>
                  <a:lnTo>
                    <a:pt x="2312685" y="3279"/>
                  </a:lnTo>
                  <a:lnTo>
                    <a:pt x="2379241" y="2282"/>
                  </a:lnTo>
                  <a:lnTo>
                    <a:pt x="2457198" y="2348"/>
                  </a:lnTo>
                  <a:lnTo>
                    <a:pt x="2548254" y="3767"/>
                  </a:lnTo>
                  <a:lnTo>
                    <a:pt x="2595265" y="4781"/>
                  </a:lnTo>
                  <a:lnTo>
                    <a:pt x="2643273" y="5750"/>
                  </a:lnTo>
                  <a:lnTo>
                    <a:pt x="2692114" y="6671"/>
                  </a:lnTo>
                  <a:lnTo>
                    <a:pt x="2741618" y="7536"/>
                  </a:lnTo>
                  <a:lnTo>
                    <a:pt x="2791619" y="8342"/>
                  </a:lnTo>
                  <a:lnTo>
                    <a:pt x="2841949" y="9082"/>
                  </a:lnTo>
                  <a:lnTo>
                    <a:pt x="2892440" y="9752"/>
                  </a:lnTo>
                  <a:lnTo>
                    <a:pt x="2942926" y="10346"/>
                  </a:lnTo>
                  <a:lnTo>
                    <a:pt x="2993238" y="10859"/>
                  </a:lnTo>
                  <a:lnTo>
                    <a:pt x="3043210" y="11285"/>
                  </a:lnTo>
                  <a:lnTo>
                    <a:pt x="3092674" y="11620"/>
                  </a:lnTo>
                  <a:lnTo>
                    <a:pt x="3141462" y="11858"/>
                  </a:lnTo>
                  <a:lnTo>
                    <a:pt x="3189406" y="11994"/>
                  </a:lnTo>
                  <a:lnTo>
                    <a:pt x="3236341" y="12022"/>
                  </a:lnTo>
                  <a:lnTo>
                    <a:pt x="3301031" y="11907"/>
                  </a:lnTo>
                  <a:lnTo>
                    <a:pt x="3362862" y="11554"/>
                  </a:lnTo>
                  <a:lnTo>
                    <a:pt x="3421357" y="10950"/>
                  </a:lnTo>
                  <a:lnTo>
                    <a:pt x="3476037" y="10085"/>
                  </a:lnTo>
                  <a:lnTo>
                    <a:pt x="3526425" y="8946"/>
                  </a:lnTo>
                  <a:lnTo>
                    <a:pt x="3572043" y="7521"/>
                  </a:lnTo>
                  <a:lnTo>
                    <a:pt x="3612414" y="5799"/>
                  </a:lnTo>
                  <a:lnTo>
                    <a:pt x="3647058" y="3767"/>
                  </a:lnTo>
                  <a:lnTo>
                    <a:pt x="3687888" y="1651"/>
                  </a:lnTo>
                  <a:lnTo>
                    <a:pt x="3734549" y="441"/>
                  </a:lnTo>
                  <a:lnTo>
                    <a:pt x="3786076" y="0"/>
                  </a:lnTo>
                  <a:lnTo>
                    <a:pt x="3841503" y="186"/>
                  </a:lnTo>
                  <a:lnTo>
                    <a:pt x="3899864" y="860"/>
                  </a:lnTo>
                  <a:lnTo>
                    <a:pt x="3960194" y="1883"/>
                  </a:lnTo>
                  <a:lnTo>
                    <a:pt x="4021527" y="3116"/>
                  </a:lnTo>
                  <a:lnTo>
                    <a:pt x="4082898" y="4418"/>
                  </a:lnTo>
                  <a:lnTo>
                    <a:pt x="4143340" y="5650"/>
                  </a:lnTo>
                  <a:lnTo>
                    <a:pt x="4201889" y="6674"/>
                  </a:lnTo>
                  <a:lnTo>
                    <a:pt x="4257578" y="7348"/>
                  </a:lnTo>
                  <a:lnTo>
                    <a:pt x="4309442" y="7534"/>
                  </a:lnTo>
                  <a:lnTo>
                    <a:pt x="4356515" y="7092"/>
                  </a:lnTo>
                  <a:lnTo>
                    <a:pt x="4397832" y="5883"/>
                  </a:lnTo>
                  <a:lnTo>
                    <a:pt x="4432427" y="3767"/>
                  </a:lnTo>
                </a:path>
              </a:pathLst>
            </a:custGeom>
            <a:ln w="9906">
              <a:solidFill>
                <a:srgbClr val="1EABDA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7" name="object 17" descr=""/>
            <p:cNvSpPr/>
            <p:nvPr/>
          </p:nvSpPr>
          <p:spPr>
            <a:xfrm>
              <a:off x="3592575" y="1880489"/>
              <a:ext cx="2707640" cy="3863340"/>
            </a:xfrm>
            <a:custGeom>
              <a:avLst/>
              <a:gdLst/>
              <a:ahLst/>
              <a:cxnLst/>
              <a:rect l="l" t="t" r="r" b="b"/>
              <a:pathLst>
                <a:path w="2707640" h="3863340">
                  <a:moveTo>
                    <a:pt x="0" y="56896"/>
                  </a:moveTo>
                  <a:lnTo>
                    <a:pt x="1336802" y="56896"/>
                  </a:lnTo>
                </a:path>
                <a:path w="2707640" h="3863340">
                  <a:moveTo>
                    <a:pt x="1286764" y="113664"/>
                  </a:moveTo>
                  <a:lnTo>
                    <a:pt x="1340993" y="56896"/>
                  </a:lnTo>
                  <a:lnTo>
                    <a:pt x="1286764" y="0"/>
                  </a:lnTo>
                </a:path>
                <a:path w="2707640" h="3863340">
                  <a:moveTo>
                    <a:pt x="1370202" y="397637"/>
                  </a:moveTo>
                  <a:lnTo>
                    <a:pt x="2707132" y="397637"/>
                  </a:lnTo>
                </a:path>
                <a:path w="2707640" h="3863340">
                  <a:moveTo>
                    <a:pt x="1420368" y="340868"/>
                  </a:moveTo>
                  <a:lnTo>
                    <a:pt x="1366139" y="397637"/>
                  </a:lnTo>
                  <a:lnTo>
                    <a:pt x="1420368" y="454533"/>
                  </a:lnTo>
                </a:path>
                <a:path w="2707640" h="3863340">
                  <a:moveTo>
                    <a:pt x="0" y="738505"/>
                  </a:moveTo>
                  <a:lnTo>
                    <a:pt x="985901" y="738505"/>
                  </a:lnTo>
                </a:path>
                <a:path w="2707640" h="3863340">
                  <a:moveTo>
                    <a:pt x="935736" y="795274"/>
                  </a:moveTo>
                  <a:lnTo>
                    <a:pt x="990091" y="738505"/>
                  </a:lnTo>
                  <a:lnTo>
                    <a:pt x="935736" y="681736"/>
                  </a:lnTo>
                </a:path>
                <a:path w="2707640" h="3863340">
                  <a:moveTo>
                    <a:pt x="1721231" y="1079373"/>
                  </a:moveTo>
                  <a:lnTo>
                    <a:pt x="2707132" y="1079373"/>
                  </a:lnTo>
                </a:path>
                <a:path w="2707640" h="3863340">
                  <a:moveTo>
                    <a:pt x="1771269" y="1022476"/>
                  </a:moveTo>
                  <a:lnTo>
                    <a:pt x="1717039" y="1079373"/>
                  </a:lnTo>
                  <a:lnTo>
                    <a:pt x="1771269" y="1136141"/>
                  </a:lnTo>
                </a:path>
                <a:path w="2707640" h="3863340">
                  <a:moveTo>
                    <a:pt x="0" y="1429131"/>
                  </a:moveTo>
                  <a:lnTo>
                    <a:pt x="1336802" y="1420240"/>
                  </a:lnTo>
                </a:path>
                <a:path w="2707640" h="3863340">
                  <a:moveTo>
                    <a:pt x="1286764" y="1477772"/>
                  </a:moveTo>
                  <a:lnTo>
                    <a:pt x="1340993" y="1420114"/>
                  </a:lnTo>
                  <a:lnTo>
                    <a:pt x="1286764" y="1364234"/>
                  </a:lnTo>
                </a:path>
                <a:path w="2707640" h="3863340">
                  <a:moveTo>
                    <a:pt x="1370202" y="1760982"/>
                  </a:moveTo>
                  <a:lnTo>
                    <a:pt x="2707132" y="1760982"/>
                  </a:lnTo>
                </a:path>
                <a:path w="2707640" h="3863340">
                  <a:moveTo>
                    <a:pt x="1420368" y="1704213"/>
                  </a:moveTo>
                  <a:lnTo>
                    <a:pt x="1366139" y="1760982"/>
                  </a:lnTo>
                  <a:lnTo>
                    <a:pt x="1420368" y="1817751"/>
                  </a:lnTo>
                </a:path>
                <a:path w="2707640" h="3863340">
                  <a:moveTo>
                    <a:pt x="0" y="2101850"/>
                  </a:moveTo>
                  <a:lnTo>
                    <a:pt x="985901" y="2101850"/>
                  </a:lnTo>
                </a:path>
                <a:path w="2707640" h="3863340">
                  <a:moveTo>
                    <a:pt x="935736" y="2158619"/>
                  </a:moveTo>
                  <a:lnTo>
                    <a:pt x="990091" y="2101850"/>
                  </a:lnTo>
                  <a:lnTo>
                    <a:pt x="935736" y="2044954"/>
                  </a:lnTo>
                </a:path>
                <a:path w="2707640" h="3863340">
                  <a:moveTo>
                    <a:pt x="1721231" y="2442591"/>
                  </a:moveTo>
                  <a:lnTo>
                    <a:pt x="2707132" y="2442591"/>
                  </a:lnTo>
                </a:path>
                <a:path w="2707640" h="3863340">
                  <a:moveTo>
                    <a:pt x="1771269" y="2385822"/>
                  </a:moveTo>
                  <a:lnTo>
                    <a:pt x="1717039" y="2442591"/>
                  </a:lnTo>
                  <a:lnTo>
                    <a:pt x="1771269" y="2499487"/>
                  </a:lnTo>
                </a:path>
                <a:path w="2707640" h="3863340">
                  <a:moveTo>
                    <a:pt x="0" y="2792349"/>
                  </a:moveTo>
                  <a:lnTo>
                    <a:pt x="1336802" y="2783586"/>
                  </a:lnTo>
                </a:path>
                <a:path w="2707640" h="3863340">
                  <a:moveTo>
                    <a:pt x="1286764" y="2841117"/>
                  </a:moveTo>
                  <a:lnTo>
                    <a:pt x="1340993" y="2783459"/>
                  </a:lnTo>
                  <a:lnTo>
                    <a:pt x="1286764" y="2727579"/>
                  </a:lnTo>
                </a:path>
                <a:path w="2707640" h="3863340">
                  <a:moveTo>
                    <a:pt x="1370202" y="3124327"/>
                  </a:moveTo>
                  <a:lnTo>
                    <a:pt x="2707132" y="3124327"/>
                  </a:lnTo>
                </a:path>
                <a:path w="2707640" h="3863340">
                  <a:moveTo>
                    <a:pt x="1420368" y="3067431"/>
                  </a:moveTo>
                  <a:lnTo>
                    <a:pt x="1366139" y="3124327"/>
                  </a:lnTo>
                  <a:lnTo>
                    <a:pt x="1420368" y="3181096"/>
                  </a:lnTo>
                </a:path>
                <a:path w="2707640" h="3863340">
                  <a:moveTo>
                    <a:pt x="0" y="3465068"/>
                  </a:moveTo>
                  <a:lnTo>
                    <a:pt x="985901" y="3465068"/>
                  </a:lnTo>
                </a:path>
                <a:path w="2707640" h="3863340">
                  <a:moveTo>
                    <a:pt x="935736" y="3521964"/>
                  </a:moveTo>
                  <a:lnTo>
                    <a:pt x="990091" y="3465068"/>
                  </a:lnTo>
                  <a:lnTo>
                    <a:pt x="935736" y="3408299"/>
                  </a:lnTo>
                </a:path>
                <a:path w="2707640" h="3863340">
                  <a:moveTo>
                    <a:pt x="1721231" y="3805948"/>
                  </a:moveTo>
                  <a:lnTo>
                    <a:pt x="2707132" y="3805948"/>
                  </a:lnTo>
                </a:path>
                <a:path w="2707640" h="3863340">
                  <a:moveTo>
                    <a:pt x="1771269" y="3749141"/>
                  </a:moveTo>
                  <a:lnTo>
                    <a:pt x="1717039" y="3805948"/>
                  </a:lnTo>
                  <a:lnTo>
                    <a:pt x="1771269" y="3862743"/>
                  </a:lnTo>
                </a:path>
              </a:pathLst>
            </a:custGeom>
            <a:ln w="9906">
              <a:solidFill>
                <a:srgbClr val="474747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18" name="object 18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401307" y="2804160"/>
              <a:ext cx="298068" cy="311403"/>
            </a:xfrm>
            <a:prstGeom prst="rect">
              <a:avLst/>
            </a:prstGeom>
          </p:spPr>
        </p:pic>
        <p:pic>
          <p:nvPicPr>
            <p:cNvPr id="19" name="object 19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217036" y="3154807"/>
              <a:ext cx="274827" cy="293369"/>
            </a:xfrm>
            <a:prstGeom prst="rect">
              <a:avLst/>
            </a:prstGeom>
          </p:spPr>
        </p:pic>
        <p:sp>
          <p:nvSpPr>
            <p:cNvPr id="20" name="object 20" descr=""/>
            <p:cNvSpPr/>
            <p:nvPr/>
          </p:nvSpPr>
          <p:spPr>
            <a:xfrm>
              <a:off x="3198367" y="3159760"/>
              <a:ext cx="269240" cy="181610"/>
            </a:xfrm>
            <a:custGeom>
              <a:avLst/>
              <a:gdLst/>
              <a:ahLst/>
              <a:cxnLst/>
              <a:rect l="l" t="t" r="r" b="b"/>
              <a:pathLst>
                <a:path w="269239" h="181610">
                  <a:moveTo>
                    <a:pt x="268858" y="0"/>
                  </a:moveTo>
                  <a:lnTo>
                    <a:pt x="157353" y="116712"/>
                  </a:lnTo>
                  <a:lnTo>
                    <a:pt x="152399" y="121792"/>
                  </a:lnTo>
                  <a:lnTo>
                    <a:pt x="144526" y="121792"/>
                  </a:lnTo>
                  <a:lnTo>
                    <a:pt x="139699" y="116712"/>
                  </a:lnTo>
                  <a:lnTo>
                    <a:pt x="109728" y="85343"/>
                  </a:lnTo>
                  <a:lnTo>
                    <a:pt x="104774" y="80263"/>
                  </a:lnTo>
                  <a:lnTo>
                    <a:pt x="96901" y="80263"/>
                  </a:lnTo>
                  <a:lnTo>
                    <a:pt x="92074" y="85343"/>
                  </a:lnTo>
                  <a:lnTo>
                    <a:pt x="0" y="181482"/>
                  </a:lnTo>
                </a:path>
              </a:pathLst>
            </a:custGeom>
            <a:ln w="9906">
              <a:solidFill>
                <a:srgbClr val="3BC583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1" name="object 21" descr=""/>
            <p:cNvSpPr/>
            <p:nvPr/>
          </p:nvSpPr>
          <p:spPr>
            <a:xfrm>
              <a:off x="6406261" y="3516883"/>
              <a:ext cx="288290" cy="262255"/>
            </a:xfrm>
            <a:custGeom>
              <a:avLst/>
              <a:gdLst/>
              <a:ahLst/>
              <a:cxnLst/>
              <a:rect l="l" t="t" r="r" b="b"/>
              <a:pathLst>
                <a:path w="288290" h="262254">
                  <a:moveTo>
                    <a:pt x="100203" y="26288"/>
                  </a:moveTo>
                  <a:lnTo>
                    <a:pt x="288163" y="26288"/>
                  </a:lnTo>
                </a:path>
                <a:path w="288290" h="262254">
                  <a:moveTo>
                    <a:pt x="100203" y="131063"/>
                  </a:moveTo>
                  <a:lnTo>
                    <a:pt x="288163" y="131063"/>
                  </a:lnTo>
                </a:path>
                <a:path w="288290" h="262254">
                  <a:moveTo>
                    <a:pt x="100203" y="235965"/>
                  </a:moveTo>
                  <a:lnTo>
                    <a:pt x="288163" y="235965"/>
                  </a:lnTo>
                </a:path>
                <a:path w="288290" h="262254">
                  <a:moveTo>
                    <a:pt x="12446" y="0"/>
                  </a:moveTo>
                  <a:lnTo>
                    <a:pt x="37591" y="0"/>
                  </a:lnTo>
                  <a:lnTo>
                    <a:pt x="50037" y="0"/>
                  </a:lnTo>
                  <a:lnTo>
                    <a:pt x="50037" y="13080"/>
                  </a:lnTo>
                  <a:lnTo>
                    <a:pt x="50037" y="39369"/>
                  </a:lnTo>
                  <a:lnTo>
                    <a:pt x="50037" y="52450"/>
                  </a:lnTo>
                  <a:lnTo>
                    <a:pt x="37591" y="52450"/>
                  </a:lnTo>
                  <a:lnTo>
                    <a:pt x="12446" y="52450"/>
                  </a:lnTo>
                  <a:lnTo>
                    <a:pt x="0" y="52450"/>
                  </a:lnTo>
                  <a:lnTo>
                    <a:pt x="0" y="39369"/>
                  </a:lnTo>
                  <a:lnTo>
                    <a:pt x="0" y="13080"/>
                  </a:lnTo>
                  <a:lnTo>
                    <a:pt x="0" y="0"/>
                  </a:lnTo>
                  <a:lnTo>
                    <a:pt x="12446" y="0"/>
                  </a:lnTo>
                </a:path>
                <a:path w="288290" h="262254">
                  <a:moveTo>
                    <a:pt x="12446" y="104901"/>
                  </a:moveTo>
                  <a:lnTo>
                    <a:pt x="37591" y="104901"/>
                  </a:lnTo>
                  <a:lnTo>
                    <a:pt x="50037" y="104901"/>
                  </a:lnTo>
                  <a:lnTo>
                    <a:pt x="50037" y="117982"/>
                  </a:lnTo>
                  <a:lnTo>
                    <a:pt x="50037" y="144271"/>
                  </a:lnTo>
                  <a:lnTo>
                    <a:pt x="50037" y="157352"/>
                  </a:lnTo>
                  <a:lnTo>
                    <a:pt x="37591" y="157352"/>
                  </a:lnTo>
                  <a:lnTo>
                    <a:pt x="12446" y="157352"/>
                  </a:lnTo>
                  <a:lnTo>
                    <a:pt x="0" y="157352"/>
                  </a:lnTo>
                  <a:lnTo>
                    <a:pt x="0" y="144271"/>
                  </a:lnTo>
                  <a:lnTo>
                    <a:pt x="0" y="117982"/>
                  </a:lnTo>
                  <a:lnTo>
                    <a:pt x="0" y="104901"/>
                  </a:lnTo>
                  <a:lnTo>
                    <a:pt x="12446" y="104901"/>
                  </a:lnTo>
                </a:path>
                <a:path w="288290" h="262254">
                  <a:moveTo>
                    <a:pt x="12446" y="209803"/>
                  </a:moveTo>
                  <a:lnTo>
                    <a:pt x="37591" y="209803"/>
                  </a:lnTo>
                  <a:lnTo>
                    <a:pt x="50037" y="209803"/>
                  </a:lnTo>
                  <a:lnTo>
                    <a:pt x="50037" y="222884"/>
                  </a:lnTo>
                  <a:lnTo>
                    <a:pt x="50037" y="249046"/>
                  </a:lnTo>
                  <a:lnTo>
                    <a:pt x="50037" y="262254"/>
                  </a:lnTo>
                  <a:lnTo>
                    <a:pt x="37591" y="262254"/>
                  </a:lnTo>
                  <a:lnTo>
                    <a:pt x="12446" y="262254"/>
                  </a:lnTo>
                  <a:lnTo>
                    <a:pt x="0" y="262254"/>
                  </a:lnTo>
                  <a:lnTo>
                    <a:pt x="0" y="249046"/>
                  </a:lnTo>
                  <a:lnTo>
                    <a:pt x="0" y="222884"/>
                  </a:lnTo>
                  <a:lnTo>
                    <a:pt x="0" y="209803"/>
                  </a:lnTo>
                  <a:lnTo>
                    <a:pt x="12446" y="209803"/>
                  </a:lnTo>
                </a:path>
              </a:pathLst>
            </a:custGeom>
            <a:ln w="9906">
              <a:solidFill>
                <a:srgbClr val="959595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22" name="object 22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193145" y="2463291"/>
              <a:ext cx="297830" cy="311118"/>
            </a:xfrm>
            <a:prstGeom prst="rect">
              <a:avLst/>
            </a:prstGeom>
          </p:spPr>
        </p:pic>
        <p:pic>
          <p:nvPicPr>
            <p:cNvPr id="23" name="object 23" descr="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3194049" y="3833123"/>
              <a:ext cx="283082" cy="298694"/>
            </a:xfrm>
            <a:prstGeom prst="rect">
              <a:avLst/>
            </a:prstGeom>
          </p:spPr>
        </p:pic>
        <p:pic>
          <p:nvPicPr>
            <p:cNvPr id="24" name="object 24" descr="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6401307" y="4167377"/>
              <a:ext cx="299465" cy="311403"/>
            </a:xfrm>
            <a:prstGeom prst="rect">
              <a:avLst/>
            </a:prstGeom>
          </p:spPr>
        </p:pic>
        <p:pic>
          <p:nvPicPr>
            <p:cNvPr id="25" name="object 25" descr="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3192779" y="4513198"/>
              <a:ext cx="298195" cy="306450"/>
            </a:xfrm>
            <a:prstGeom prst="rect">
              <a:avLst/>
            </a:prstGeom>
          </p:spPr>
        </p:pic>
        <p:pic>
          <p:nvPicPr>
            <p:cNvPr id="26" name="object 26" descr="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6407530" y="4866386"/>
              <a:ext cx="285622" cy="276859"/>
            </a:xfrm>
            <a:prstGeom prst="rect">
              <a:avLst/>
            </a:prstGeom>
          </p:spPr>
        </p:pic>
        <p:pic>
          <p:nvPicPr>
            <p:cNvPr id="27" name="object 27" descr="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6401307" y="2122424"/>
              <a:ext cx="298068" cy="311403"/>
            </a:xfrm>
            <a:prstGeom prst="rect">
              <a:avLst/>
            </a:prstGeom>
          </p:spPr>
        </p:pic>
        <p:sp>
          <p:nvSpPr>
            <p:cNvPr id="28" name="object 28" descr=""/>
            <p:cNvSpPr/>
            <p:nvPr/>
          </p:nvSpPr>
          <p:spPr>
            <a:xfrm>
              <a:off x="3206876" y="5207762"/>
              <a:ext cx="270510" cy="275590"/>
            </a:xfrm>
            <a:custGeom>
              <a:avLst/>
              <a:gdLst/>
              <a:ahLst/>
              <a:cxnLst/>
              <a:rect l="l" t="t" r="r" b="b"/>
              <a:pathLst>
                <a:path w="270510" h="275589">
                  <a:moveTo>
                    <a:pt x="123825" y="0"/>
                  </a:moveTo>
                  <a:lnTo>
                    <a:pt x="45212" y="0"/>
                  </a:lnTo>
                  <a:lnTo>
                    <a:pt x="38227" y="0"/>
                  </a:lnTo>
                  <a:lnTo>
                    <a:pt x="32639" y="5968"/>
                  </a:lnTo>
                  <a:lnTo>
                    <a:pt x="32639" y="13207"/>
                  </a:lnTo>
                  <a:lnTo>
                    <a:pt x="32639" y="99822"/>
                  </a:lnTo>
                </a:path>
                <a:path w="270510" h="275589">
                  <a:moveTo>
                    <a:pt x="146303" y="275590"/>
                  </a:moveTo>
                  <a:lnTo>
                    <a:pt x="224917" y="275590"/>
                  </a:lnTo>
                  <a:lnTo>
                    <a:pt x="231775" y="275590"/>
                  </a:lnTo>
                  <a:lnTo>
                    <a:pt x="237489" y="269747"/>
                  </a:lnTo>
                  <a:lnTo>
                    <a:pt x="237489" y="262509"/>
                  </a:lnTo>
                  <a:lnTo>
                    <a:pt x="237489" y="175894"/>
                  </a:lnTo>
                </a:path>
                <a:path w="270510" h="275589">
                  <a:moveTo>
                    <a:pt x="0" y="65785"/>
                  </a:moveTo>
                  <a:lnTo>
                    <a:pt x="32639" y="99822"/>
                  </a:lnTo>
                  <a:lnTo>
                    <a:pt x="65277" y="65785"/>
                  </a:lnTo>
                </a:path>
                <a:path w="270510" h="275589">
                  <a:moveTo>
                    <a:pt x="270001" y="209931"/>
                  </a:moveTo>
                  <a:lnTo>
                    <a:pt x="237489" y="175894"/>
                  </a:lnTo>
                  <a:lnTo>
                    <a:pt x="204850" y="209931"/>
                  </a:lnTo>
                </a:path>
              </a:pathLst>
            </a:custGeom>
            <a:ln w="9906">
              <a:solidFill>
                <a:srgbClr val="7E63EA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29" name="object 29" descr="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3201923" y="5359526"/>
              <a:ext cx="117093" cy="128778"/>
            </a:xfrm>
            <a:prstGeom prst="rect">
              <a:avLst/>
            </a:prstGeom>
          </p:spPr>
        </p:pic>
        <p:pic>
          <p:nvPicPr>
            <p:cNvPr id="30" name="object 30" descr="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3364737" y="5202808"/>
              <a:ext cx="117093" cy="128777"/>
            </a:xfrm>
            <a:prstGeom prst="rect">
              <a:avLst/>
            </a:prstGeom>
          </p:spPr>
        </p:pic>
        <p:sp>
          <p:nvSpPr>
            <p:cNvPr id="31" name="object 31" descr=""/>
            <p:cNvSpPr/>
            <p:nvPr/>
          </p:nvSpPr>
          <p:spPr>
            <a:xfrm>
              <a:off x="6406387" y="5536564"/>
              <a:ext cx="260985" cy="274320"/>
            </a:xfrm>
            <a:custGeom>
              <a:avLst/>
              <a:gdLst/>
              <a:ahLst/>
              <a:cxnLst/>
              <a:rect l="l" t="t" r="r" b="b"/>
              <a:pathLst>
                <a:path w="260984" h="274320">
                  <a:moveTo>
                    <a:pt x="125094" y="274269"/>
                  </a:moveTo>
                  <a:lnTo>
                    <a:pt x="76973" y="262067"/>
                  </a:lnTo>
                  <a:lnTo>
                    <a:pt x="37687" y="233264"/>
                  </a:lnTo>
                  <a:lnTo>
                    <a:pt x="10830" y="191673"/>
                  </a:lnTo>
                  <a:lnTo>
                    <a:pt x="0" y="141109"/>
                  </a:lnTo>
                  <a:lnTo>
                    <a:pt x="7774" y="89936"/>
                  </a:lnTo>
                  <a:lnTo>
                    <a:pt x="32099" y="46666"/>
                  </a:lnTo>
                  <a:lnTo>
                    <a:pt x="69615" y="15340"/>
                  </a:lnTo>
                  <a:lnTo>
                    <a:pt x="116966" y="0"/>
                  </a:lnTo>
                  <a:lnTo>
                    <a:pt x="166308" y="3995"/>
                  </a:lnTo>
                  <a:lnTo>
                    <a:pt x="209470" y="25866"/>
                  </a:lnTo>
                  <a:lnTo>
                    <a:pt x="242321" y="62439"/>
                  </a:lnTo>
                  <a:lnTo>
                    <a:pt x="260731" y="110540"/>
                  </a:lnTo>
                </a:path>
              </a:pathLst>
            </a:custGeom>
            <a:ln w="9906">
              <a:solidFill>
                <a:srgbClr val="959595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32" name="object 32" descr="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6403212" y="5572632"/>
              <a:ext cx="296163" cy="269506"/>
            </a:xfrm>
            <a:prstGeom prst="rect">
              <a:avLst/>
            </a:prstGeom>
          </p:spPr>
        </p:pic>
        <p:sp>
          <p:nvSpPr>
            <p:cNvPr id="33" name="object 33" descr=""/>
            <p:cNvSpPr/>
            <p:nvPr/>
          </p:nvSpPr>
          <p:spPr>
            <a:xfrm>
              <a:off x="3199002" y="1786636"/>
              <a:ext cx="248920" cy="226060"/>
            </a:xfrm>
            <a:custGeom>
              <a:avLst/>
              <a:gdLst/>
              <a:ahLst/>
              <a:cxnLst/>
              <a:rect l="l" t="t" r="r" b="b"/>
              <a:pathLst>
                <a:path w="248920" h="226060">
                  <a:moveTo>
                    <a:pt x="108076" y="226060"/>
                  </a:moveTo>
                  <a:lnTo>
                    <a:pt x="26162" y="226060"/>
                  </a:lnTo>
                  <a:lnTo>
                    <a:pt x="15966" y="223899"/>
                  </a:lnTo>
                  <a:lnTo>
                    <a:pt x="7651" y="218011"/>
                  </a:lnTo>
                  <a:lnTo>
                    <a:pt x="2051" y="209290"/>
                  </a:lnTo>
                  <a:lnTo>
                    <a:pt x="0" y="198627"/>
                  </a:lnTo>
                  <a:lnTo>
                    <a:pt x="0" y="27304"/>
                  </a:lnTo>
                  <a:lnTo>
                    <a:pt x="2051" y="16662"/>
                  </a:lnTo>
                  <a:lnTo>
                    <a:pt x="7651" y="7985"/>
                  </a:lnTo>
                  <a:lnTo>
                    <a:pt x="15966" y="2141"/>
                  </a:lnTo>
                  <a:lnTo>
                    <a:pt x="26162" y="0"/>
                  </a:lnTo>
                  <a:lnTo>
                    <a:pt x="222631" y="0"/>
                  </a:lnTo>
                  <a:lnTo>
                    <a:pt x="232846" y="2141"/>
                  </a:lnTo>
                  <a:lnTo>
                    <a:pt x="241204" y="7985"/>
                  </a:lnTo>
                  <a:lnTo>
                    <a:pt x="246848" y="16662"/>
                  </a:lnTo>
                  <a:lnTo>
                    <a:pt x="248920" y="27304"/>
                  </a:lnTo>
                  <a:lnTo>
                    <a:pt x="248920" y="120650"/>
                  </a:lnTo>
                </a:path>
              </a:pathLst>
            </a:custGeom>
            <a:ln w="9905">
              <a:solidFill>
                <a:srgbClr val="4E87E7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34" name="object 34" descr="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3199002" y="1835150"/>
              <a:ext cx="290829" cy="257937"/>
            </a:xfrm>
            <a:prstGeom prst="rect">
              <a:avLst/>
            </a:prstGeom>
          </p:spPr>
        </p:pic>
      </p:grpSp>
      <p:sp>
        <p:nvSpPr>
          <p:cNvPr id="35" name="object 35" descr=""/>
          <p:cNvSpPr txBox="1"/>
          <p:nvPr/>
        </p:nvSpPr>
        <p:spPr>
          <a:xfrm>
            <a:off x="6805930" y="2820670"/>
            <a:ext cx="1958339" cy="3581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ts val="1430"/>
              </a:lnSpc>
              <a:spcBef>
                <a:spcPts val="100"/>
              </a:spcBef>
            </a:pPr>
            <a:r>
              <a:rPr dirty="0" sz="1200">
                <a:solidFill>
                  <a:srgbClr val="959595"/>
                </a:solidFill>
                <a:latin typeface="Calibri"/>
                <a:cs typeface="Calibri"/>
              </a:rPr>
              <a:t>Marco</a:t>
            </a:r>
            <a:r>
              <a:rPr dirty="0" sz="1200" spc="-50">
                <a:solidFill>
                  <a:srgbClr val="959595"/>
                </a:solidFill>
                <a:latin typeface="Calibri"/>
                <a:cs typeface="Calibri"/>
              </a:rPr>
              <a:t> </a:t>
            </a:r>
            <a:r>
              <a:rPr dirty="0" sz="1200" spc="-10">
                <a:solidFill>
                  <a:srgbClr val="959595"/>
                </a:solidFill>
                <a:latin typeface="Calibri"/>
                <a:cs typeface="Calibri"/>
              </a:rPr>
              <a:t>lógico</a:t>
            </a:r>
            <a:endParaRPr sz="1200">
              <a:latin typeface="Calibri"/>
              <a:cs typeface="Calibri"/>
            </a:endParaRPr>
          </a:p>
          <a:p>
            <a:pPr marL="12700">
              <a:lnSpc>
                <a:spcPts val="1190"/>
              </a:lnSpc>
            </a:pPr>
            <a:r>
              <a:rPr dirty="0" sz="1000">
                <a:solidFill>
                  <a:srgbClr val="474747"/>
                </a:solidFill>
                <a:latin typeface="Calibri"/>
                <a:cs typeface="Calibri"/>
              </a:rPr>
              <a:t>Ausencia</a:t>
            </a:r>
            <a:r>
              <a:rPr dirty="0" sz="1000" spc="-30">
                <a:solidFill>
                  <a:srgbClr val="474747"/>
                </a:solidFill>
                <a:latin typeface="Calibri"/>
                <a:cs typeface="Calibri"/>
              </a:rPr>
              <a:t> </a:t>
            </a:r>
            <a:r>
              <a:rPr dirty="0" sz="1000">
                <a:solidFill>
                  <a:srgbClr val="474747"/>
                </a:solidFill>
                <a:latin typeface="Calibri"/>
                <a:cs typeface="Calibri"/>
              </a:rPr>
              <a:t>de</a:t>
            </a:r>
            <a:r>
              <a:rPr dirty="0" sz="1000" spc="-30">
                <a:solidFill>
                  <a:srgbClr val="474747"/>
                </a:solidFill>
                <a:latin typeface="Calibri"/>
                <a:cs typeface="Calibri"/>
              </a:rPr>
              <a:t> </a:t>
            </a:r>
            <a:r>
              <a:rPr dirty="0" sz="1000">
                <a:solidFill>
                  <a:srgbClr val="474747"/>
                </a:solidFill>
                <a:latin typeface="Calibri"/>
                <a:cs typeface="Calibri"/>
              </a:rPr>
              <a:t>un</a:t>
            </a:r>
            <a:r>
              <a:rPr dirty="0" sz="1000" spc="-35">
                <a:solidFill>
                  <a:srgbClr val="474747"/>
                </a:solidFill>
                <a:latin typeface="Calibri"/>
                <a:cs typeface="Calibri"/>
              </a:rPr>
              <a:t> </a:t>
            </a:r>
            <a:r>
              <a:rPr dirty="0" sz="1000">
                <a:solidFill>
                  <a:srgbClr val="474747"/>
                </a:solidFill>
                <a:latin typeface="Calibri"/>
                <a:cs typeface="Calibri"/>
              </a:rPr>
              <a:t>marco</a:t>
            </a:r>
            <a:r>
              <a:rPr dirty="0" sz="1000" spc="-20">
                <a:solidFill>
                  <a:srgbClr val="474747"/>
                </a:solidFill>
                <a:latin typeface="Calibri"/>
                <a:cs typeface="Calibri"/>
              </a:rPr>
              <a:t> </a:t>
            </a:r>
            <a:r>
              <a:rPr dirty="0" sz="1000">
                <a:solidFill>
                  <a:srgbClr val="474747"/>
                </a:solidFill>
                <a:latin typeface="Calibri"/>
                <a:cs typeface="Calibri"/>
              </a:rPr>
              <a:t>lógico</a:t>
            </a:r>
            <a:r>
              <a:rPr dirty="0" sz="1000" spc="-40">
                <a:solidFill>
                  <a:srgbClr val="474747"/>
                </a:solidFill>
                <a:latin typeface="Calibri"/>
                <a:cs typeface="Calibri"/>
              </a:rPr>
              <a:t> </a:t>
            </a:r>
            <a:r>
              <a:rPr dirty="0" sz="1000" spc="-10">
                <a:solidFill>
                  <a:srgbClr val="474747"/>
                </a:solidFill>
                <a:latin typeface="Calibri"/>
                <a:cs typeface="Calibri"/>
              </a:rPr>
              <a:t>explícito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36" name="object 36" descr=""/>
          <p:cNvSpPr txBox="1"/>
          <p:nvPr/>
        </p:nvSpPr>
        <p:spPr>
          <a:xfrm>
            <a:off x="1127556" y="3161538"/>
            <a:ext cx="1958975" cy="3581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575945">
              <a:lnSpc>
                <a:spcPts val="1430"/>
              </a:lnSpc>
              <a:spcBef>
                <a:spcPts val="100"/>
              </a:spcBef>
            </a:pPr>
            <a:r>
              <a:rPr dirty="0" sz="1200">
                <a:solidFill>
                  <a:srgbClr val="3BC583"/>
                </a:solidFill>
                <a:latin typeface="Calibri"/>
                <a:cs typeface="Calibri"/>
              </a:rPr>
              <a:t>Medición</a:t>
            </a:r>
            <a:r>
              <a:rPr dirty="0" sz="1200" spc="-30">
                <a:solidFill>
                  <a:srgbClr val="3BC583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3BC583"/>
                </a:solidFill>
                <a:latin typeface="Calibri"/>
                <a:cs typeface="Calibri"/>
              </a:rPr>
              <a:t>de</a:t>
            </a:r>
            <a:r>
              <a:rPr dirty="0" sz="1200" spc="-20">
                <a:solidFill>
                  <a:srgbClr val="3BC583"/>
                </a:solidFill>
                <a:latin typeface="Calibri"/>
                <a:cs typeface="Calibri"/>
              </a:rPr>
              <a:t> </a:t>
            </a:r>
            <a:r>
              <a:rPr dirty="0" sz="1200" spc="-10">
                <a:solidFill>
                  <a:srgbClr val="3BC583"/>
                </a:solidFill>
                <a:latin typeface="Calibri"/>
                <a:cs typeface="Calibri"/>
              </a:rPr>
              <a:t>impactos</a:t>
            </a:r>
            <a:endParaRPr sz="1200">
              <a:latin typeface="Calibri"/>
              <a:cs typeface="Calibri"/>
            </a:endParaRPr>
          </a:p>
          <a:p>
            <a:pPr marL="12700">
              <a:lnSpc>
                <a:spcPts val="1190"/>
              </a:lnSpc>
            </a:pPr>
            <a:r>
              <a:rPr dirty="0" sz="1000">
                <a:solidFill>
                  <a:srgbClr val="474747"/>
                </a:solidFill>
                <a:latin typeface="Calibri"/>
                <a:cs typeface="Calibri"/>
              </a:rPr>
              <a:t>Medición</a:t>
            </a:r>
            <a:r>
              <a:rPr dirty="0" sz="1000" spc="-30">
                <a:solidFill>
                  <a:srgbClr val="474747"/>
                </a:solidFill>
                <a:latin typeface="Calibri"/>
                <a:cs typeface="Calibri"/>
              </a:rPr>
              <a:t> </a:t>
            </a:r>
            <a:r>
              <a:rPr dirty="0" sz="1000">
                <a:solidFill>
                  <a:srgbClr val="474747"/>
                </a:solidFill>
                <a:latin typeface="Calibri"/>
                <a:cs typeface="Calibri"/>
              </a:rPr>
              <a:t>inadecuada</a:t>
            </a:r>
            <a:r>
              <a:rPr dirty="0" sz="1000" spc="-30">
                <a:solidFill>
                  <a:srgbClr val="474747"/>
                </a:solidFill>
                <a:latin typeface="Calibri"/>
                <a:cs typeface="Calibri"/>
              </a:rPr>
              <a:t> </a:t>
            </a:r>
            <a:r>
              <a:rPr dirty="0" sz="1000">
                <a:solidFill>
                  <a:srgbClr val="474747"/>
                </a:solidFill>
                <a:latin typeface="Calibri"/>
                <a:cs typeface="Calibri"/>
              </a:rPr>
              <a:t>de</a:t>
            </a:r>
            <a:r>
              <a:rPr dirty="0" sz="1000" spc="-25">
                <a:solidFill>
                  <a:srgbClr val="474747"/>
                </a:solidFill>
                <a:latin typeface="Calibri"/>
                <a:cs typeface="Calibri"/>
              </a:rPr>
              <a:t> </a:t>
            </a:r>
            <a:r>
              <a:rPr dirty="0" sz="1000">
                <a:solidFill>
                  <a:srgbClr val="474747"/>
                </a:solidFill>
                <a:latin typeface="Calibri"/>
                <a:cs typeface="Calibri"/>
              </a:rPr>
              <a:t>los</a:t>
            </a:r>
            <a:r>
              <a:rPr dirty="0" sz="1000" spc="-35">
                <a:solidFill>
                  <a:srgbClr val="474747"/>
                </a:solidFill>
                <a:latin typeface="Calibri"/>
                <a:cs typeface="Calibri"/>
              </a:rPr>
              <a:t> </a:t>
            </a:r>
            <a:r>
              <a:rPr dirty="0" sz="1000" spc="-10">
                <a:solidFill>
                  <a:srgbClr val="474747"/>
                </a:solidFill>
                <a:latin typeface="Calibri"/>
                <a:cs typeface="Calibri"/>
              </a:rPr>
              <a:t>impactos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37" name="object 37" descr=""/>
          <p:cNvSpPr txBox="1"/>
          <p:nvPr/>
        </p:nvSpPr>
        <p:spPr>
          <a:xfrm>
            <a:off x="6805930" y="3501974"/>
            <a:ext cx="2544445" cy="3587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ts val="1430"/>
              </a:lnSpc>
              <a:spcBef>
                <a:spcPts val="100"/>
              </a:spcBef>
            </a:pPr>
            <a:r>
              <a:rPr dirty="0" sz="1200" spc="-10">
                <a:solidFill>
                  <a:srgbClr val="959595"/>
                </a:solidFill>
                <a:latin typeface="Calibri"/>
                <a:cs typeface="Calibri"/>
              </a:rPr>
              <a:t>Evaluación</a:t>
            </a:r>
            <a:r>
              <a:rPr dirty="0" sz="1200" spc="-5">
                <a:solidFill>
                  <a:srgbClr val="959595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959595"/>
                </a:solidFill>
                <a:latin typeface="Calibri"/>
                <a:cs typeface="Calibri"/>
              </a:rPr>
              <a:t>por</a:t>
            </a:r>
            <a:r>
              <a:rPr dirty="0" sz="1200" spc="-10">
                <a:solidFill>
                  <a:srgbClr val="959595"/>
                </a:solidFill>
                <a:latin typeface="Calibri"/>
                <a:cs typeface="Calibri"/>
              </a:rPr>
              <a:t> diseño</a:t>
            </a:r>
            <a:endParaRPr sz="1200">
              <a:latin typeface="Calibri"/>
              <a:cs typeface="Calibri"/>
            </a:endParaRPr>
          </a:p>
          <a:p>
            <a:pPr marL="12700">
              <a:lnSpc>
                <a:spcPts val="1190"/>
              </a:lnSpc>
            </a:pPr>
            <a:r>
              <a:rPr dirty="0" sz="1000">
                <a:solidFill>
                  <a:srgbClr val="474747"/>
                </a:solidFill>
                <a:latin typeface="Calibri"/>
                <a:cs typeface="Calibri"/>
              </a:rPr>
              <a:t>Ausencia</a:t>
            </a:r>
            <a:r>
              <a:rPr dirty="0" sz="1000" spc="-15">
                <a:solidFill>
                  <a:srgbClr val="474747"/>
                </a:solidFill>
                <a:latin typeface="Calibri"/>
                <a:cs typeface="Calibri"/>
              </a:rPr>
              <a:t> </a:t>
            </a:r>
            <a:r>
              <a:rPr dirty="0" sz="1000">
                <a:solidFill>
                  <a:srgbClr val="474747"/>
                </a:solidFill>
                <a:latin typeface="Calibri"/>
                <a:cs typeface="Calibri"/>
              </a:rPr>
              <a:t>de</a:t>
            </a:r>
            <a:r>
              <a:rPr dirty="0" sz="1000" spc="-15">
                <a:solidFill>
                  <a:srgbClr val="474747"/>
                </a:solidFill>
                <a:latin typeface="Calibri"/>
                <a:cs typeface="Calibri"/>
              </a:rPr>
              <a:t> </a:t>
            </a:r>
            <a:r>
              <a:rPr dirty="0" sz="1000">
                <a:solidFill>
                  <a:srgbClr val="474747"/>
                </a:solidFill>
                <a:latin typeface="Calibri"/>
                <a:cs typeface="Calibri"/>
              </a:rPr>
              <a:t>un</a:t>
            </a:r>
            <a:r>
              <a:rPr dirty="0" sz="1000" spc="-20">
                <a:solidFill>
                  <a:srgbClr val="474747"/>
                </a:solidFill>
                <a:latin typeface="Calibri"/>
                <a:cs typeface="Calibri"/>
              </a:rPr>
              <a:t> </a:t>
            </a:r>
            <a:r>
              <a:rPr dirty="0" sz="1000">
                <a:solidFill>
                  <a:srgbClr val="474747"/>
                </a:solidFill>
                <a:latin typeface="Calibri"/>
                <a:cs typeface="Calibri"/>
              </a:rPr>
              <a:t>sistema</a:t>
            </a:r>
            <a:r>
              <a:rPr dirty="0" sz="1000" spc="5">
                <a:solidFill>
                  <a:srgbClr val="474747"/>
                </a:solidFill>
                <a:latin typeface="Calibri"/>
                <a:cs typeface="Calibri"/>
              </a:rPr>
              <a:t> </a:t>
            </a:r>
            <a:r>
              <a:rPr dirty="0" sz="1000">
                <a:solidFill>
                  <a:srgbClr val="474747"/>
                </a:solidFill>
                <a:latin typeface="Calibri"/>
                <a:cs typeface="Calibri"/>
              </a:rPr>
              <a:t>de</a:t>
            </a:r>
            <a:r>
              <a:rPr dirty="0" sz="1000" spc="-5">
                <a:solidFill>
                  <a:srgbClr val="474747"/>
                </a:solidFill>
                <a:latin typeface="Calibri"/>
                <a:cs typeface="Calibri"/>
              </a:rPr>
              <a:t> </a:t>
            </a:r>
            <a:r>
              <a:rPr dirty="0" sz="1000" spc="-10">
                <a:solidFill>
                  <a:srgbClr val="474747"/>
                </a:solidFill>
                <a:latin typeface="Calibri"/>
                <a:cs typeface="Calibri"/>
              </a:rPr>
              <a:t>evaluación</a:t>
            </a:r>
            <a:r>
              <a:rPr dirty="0" sz="1000" spc="-20">
                <a:solidFill>
                  <a:srgbClr val="474747"/>
                </a:solidFill>
                <a:latin typeface="Calibri"/>
                <a:cs typeface="Calibri"/>
              </a:rPr>
              <a:t> </a:t>
            </a:r>
            <a:r>
              <a:rPr dirty="0" sz="1000">
                <a:solidFill>
                  <a:srgbClr val="474747"/>
                </a:solidFill>
                <a:latin typeface="Calibri"/>
                <a:cs typeface="Calibri"/>
              </a:rPr>
              <a:t>por</a:t>
            </a:r>
            <a:r>
              <a:rPr dirty="0" sz="1000" spc="-20">
                <a:solidFill>
                  <a:srgbClr val="474747"/>
                </a:solidFill>
                <a:latin typeface="Calibri"/>
                <a:cs typeface="Calibri"/>
              </a:rPr>
              <a:t> </a:t>
            </a:r>
            <a:r>
              <a:rPr dirty="0" sz="1000" spc="-10">
                <a:solidFill>
                  <a:srgbClr val="474747"/>
                </a:solidFill>
                <a:latin typeface="Calibri"/>
                <a:cs typeface="Calibri"/>
              </a:rPr>
              <a:t>diseño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38" name="object 38" descr=""/>
          <p:cNvSpPr txBox="1"/>
          <p:nvPr/>
        </p:nvSpPr>
        <p:spPr>
          <a:xfrm>
            <a:off x="611225" y="3843273"/>
            <a:ext cx="2474595" cy="3581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541655">
              <a:lnSpc>
                <a:spcPts val="1430"/>
              </a:lnSpc>
              <a:spcBef>
                <a:spcPts val="100"/>
              </a:spcBef>
            </a:pPr>
            <a:r>
              <a:rPr dirty="0" sz="1200" spc="-10">
                <a:solidFill>
                  <a:srgbClr val="E45652"/>
                </a:solidFill>
                <a:latin typeface="Calibri"/>
                <a:cs typeface="Calibri"/>
              </a:rPr>
              <a:t>Implementación </a:t>
            </a:r>
            <a:r>
              <a:rPr dirty="0" sz="1200">
                <a:solidFill>
                  <a:srgbClr val="E45652"/>
                </a:solidFill>
                <a:latin typeface="Calibri"/>
                <a:cs typeface="Calibri"/>
              </a:rPr>
              <a:t>y</a:t>
            </a:r>
            <a:r>
              <a:rPr dirty="0" sz="1200" spc="30">
                <a:solidFill>
                  <a:srgbClr val="E45652"/>
                </a:solidFill>
                <a:latin typeface="Calibri"/>
                <a:cs typeface="Calibri"/>
              </a:rPr>
              <a:t> </a:t>
            </a:r>
            <a:r>
              <a:rPr dirty="0" sz="1200" spc="-10">
                <a:solidFill>
                  <a:srgbClr val="E45652"/>
                </a:solidFill>
                <a:latin typeface="Calibri"/>
                <a:cs typeface="Calibri"/>
              </a:rPr>
              <a:t>presupuesto</a:t>
            </a:r>
            <a:endParaRPr sz="1200">
              <a:latin typeface="Calibri"/>
              <a:cs typeface="Calibri"/>
            </a:endParaRPr>
          </a:p>
          <a:p>
            <a:pPr marL="12700">
              <a:lnSpc>
                <a:spcPts val="1190"/>
              </a:lnSpc>
            </a:pPr>
            <a:r>
              <a:rPr dirty="0" sz="1000" spc="-10">
                <a:solidFill>
                  <a:srgbClr val="474747"/>
                </a:solidFill>
                <a:latin typeface="Calibri"/>
                <a:cs typeface="Calibri"/>
              </a:rPr>
              <a:t>Problemas</a:t>
            </a:r>
            <a:r>
              <a:rPr dirty="0" sz="1000" spc="5">
                <a:solidFill>
                  <a:srgbClr val="474747"/>
                </a:solidFill>
                <a:latin typeface="Calibri"/>
                <a:cs typeface="Calibri"/>
              </a:rPr>
              <a:t> </a:t>
            </a:r>
            <a:r>
              <a:rPr dirty="0" sz="1000">
                <a:solidFill>
                  <a:srgbClr val="474747"/>
                </a:solidFill>
                <a:latin typeface="Calibri"/>
                <a:cs typeface="Calibri"/>
              </a:rPr>
              <a:t>en</a:t>
            </a:r>
            <a:r>
              <a:rPr dirty="0" sz="1000" spc="10">
                <a:solidFill>
                  <a:srgbClr val="474747"/>
                </a:solidFill>
                <a:latin typeface="Calibri"/>
                <a:cs typeface="Calibri"/>
              </a:rPr>
              <a:t> </a:t>
            </a:r>
            <a:r>
              <a:rPr dirty="0" sz="1000">
                <a:solidFill>
                  <a:srgbClr val="474747"/>
                </a:solidFill>
                <a:latin typeface="Calibri"/>
                <a:cs typeface="Calibri"/>
              </a:rPr>
              <a:t>la </a:t>
            </a:r>
            <a:r>
              <a:rPr dirty="0" sz="1000" spc="-10">
                <a:solidFill>
                  <a:srgbClr val="474747"/>
                </a:solidFill>
                <a:latin typeface="Calibri"/>
                <a:cs typeface="Calibri"/>
              </a:rPr>
              <a:t>implementación</a:t>
            </a:r>
            <a:r>
              <a:rPr dirty="0" sz="1000" spc="25">
                <a:solidFill>
                  <a:srgbClr val="474747"/>
                </a:solidFill>
                <a:latin typeface="Calibri"/>
                <a:cs typeface="Calibri"/>
              </a:rPr>
              <a:t> </a:t>
            </a:r>
            <a:r>
              <a:rPr dirty="0" sz="1000">
                <a:solidFill>
                  <a:srgbClr val="474747"/>
                </a:solidFill>
                <a:latin typeface="Calibri"/>
                <a:cs typeface="Calibri"/>
              </a:rPr>
              <a:t>y </a:t>
            </a:r>
            <a:r>
              <a:rPr dirty="0" sz="1000" spc="-10">
                <a:solidFill>
                  <a:srgbClr val="474747"/>
                </a:solidFill>
                <a:latin typeface="Calibri"/>
                <a:cs typeface="Calibri"/>
              </a:rPr>
              <a:t>presupuesto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39" name="object 39" descr=""/>
          <p:cNvSpPr txBox="1"/>
          <p:nvPr/>
        </p:nvSpPr>
        <p:spPr>
          <a:xfrm>
            <a:off x="917854" y="2479675"/>
            <a:ext cx="2168525" cy="3581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561975">
              <a:lnSpc>
                <a:spcPts val="1430"/>
              </a:lnSpc>
              <a:spcBef>
                <a:spcPts val="100"/>
              </a:spcBef>
            </a:pPr>
            <a:r>
              <a:rPr dirty="0" sz="1200" spc="-10">
                <a:solidFill>
                  <a:srgbClr val="DFCA15"/>
                </a:solidFill>
                <a:latin typeface="Calibri"/>
                <a:cs typeface="Calibri"/>
              </a:rPr>
              <a:t>Instrumentos</a:t>
            </a:r>
            <a:r>
              <a:rPr dirty="0" sz="1200" spc="35">
                <a:solidFill>
                  <a:srgbClr val="DFCA15"/>
                </a:solidFill>
                <a:latin typeface="Calibri"/>
                <a:cs typeface="Calibri"/>
              </a:rPr>
              <a:t> </a:t>
            </a:r>
            <a:r>
              <a:rPr dirty="0" sz="1200" spc="-10">
                <a:solidFill>
                  <a:srgbClr val="DFCA15"/>
                </a:solidFill>
                <a:latin typeface="Calibri"/>
                <a:cs typeface="Calibri"/>
              </a:rPr>
              <a:t>alternativos</a:t>
            </a:r>
            <a:endParaRPr sz="1200">
              <a:latin typeface="Calibri"/>
              <a:cs typeface="Calibri"/>
            </a:endParaRPr>
          </a:p>
          <a:p>
            <a:pPr marL="12700">
              <a:lnSpc>
                <a:spcPts val="1190"/>
              </a:lnSpc>
            </a:pPr>
            <a:r>
              <a:rPr dirty="0" sz="1000" spc="-10">
                <a:solidFill>
                  <a:srgbClr val="474747"/>
                </a:solidFill>
                <a:latin typeface="Calibri"/>
                <a:cs typeface="Calibri"/>
              </a:rPr>
              <a:t>Consideración</a:t>
            </a:r>
            <a:r>
              <a:rPr dirty="0" sz="1000">
                <a:solidFill>
                  <a:srgbClr val="474747"/>
                </a:solidFill>
                <a:latin typeface="Calibri"/>
                <a:cs typeface="Calibri"/>
              </a:rPr>
              <a:t> inadecuada</a:t>
            </a:r>
            <a:r>
              <a:rPr dirty="0" sz="1000" spc="-20">
                <a:solidFill>
                  <a:srgbClr val="474747"/>
                </a:solidFill>
                <a:latin typeface="Calibri"/>
                <a:cs typeface="Calibri"/>
              </a:rPr>
              <a:t> </a:t>
            </a:r>
            <a:r>
              <a:rPr dirty="0" sz="1000">
                <a:solidFill>
                  <a:srgbClr val="474747"/>
                </a:solidFill>
                <a:latin typeface="Calibri"/>
                <a:cs typeface="Calibri"/>
              </a:rPr>
              <a:t>de</a:t>
            </a:r>
            <a:r>
              <a:rPr dirty="0" sz="1000" spc="-5">
                <a:solidFill>
                  <a:srgbClr val="474747"/>
                </a:solidFill>
                <a:latin typeface="Calibri"/>
                <a:cs typeface="Calibri"/>
              </a:rPr>
              <a:t> </a:t>
            </a:r>
            <a:r>
              <a:rPr dirty="0" sz="1000" spc="-10">
                <a:solidFill>
                  <a:srgbClr val="474747"/>
                </a:solidFill>
                <a:latin typeface="Calibri"/>
                <a:cs typeface="Calibri"/>
              </a:rPr>
              <a:t>alternativas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40" name="object 40" descr=""/>
          <p:cNvSpPr txBox="1"/>
          <p:nvPr/>
        </p:nvSpPr>
        <p:spPr>
          <a:xfrm>
            <a:off x="6805930" y="2138934"/>
            <a:ext cx="2206625" cy="3581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ts val="1430"/>
              </a:lnSpc>
              <a:spcBef>
                <a:spcPts val="100"/>
              </a:spcBef>
            </a:pPr>
            <a:r>
              <a:rPr dirty="0" sz="1200">
                <a:solidFill>
                  <a:srgbClr val="DE8430"/>
                </a:solidFill>
                <a:latin typeface="Calibri"/>
                <a:cs typeface="Calibri"/>
              </a:rPr>
              <a:t>Objetivos</a:t>
            </a:r>
            <a:r>
              <a:rPr dirty="0" sz="1200" spc="-20">
                <a:solidFill>
                  <a:srgbClr val="DE8430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DE8430"/>
                </a:solidFill>
                <a:latin typeface="Calibri"/>
                <a:cs typeface="Calibri"/>
              </a:rPr>
              <a:t>a</a:t>
            </a:r>
            <a:r>
              <a:rPr dirty="0" sz="1200" spc="-25">
                <a:solidFill>
                  <a:srgbClr val="DE8430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DE8430"/>
                </a:solidFill>
                <a:latin typeface="Calibri"/>
                <a:cs typeface="Calibri"/>
              </a:rPr>
              <a:t>nivel</a:t>
            </a:r>
            <a:r>
              <a:rPr dirty="0" sz="1200" spc="-40">
                <a:solidFill>
                  <a:srgbClr val="DE8430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DE8430"/>
                </a:solidFill>
                <a:latin typeface="Calibri"/>
                <a:cs typeface="Calibri"/>
              </a:rPr>
              <a:t>del</a:t>
            </a:r>
            <a:r>
              <a:rPr dirty="0" sz="1200" spc="-30">
                <a:solidFill>
                  <a:srgbClr val="DE8430"/>
                </a:solidFill>
                <a:latin typeface="Calibri"/>
                <a:cs typeface="Calibri"/>
              </a:rPr>
              <a:t> </a:t>
            </a:r>
            <a:r>
              <a:rPr dirty="0" sz="1200" spc="-10">
                <a:solidFill>
                  <a:srgbClr val="DE8430"/>
                </a:solidFill>
                <a:latin typeface="Calibri"/>
                <a:cs typeface="Calibri"/>
              </a:rPr>
              <a:t>sistema</a:t>
            </a:r>
            <a:endParaRPr sz="1200">
              <a:latin typeface="Calibri"/>
              <a:cs typeface="Calibri"/>
            </a:endParaRPr>
          </a:p>
          <a:p>
            <a:pPr marL="12700">
              <a:lnSpc>
                <a:spcPts val="1190"/>
              </a:lnSpc>
            </a:pPr>
            <a:r>
              <a:rPr dirty="0" sz="1000">
                <a:solidFill>
                  <a:srgbClr val="474747"/>
                </a:solidFill>
                <a:latin typeface="Calibri"/>
                <a:cs typeface="Calibri"/>
              </a:rPr>
              <a:t>Objetivos</a:t>
            </a:r>
            <a:r>
              <a:rPr dirty="0" sz="1000" spc="-20">
                <a:solidFill>
                  <a:srgbClr val="474747"/>
                </a:solidFill>
                <a:latin typeface="Calibri"/>
                <a:cs typeface="Calibri"/>
              </a:rPr>
              <a:t> </a:t>
            </a:r>
            <a:r>
              <a:rPr dirty="0" sz="1000">
                <a:solidFill>
                  <a:srgbClr val="474747"/>
                </a:solidFill>
                <a:latin typeface="Calibri"/>
                <a:cs typeface="Calibri"/>
              </a:rPr>
              <a:t>mal</a:t>
            </a:r>
            <a:r>
              <a:rPr dirty="0" sz="1000" spc="-25">
                <a:solidFill>
                  <a:srgbClr val="474747"/>
                </a:solidFill>
                <a:latin typeface="Calibri"/>
                <a:cs typeface="Calibri"/>
              </a:rPr>
              <a:t> </a:t>
            </a:r>
            <a:r>
              <a:rPr dirty="0" sz="1000">
                <a:solidFill>
                  <a:srgbClr val="474747"/>
                </a:solidFill>
                <a:latin typeface="Calibri"/>
                <a:cs typeface="Calibri"/>
              </a:rPr>
              <a:t>definidos</a:t>
            </a:r>
            <a:r>
              <a:rPr dirty="0" sz="1000" spc="-30">
                <a:solidFill>
                  <a:srgbClr val="474747"/>
                </a:solidFill>
                <a:latin typeface="Calibri"/>
                <a:cs typeface="Calibri"/>
              </a:rPr>
              <a:t> </a:t>
            </a:r>
            <a:r>
              <a:rPr dirty="0" sz="1000">
                <a:solidFill>
                  <a:srgbClr val="474747"/>
                </a:solidFill>
                <a:latin typeface="Calibri"/>
                <a:cs typeface="Calibri"/>
              </a:rPr>
              <a:t>a</a:t>
            </a:r>
            <a:r>
              <a:rPr dirty="0" sz="1000" spc="-25">
                <a:solidFill>
                  <a:srgbClr val="474747"/>
                </a:solidFill>
                <a:latin typeface="Calibri"/>
                <a:cs typeface="Calibri"/>
              </a:rPr>
              <a:t> </a:t>
            </a:r>
            <a:r>
              <a:rPr dirty="0" sz="1000">
                <a:solidFill>
                  <a:srgbClr val="474747"/>
                </a:solidFill>
                <a:latin typeface="Calibri"/>
                <a:cs typeface="Calibri"/>
              </a:rPr>
              <a:t>nivel</a:t>
            </a:r>
            <a:r>
              <a:rPr dirty="0" sz="1000" spc="-25">
                <a:solidFill>
                  <a:srgbClr val="474747"/>
                </a:solidFill>
                <a:latin typeface="Calibri"/>
                <a:cs typeface="Calibri"/>
              </a:rPr>
              <a:t> </a:t>
            </a:r>
            <a:r>
              <a:rPr dirty="0" sz="1000">
                <a:solidFill>
                  <a:srgbClr val="474747"/>
                </a:solidFill>
                <a:latin typeface="Calibri"/>
                <a:cs typeface="Calibri"/>
              </a:rPr>
              <a:t>del</a:t>
            </a:r>
            <a:r>
              <a:rPr dirty="0" sz="1000" spc="-25">
                <a:solidFill>
                  <a:srgbClr val="474747"/>
                </a:solidFill>
                <a:latin typeface="Calibri"/>
                <a:cs typeface="Calibri"/>
              </a:rPr>
              <a:t> </a:t>
            </a:r>
            <a:r>
              <a:rPr dirty="0" sz="1000" spc="-10">
                <a:solidFill>
                  <a:srgbClr val="474747"/>
                </a:solidFill>
                <a:latin typeface="Calibri"/>
                <a:cs typeface="Calibri"/>
              </a:rPr>
              <a:t>sistema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41" name="object 41" descr=""/>
          <p:cNvSpPr txBox="1"/>
          <p:nvPr/>
        </p:nvSpPr>
        <p:spPr>
          <a:xfrm>
            <a:off x="408228" y="4525136"/>
            <a:ext cx="2677795" cy="3581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619760">
              <a:lnSpc>
                <a:spcPts val="1430"/>
              </a:lnSpc>
              <a:spcBef>
                <a:spcPts val="100"/>
              </a:spcBef>
            </a:pPr>
            <a:r>
              <a:rPr dirty="0" sz="1200" spc="-10">
                <a:solidFill>
                  <a:srgbClr val="DE57A9"/>
                </a:solidFill>
                <a:latin typeface="Calibri"/>
                <a:cs typeface="Calibri"/>
              </a:rPr>
              <a:t>Características</a:t>
            </a:r>
            <a:r>
              <a:rPr dirty="0" sz="1200" spc="5">
                <a:solidFill>
                  <a:srgbClr val="DE57A9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DE57A9"/>
                </a:solidFill>
                <a:latin typeface="Calibri"/>
                <a:cs typeface="Calibri"/>
              </a:rPr>
              <a:t>de</a:t>
            </a:r>
            <a:r>
              <a:rPr dirty="0" sz="1200" spc="5">
                <a:solidFill>
                  <a:srgbClr val="DE57A9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DE57A9"/>
                </a:solidFill>
                <a:latin typeface="Calibri"/>
                <a:cs typeface="Calibri"/>
              </a:rPr>
              <a:t>la</a:t>
            </a:r>
            <a:r>
              <a:rPr dirty="0" sz="1200" spc="-5">
                <a:solidFill>
                  <a:srgbClr val="DE57A9"/>
                </a:solidFill>
                <a:latin typeface="Calibri"/>
                <a:cs typeface="Calibri"/>
              </a:rPr>
              <a:t> </a:t>
            </a:r>
            <a:r>
              <a:rPr dirty="0" sz="1200" spc="-10">
                <a:solidFill>
                  <a:srgbClr val="DE57A9"/>
                </a:solidFill>
                <a:latin typeface="Calibri"/>
                <a:cs typeface="Calibri"/>
              </a:rPr>
              <a:t>organización</a:t>
            </a:r>
            <a:endParaRPr sz="1200">
              <a:latin typeface="Calibri"/>
              <a:cs typeface="Calibri"/>
            </a:endParaRPr>
          </a:p>
          <a:p>
            <a:pPr marL="12700">
              <a:lnSpc>
                <a:spcPts val="1190"/>
              </a:lnSpc>
            </a:pPr>
            <a:r>
              <a:rPr dirty="0" sz="1000" spc="-10">
                <a:solidFill>
                  <a:srgbClr val="474747"/>
                </a:solidFill>
                <a:latin typeface="Calibri"/>
                <a:cs typeface="Calibri"/>
              </a:rPr>
              <a:t>Problemas</a:t>
            </a:r>
            <a:r>
              <a:rPr dirty="0" sz="1000" spc="-5">
                <a:solidFill>
                  <a:srgbClr val="474747"/>
                </a:solidFill>
                <a:latin typeface="Calibri"/>
                <a:cs typeface="Calibri"/>
              </a:rPr>
              <a:t> </a:t>
            </a:r>
            <a:r>
              <a:rPr dirty="0" sz="1000">
                <a:solidFill>
                  <a:srgbClr val="474747"/>
                </a:solidFill>
                <a:latin typeface="Calibri"/>
                <a:cs typeface="Calibri"/>
              </a:rPr>
              <a:t>con</a:t>
            </a:r>
            <a:r>
              <a:rPr dirty="0" sz="1000" spc="15">
                <a:solidFill>
                  <a:srgbClr val="474747"/>
                </a:solidFill>
                <a:latin typeface="Calibri"/>
                <a:cs typeface="Calibri"/>
              </a:rPr>
              <a:t> </a:t>
            </a:r>
            <a:r>
              <a:rPr dirty="0" sz="1000">
                <a:solidFill>
                  <a:srgbClr val="474747"/>
                </a:solidFill>
                <a:latin typeface="Calibri"/>
                <a:cs typeface="Calibri"/>
              </a:rPr>
              <a:t>las</a:t>
            </a:r>
            <a:r>
              <a:rPr dirty="0" sz="1000" spc="-5">
                <a:solidFill>
                  <a:srgbClr val="474747"/>
                </a:solidFill>
                <a:latin typeface="Calibri"/>
                <a:cs typeface="Calibri"/>
              </a:rPr>
              <a:t> </a:t>
            </a:r>
            <a:r>
              <a:rPr dirty="0" sz="1000" spc="-10">
                <a:solidFill>
                  <a:srgbClr val="474747"/>
                </a:solidFill>
                <a:latin typeface="Calibri"/>
                <a:cs typeface="Calibri"/>
              </a:rPr>
              <a:t>características</a:t>
            </a:r>
            <a:r>
              <a:rPr dirty="0" sz="1000" spc="20">
                <a:solidFill>
                  <a:srgbClr val="474747"/>
                </a:solidFill>
                <a:latin typeface="Calibri"/>
                <a:cs typeface="Calibri"/>
              </a:rPr>
              <a:t> </a:t>
            </a:r>
            <a:r>
              <a:rPr dirty="0" sz="1000">
                <a:solidFill>
                  <a:srgbClr val="474747"/>
                </a:solidFill>
                <a:latin typeface="Calibri"/>
                <a:cs typeface="Calibri"/>
              </a:rPr>
              <a:t>de</a:t>
            </a:r>
            <a:r>
              <a:rPr dirty="0" sz="1000" spc="5">
                <a:solidFill>
                  <a:srgbClr val="474747"/>
                </a:solidFill>
                <a:latin typeface="Calibri"/>
                <a:cs typeface="Calibri"/>
              </a:rPr>
              <a:t> </a:t>
            </a:r>
            <a:r>
              <a:rPr dirty="0" sz="1000">
                <a:solidFill>
                  <a:srgbClr val="474747"/>
                </a:solidFill>
                <a:latin typeface="Calibri"/>
                <a:cs typeface="Calibri"/>
              </a:rPr>
              <a:t>la</a:t>
            </a:r>
            <a:r>
              <a:rPr dirty="0" sz="1000" spc="5">
                <a:solidFill>
                  <a:srgbClr val="474747"/>
                </a:solidFill>
                <a:latin typeface="Calibri"/>
                <a:cs typeface="Calibri"/>
              </a:rPr>
              <a:t> </a:t>
            </a:r>
            <a:r>
              <a:rPr dirty="0" sz="1000" spc="-10">
                <a:solidFill>
                  <a:srgbClr val="474747"/>
                </a:solidFill>
                <a:latin typeface="Calibri"/>
                <a:cs typeface="Calibri"/>
              </a:rPr>
              <a:t>organización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42" name="object 42" descr=""/>
          <p:cNvSpPr txBox="1"/>
          <p:nvPr/>
        </p:nvSpPr>
        <p:spPr>
          <a:xfrm>
            <a:off x="6805930" y="4865878"/>
            <a:ext cx="2570480" cy="3581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ts val="1430"/>
              </a:lnSpc>
              <a:spcBef>
                <a:spcPts val="100"/>
              </a:spcBef>
            </a:pPr>
            <a:r>
              <a:rPr dirty="0" sz="1200" spc="-10">
                <a:solidFill>
                  <a:srgbClr val="1EABDA"/>
                </a:solidFill>
                <a:latin typeface="Calibri"/>
                <a:cs typeface="Calibri"/>
              </a:rPr>
              <a:t>Implementación</a:t>
            </a:r>
            <a:r>
              <a:rPr dirty="0" sz="1200" spc="-20">
                <a:solidFill>
                  <a:srgbClr val="1EABDA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1EABDA"/>
                </a:solidFill>
                <a:latin typeface="Calibri"/>
                <a:cs typeface="Calibri"/>
              </a:rPr>
              <a:t>de</a:t>
            </a:r>
            <a:r>
              <a:rPr dirty="0" sz="1200" spc="10">
                <a:solidFill>
                  <a:srgbClr val="1EABDA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1EABDA"/>
                </a:solidFill>
                <a:latin typeface="Calibri"/>
                <a:cs typeface="Calibri"/>
              </a:rPr>
              <a:t>la</a:t>
            </a:r>
            <a:r>
              <a:rPr dirty="0" sz="1200" spc="10">
                <a:solidFill>
                  <a:srgbClr val="1EABDA"/>
                </a:solidFill>
                <a:latin typeface="Calibri"/>
                <a:cs typeface="Calibri"/>
              </a:rPr>
              <a:t> </a:t>
            </a:r>
            <a:r>
              <a:rPr dirty="0" sz="1200" spc="-10">
                <a:solidFill>
                  <a:srgbClr val="1EABDA"/>
                </a:solidFill>
                <a:latin typeface="Calibri"/>
                <a:cs typeface="Calibri"/>
              </a:rPr>
              <a:t>evaluación</a:t>
            </a:r>
            <a:endParaRPr sz="1200">
              <a:latin typeface="Calibri"/>
              <a:cs typeface="Calibri"/>
            </a:endParaRPr>
          </a:p>
          <a:p>
            <a:pPr marL="12700">
              <a:lnSpc>
                <a:spcPts val="1190"/>
              </a:lnSpc>
            </a:pPr>
            <a:r>
              <a:rPr dirty="0" sz="1000" spc="-10">
                <a:solidFill>
                  <a:srgbClr val="474747"/>
                </a:solidFill>
                <a:latin typeface="Calibri"/>
                <a:cs typeface="Calibri"/>
              </a:rPr>
              <a:t>Problemas</a:t>
            </a:r>
            <a:r>
              <a:rPr dirty="0" sz="1000">
                <a:solidFill>
                  <a:srgbClr val="474747"/>
                </a:solidFill>
                <a:latin typeface="Calibri"/>
                <a:cs typeface="Calibri"/>
              </a:rPr>
              <a:t> en</a:t>
            </a:r>
            <a:r>
              <a:rPr dirty="0" sz="1000" spc="5">
                <a:solidFill>
                  <a:srgbClr val="474747"/>
                </a:solidFill>
                <a:latin typeface="Calibri"/>
                <a:cs typeface="Calibri"/>
              </a:rPr>
              <a:t> </a:t>
            </a:r>
            <a:r>
              <a:rPr dirty="0" sz="1000">
                <a:solidFill>
                  <a:srgbClr val="474747"/>
                </a:solidFill>
                <a:latin typeface="Calibri"/>
                <a:cs typeface="Calibri"/>
              </a:rPr>
              <a:t>la </a:t>
            </a:r>
            <a:r>
              <a:rPr dirty="0" sz="1000" spc="-10">
                <a:solidFill>
                  <a:srgbClr val="474747"/>
                </a:solidFill>
                <a:latin typeface="Calibri"/>
                <a:cs typeface="Calibri"/>
              </a:rPr>
              <a:t>implementación</a:t>
            </a:r>
            <a:r>
              <a:rPr dirty="0" sz="1000" spc="20">
                <a:solidFill>
                  <a:srgbClr val="474747"/>
                </a:solidFill>
                <a:latin typeface="Calibri"/>
                <a:cs typeface="Calibri"/>
              </a:rPr>
              <a:t> </a:t>
            </a:r>
            <a:r>
              <a:rPr dirty="0" sz="1000">
                <a:solidFill>
                  <a:srgbClr val="474747"/>
                </a:solidFill>
                <a:latin typeface="Calibri"/>
                <a:cs typeface="Calibri"/>
              </a:rPr>
              <a:t>de</a:t>
            </a:r>
            <a:r>
              <a:rPr dirty="0" sz="1000" spc="5">
                <a:solidFill>
                  <a:srgbClr val="474747"/>
                </a:solidFill>
                <a:latin typeface="Calibri"/>
                <a:cs typeface="Calibri"/>
              </a:rPr>
              <a:t> </a:t>
            </a:r>
            <a:r>
              <a:rPr dirty="0" sz="1000">
                <a:solidFill>
                  <a:srgbClr val="474747"/>
                </a:solidFill>
                <a:latin typeface="Calibri"/>
                <a:cs typeface="Calibri"/>
              </a:rPr>
              <a:t>la</a:t>
            </a:r>
            <a:r>
              <a:rPr dirty="0" sz="1000" spc="-5">
                <a:solidFill>
                  <a:srgbClr val="474747"/>
                </a:solidFill>
                <a:latin typeface="Calibri"/>
                <a:cs typeface="Calibri"/>
              </a:rPr>
              <a:t> </a:t>
            </a:r>
            <a:r>
              <a:rPr dirty="0" sz="1000" spc="-10">
                <a:solidFill>
                  <a:srgbClr val="474747"/>
                </a:solidFill>
                <a:latin typeface="Calibri"/>
                <a:cs typeface="Calibri"/>
              </a:rPr>
              <a:t>evaluación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43" name="object 43" descr=""/>
          <p:cNvSpPr txBox="1"/>
          <p:nvPr/>
        </p:nvSpPr>
        <p:spPr>
          <a:xfrm>
            <a:off x="1084580" y="5206441"/>
            <a:ext cx="2000885" cy="3587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686435">
              <a:lnSpc>
                <a:spcPts val="1430"/>
              </a:lnSpc>
              <a:spcBef>
                <a:spcPts val="100"/>
              </a:spcBef>
            </a:pPr>
            <a:r>
              <a:rPr dirty="0" sz="1200" spc="-10">
                <a:solidFill>
                  <a:srgbClr val="7E63EA"/>
                </a:solidFill>
                <a:latin typeface="Calibri"/>
                <a:cs typeface="Calibri"/>
              </a:rPr>
              <a:t>Coordinación</a:t>
            </a:r>
            <a:r>
              <a:rPr dirty="0" sz="1200" spc="25">
                <a:solidFill>
                  <a:srgbClr val="7E63EA"/>
                </a:solidFill>
                <a:latin typeface="Calibri"/>
                <a:cs typeface="Calibri"/>
              </a:rPr>
              <a:t> </a:t>
            </a:r>
            <a:r>
              <a:rPr dirty="0" sz="1200" spc="-10">
                <a:solidFill>
                  <a:srgbClr val="7E63EA"/>
                </a:solidFill>
                <a:latin typeface="Calibri"/>
                <a:cs typeface="Calibri"/>
              </a:rPr>
              <a:t>interna</a:t>
            </a:r>
            <a:endParaRPr sz="1200">
              <a:latin typeface="Calibri"/>
              <a:cs typeface="Calibri"/>
            </a:endParaRPr>
          </a:p>
          <a:p>
            <a:pPr marL="12700">
              <a:lnSpc>
                <a:spcPts val="1190"/>
              </a:lnSpc>
            </a:pPr>
            <a:r>
              <a:rPr dirty="0" sz="1000">
                <a:solidFill>
                  <a:srgbClr val="474747"/>
                </a:solidFill>
                <a:latin typeface="Calibri"/>
                <a:cs typeface="Calibri"/>
              </a:rPr>
              <a:t>Debilidades</a:t>
            </a:r>
            <a:r>
              <a:rPr dirty="0" sz="1000" spc="-15">
                <a:solidFill>
                  <a:srgbClr val="474747"/>
                </a:solidFill>
                <a:latin typeface="Calibri"/>
                <a:cs typeface="Calibri"/>
              </a:rPr>
              <a:t> </a:t>
            </a:r>
            <a:r>
              <a:rPr dirty="0" sz="1000">
                <a:solidFill>
                  <a:srgbClr val="474747"/>
                </a:solidFill>
                <a:latin typeface="Calibri"/>
                <a:cs typeface="Calibri"/>
              </a:rPr>
              <a:t>en</a:t>
            </a:r>
            <a:r>
              <a:rPr dirty="0" sz="1000" spc="15">
                <a:solidFill>
                  <a:srgbClr val="474747"/>
                </a:solidFill>
                <a:latin typeface="Calibri"/>
                <a:cs typeface="Calibri"/>
              </a:rPr>
              <a:t> </a:t>
            </a:r>
            <a:r>
              <a:rPr dirty="0" sz="1000">
                <a:solidFill>
                  <a:srgbClr val="474747"/>
                </a:solidFill>
                <a:latin typeface="Calibri"/>
                <a:cs typeface="Calibri"/>
              </a:rPr>
              <a:t>la</a:t>
            </a:r>
            <a:r>
              <a:rPr dirty="0" sz="1000" spc="-10">
                <a:solidFill>
                  <a:srgbClr val="474747"/>
                </a:solidFill>
                <a:latin typeface="Calibri"/>
                <a:cs typeface="Calibri"/>
              </a:rPr>
              <a:t> coordinación</a:t>
            </a:r>
            <a:r>
              <a:rPr dirty="0" sz="1000" spc="-15">
                <a:solidFill>
                  <a:srgbClr val="474747"/>
                </a:solidFill>
                <a:latin typeface="Calibri"/>
                <a:cs typeface="Calibri"/>
              </a:rPr>
              <a:t> </a:t>
            </a:r>
            <a:r>
              <a:rPr dirty="0" sz="1000" spc="-10">
                <a:solidFill>
                  <a:srgbClr val="474747"/>
                </a:solidFill>
                <a:latin typeface="Calibri"/>
                <a:cs typeface="Calibri"/>
              </a:rPr>
              <a:t>interna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44" name="object 44" descr=""/>
          <p:cNvSpPr txBox="1"/>
          <p:nvPr/>
        </p:nvSpPr>
        <p:spPr>
          <a:xfrm>
            <a:off x="1046175" y="1797811"/>
            <a:ext cx="2038985" cy="3581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723900">
              <a:lnSpc>
                <a:spcPts val="1430"/>
              </a:lnSpc>
              <a:spcBef>
                <a:spcPts val="100"/>
              </a:spcBef>
            </a:pPr>
            <a:r>
              <a:rPr dirty="0" sz="1200">
                <a:solidFill>
                  <a:srgbClr val="4E87E7"/>
                </a:solidFill>
                <a:latin typeface="Calibri"/>
                <a:cs typeface="Calibri"/>
              </a:rPr>
              <a:t>Diseño</a:t>
            </a:r>
            <a:r>
              <a:rPr dirty="0" sz="1200" spc="-25">
                <a:solidFill>
                  <a:srgbClr val="4E87E7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4E87E7"/>
                </a:solidFill>
                <a:latin typeface="Calibri"/>
                <a:cs typeface="Calibri"/>
              </a:rPr>
              <a:t>y</a:t>
            </a:r>
            <a:r>
              <a:rPr dirty="0" sz="1200" spc="-15">
                <a:solidFill>
                  <a:srgbClr val="4E87E7"/>
                </a:solidFill>
                <a:latin typeface="Calibri"/>
                <a:cs typeface="Calibri"/>
              </a:rPr>
              <a:t> </a:t>
            </a:r>
            <a:r>
              <a:rPr dirty="0" sz="1200" spc="-10">
                <a:solidFill>
                  <a:srgbClr val="4E87E7"/>
                </a:solidFill>
                <a:latin typeface="Calibri"/>
                <a:cs typeface="Calibri"/>
              </a:rPr>
              <a:t>justificación</a:t>
            </a:r>
            <a:endParaRPr sz="1200">
              <a:latin typeface="Calibri"/>
              <a:cs typeface="Calibri"/>
            </a:endParaRPr>
          </a:p>
          <a:p>
            <a:pPr marL="12700">
              <a:lnSpc>
                <a:spcPts val="1190"/>
              </a:lnSpc>
            </a:pPr>
            <a:r>
              <a:rPr dirty="0" sz="1000">
                <a:solidFill>
                  <a:srgbClr val="474747"/>
                </a:solidFill>
                <a:latin typeface="Calibri"/>
                <a:cs typeface="Calibri"/>
              </a:rPr>
              <a:t>Falta</a:t>
            </a:r>
            <a:r>
              <a:rPr dirty="0" sz="1000" spc="-25">
                <a:solidFill>
                  <a:srgbClr val="474747"/>
                </a:solidFill>
                <a:latin typeface="Calibri"/>
                <a:cs typeface="Calibri"/>
              </a:rPr>
              <a:t> </a:t>
            </a:r>
            <a:r>
              <a:rPr dirty="0" sz="1000">
                <a:solidFill>
                  <a:srgbClr val="474747"/>
                </a:solidFill>
                <a:latin typeface="Calibri"/>
                <a:cs typeface="Calibri"/>
              </a:rPr>
              <a:t>de</a:t>
            </a:r>
            <a:r>
              <a:rPr dirty="0" sz="1000" spc="-15">
                <a:solidFill>
                  <a:srgbClr val="474747"/>
                </a:solidFill>
                <a:latin typeface="Calibri"/>
                <a:cs typeface="Calibri"/>
              </a:rPr>
              <a:t> </a:t>
            </a:r>
            <a:r>
              <a:rPr dirty="0" sz="1000">
                <a:solidFill>
                  <a:srgbClr val="474747"/>
                </a:solidFill>
                <a:latin typeface="Calibri"/>
                <a:cs typeface="Calibri"/>
              </a:rPr>
              <a:t>diseño</a:t>
            </a:r>
            <a:r>
              <a:rPr dirty="0" sz="1000" spc="-15">
                <a:solidFill>
                  <a:srgbClr val="474747"/>
                </a:solidFill>
                <a:latin typeface="Calibri"/>
                <a:cs typeface="Calibri"/>
              </a:rPr>
              <a:t> </a:t>
            </a:r>
            <a:r>
              <a:rPr dirty="0" sz="1000">
                <a:solidFill>
                  <a:srgbClr val="474747"/>
                </a:solidFill>
                <a:latin typeface="Calibri"/>
                <a:cs typeface="Calibri"/>
              </a:rPr>
              <a:t>claro</a:t>
            </a:r>
            <a:r>
              <a:rPr dirty="0" sz="1000" spc="-15">
                <a:solidFill>
                  <a:srgbClr val="474747"/>
                </a:solidFill>
                <a:latin typeface="Calibri"/>
                <a:cs typeface="Calibri"/>
              </a:rPr>
              <a:t> </a:t>
            </a:r>
            <a:r>
              <a:rPr dirty="0" sz="1000">
                <a:solidFill>
                  <a:srgbClr val="474747"/>
                </a:solidFill>
                <a:latin typeface="Calibri"/>
                <a:cs typeface="Calibri"/>
              </a:rPr>
              <a:t>de</a:t>
            </a:r>
            <a:r>
              <a:rPr dirty="0" sz="1000" spc="-15">
                <a:solidFill>
                  <a:srgbClr val="474747"/>
                </a:solidFill>
                <a:latin typeface="Calibri"/>
                <a:cs typeface="Calibri"/>
              </a:rPr>
              <a:t> </a:t>
            </a:r>
            <a:r>
              <a:rPr dirty="0" sz="1000">
                <a:solidFill>
                  <a:srgbClr val="474747"/>
                </a:solidFill>
                <a:latin typeface="Calibri"/>
                <a:cs typeface="Calibri"/>
              </a:rPr>
              <a:t>la</a:t>
            </a:r>
            <a:r>
              <a:rPr dirty="0" sz="1000" spc="-20">
                <a:solidFill>
                  <a:srgbClr val="474747"/>
                </a:solidFill>
                <a:latin typeface="Calibri"/>
                <a:cs typeface="Calibri"/>
              </a:rPr>
              <a:t> </a:t>
            </a:r>
            <a:r>
              <a:rPr dirty="0" sz="1000" spc="-10">
                <a:solidFill>
                  <a:srgbClr val="474747"/>
                </a:solidFill>
                <a:latin typeface="Calibri"/>
                <a:cs typeface="Calibri"/>
              </a:rPr>
              <a:t>intervención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45" name="object 45" descr=""/>
          <p:cNvSpPr txBox="1"/>
          <p:nvPr/>
        </p:nvSpPr>
        <p:spPr>
          <a:xfrm>
            <a:off x="6805930" y="5547766"/>
            <a:ext cx="2021205" cy="3581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ts val="1430"/>
              </a:lnSpc>
              <a:spcBef>
                <a:spcPts val="100"/>
              </a:spcBef>
            </a:pPr>
            <a:r>
              <a:rPr dirty="0" sz="1200" spc="-10">
                <a:solidFill>
                  <a:srgbClr val="959595"/>
                </a:solidFill>
                <a:latin typeface="Calibri"/>
                <a:cs typeface="Calibri"/>
              </a:rPr>
              <a:t>Coordinación</a:t>
            </a:r>
            <a:r>
              <a:rPr dirty="0" sz="1200" spc="10">
                <a:solidFill>
                  <a:srgbClr val="959595"/>
                </a:solidFill>
                <a:latin typeface="Calibri"/>
                <a:cs typeface="Calibri"/>
              </a:rPr>
              <a:t> </a:t>
            </a:r>
            <a:r>
              <a:rPr dirty="0" sz="1200" spc="-10">
                <a:solidFill>
                  <a:srgbClr val="959595"/>
                </a:solidFill>
                <a:latin typeface="Calibri"/>
                <a:cs typeface="Calibri"/>
              </a:rPr>
              <a:t>externa</a:t>
            </a:r>
            <a:endParaRPr sz="1200">
              <a:latin typeface="Calibri"/>
              <a:cs typeface="Calibri"/>
            </a:endParaRPr>
          </a:p>
          <a:p>
            <a:pPr marL="12700">
              <a:lnSpc>
                <a:spcPts val="1190"/>
              </a:lnSpc>
            </a:pPr>
            <a:r>
              <a:rPr dirty="0" sz="1000">
                <a:solidFill>
                  <a:srgbClr val="474747"/>
                </a:solidFill>
                <a:latin typeface="Calibri"/>
                <a:cs typeface="Calibri"/>
              </a:rPr>
              <a:t>Debilidades</a:t>
            </a:r>
            <a:r>
              <a:rPr dirty="0" sz="1000" spc="-15">
                <a:solidFill>
                  <a:srgbClr val="474747"/>
                </a:solidFill>
                <a:latin typeface="Calibri"/>
                <a:cs typeface="Calibri"/>
              </a:rPr>
              <a:t> </a:t>
            </a:r>
            <a:r>
              <a:rPr dirty="0" sz="1000">
                <a:solidFill>
                  <a:srgbClr val="474747"/>
                </a:solidFill>
                <a:latin typeface="Calibri"/>
                <a:cs typeface="Calibri"/>
              </a:rPr>
              <a:t>en</a:t>
            </a:r>
            <a:r>
              <a:rPr dirty="0" sz="1000" spc="15">
                <a:solidFill>
                  <a:srgbClr val="474747"/>
                </a:solidFill>
                <a:latin typeface="Calibri"/>
                <a:cs typeface="Calibri"/>
              </a:rPr>
              <a:t> </a:t>
            </a:r>
            <a:r>
              <a:rPr dirty="0" sz="1000">
                <a:solidFill>
                  <a:srgbClr val="474747"/>
                </a:solidFill>
                <a:latin typeface="Calibri"/>
                <a:cs typeface="Calibri"/>
              </a:rPr>
              <a:t>la</a:t>
            </a:r>
            <a:r>
              <a:rPr dirty="0" sz="1000" spc="-10">
                <a:solidFill>
                  <a:srgbClr val="474747"/>
                </a:solidFill>
                <a:latin typeface="Calibri"/>
                <a:cs typeface="Calibri"/>
              </a:rPr>
              <a:t> coordinación</a:t>
            </a:r>
            <a:r>
              <a:rPr dirty="0" sz="1000" spc="-15">
                <a:solidFill>
                  <a:srgbClr val="474747"/>
                </a:solidFill>
                <a:latin typeface="Calibri"/>
                <a:cs typeface="Calibri"/>
              </a:rPr>
              <a:t> </a:t>
            </a:r>
            <a:r>
              <a:rPr dirty="0" sz="1000" spc="-10">
                <a:solidFill>
                  <a:srgbClr val="474747"/>
                </a:solidFill>
                <a:latin typeface="Calibri"/>
                <a:cs typeface="Calibri"/>
              </a:rPr>
              <a:t>externa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46" name="object 46" descr=""/>
          <p:cNvSpPr txBox="1"/>
          <p:nvPr/>
        </p:nvSpPr>
        <p:spPr>
          <a:xfrm>
            <a:off x="6805930" y="4184142"/>
            <a:ext cx="2252345" cy="3581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ts val="1430"/>
              </a:lnSpc>
              <a:spcBef>
                <a:spcPts val="100"/>
              </a:spcBef>
            </a:pPr>
            <a:r>
              <a:rPr dirty="0" sz="1200">
                <a:solidFill>
                  <a:srgbClr val="B95DE4"/>
                </a:solidFill>
                <a:latin typeface="Calibri"/>
                <a:cs typeface="Calibri"/>
              </a:rPr>
              <a:t>Roles</a:t>
            </a:r>
            <a:r>
              <a:rPr dirty="0" sz="1200" spc="-15">
                <a:solidFill>
                  <a:srgbClr val="B95DE4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B95DE4"/>
                </a:solidFill>
                <a:latin typeface="Calibri"/>
                <a:cs typeface="Calibri"/>
              </a:rPr>
              <a:t>y</a:t>
            </a:r>
            <a:r>
              <a:rPr dirty="0" sz="1200" spc="-35">
                <a:solidFill>
                  <a:srgbClr val="B95DE4"/>
                </a:solidFill>
                <a:latin typeface="Calibri"/>
                <a:cs typeface="Calibri"/>
              </a:rPr>
              <a:t> </a:t>
            </a:r>
            <a:r>
              <a:rPr dirty="0" sz="1200" spc="-10">
                <a:solidFill>
                  <a:srgbClr val="B95DE4"/>
                </a:solidFill>
                <a:latin typeface="Calibri"/>
                <a:cs typeface="Calibri"/>
              </a:rPr>
              <a:t>autonomía</a:t>
            </a:r>
            <a:endParaRPr sz="1200">
              <a:latin typeface="Calibri"/>
              <a:cs typeface="Calibri"/>
            </a:endParaRPr>
          </a:p>
          <a:p>
            <a:pPr marL="12700">
              <a:lnSpc>
                <a:spcPts val="1190"/>
              </a:lnSpc>
            </a:pPr>
            <a:r>
              <a:rPr dirty="0" sz="1000">
                <a:solidFill>
                  <a:srgbClr val="474747"/>
                </a:solidFill>
                <a:latin typeface="Calibri"/>
                <a:cs typeface="Calibri"/>
              </a:rPr>
              <a:t>Roles</a:t>
            </a:r>
            <a:r>
              <a:rPr dirty="0" sz="1000" spc="-35">
                <a:solidFill>
                  <a:srgbClr val="474747"/>
                </a:solidFill>
                <a:latin typeface="Calibri"/>
                <a:cs typeface="Calibri"/>
              </a:rPr>
              <a:t> </a:t>
            </a:r>
            <a:r>
              <a:rPr dirty="0" sz="1000">
                <a:solidFill>
                  <a:srgbClr val="474747"/>
                </a:solidFill>
                <a:latin typeface="Calibri"/>
                <a:cs typeface="Calibri"/>
              </a:rPr>
              <a:t>y</a:t>
            </a:r>
            <a:r>
              <a:rPr dirty="0" sz="1000" spc="-25">
                <a:solidFill>
                  <a:srgbClr val="474747"/>
                </a:solidFill>
                <a:latin typeface="Calibri"/>
                <a:cs typeface="Calibri"/>
              </a:rPr>
              <a:t> </a:t>
            </a:r>
            <a:r>
              <a:rPr dirty="0" sz="1000">
                <a:solidFill>
                  <a:srgbClr val="474747"/>
                </a:solidFill>
                <a:latin typeface="Calibri"/>
                <a:cs typeface="Calibri"/>
              </a:rPr>
              <a:t>autonomía</a:t>
            </a:r>
            <a:r>
              <a:rPr dirty="0" sz="1000" spc="-30">
                <a:solidFill>
                  <a:srgbClr val="474747"/>
                </a:solidFill>
                <a:latin typeface="Calibri"/>
                <a:cs typeface="Calibri"/>
              </a:rPr>
              <a:t> </a:t>
            </a:r>
            <a:r>
              <a:rPr dirty="0" sz="1000">
                <a:solidFill>
                  <a:srgbClr val="474747"/>
                </a:solidFill>
                <a:latin typeface="Calibri"/>
                <a:cs typeface="Calibri"/>
              </a:rPr>
              <a:t>del</a:t>
            </a:r>
            <a:r>
              <a:rPr dirty="0" sz="1000" spc="-25">
                <a:solidFill>
                  <a:srgbClr val="474747"/>
                </a:solidFill>
                <a:latin typeface="Calibri"/>
                <a:cs typeface="Calibri"/>
              </a:rPr>
              <a:t> </a:t>
            </a:r>
            <a:r>
              <a:rPr dirty="0" sz="1000">
                <a:solidFill>
                  <a:srgbClr val="474747"/>
                </a:solidFill>
                <a:latin typeface="Calibri"/>
                <a:cs typeface="Calibri"/>
              </a:rPr>
              <a:t>personal</a:t>
            </a:r>
            <a:r>
              <a:rPr dirty="0" sz="1000" spc="-30">
                <a:solidFill>
                  <a:srgbClr val="474747"/>
                </a:solidFill>
                <a:latin typeface="Calibri"/>
                <a:cs typeface="Calibri"/>
              </a:rPr>
              <a:t> </a:t>
            </a:r>
            <a:r>
              <a:rPr dirty="0" sz="1000">
                <a:solidFill>
                  <a:srgbClr val="474747"/>
                </a:solidFill>
                <a:latin typeface="Calibri"/>
                <a:cs typeface="Calibri"/>
              </a:rPr>
              <a:t>poco</a:t>
            </a:r>
            <a:r>
              <a:rPr dirty="0" sz="1000" spc="-20">
                <a:solidFill>
                  <a:srgbClr val="474747"/>
                </a:solidFill>
                <a:latin typeface="Calibri"/>
                <a:cs typeface="Calibri"/>
              </a:rPr>
              <a:t> </a:t>
            </a:r>
            <a:r>
              <a:rPr dirty="0" sz="1000" spc="-10">
                <a:solidFill>
                  <a:srgbClr val="474747"/>
                </a:solidFill>
                <a:latin typeface="Calibri"/>
                <a:cs typeface="Calibri"/>
              </a:rPr>
              <a:t>claros</a:t>
            </a:r>
            <a:endParaRPr sz="10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250086" y="338454"/>
            <a:ext cx="2202815" cy="63500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pc="-10" b="1">
                <a:latin typeface="Calibri"/>
                <a:cs typeface="Calibri"/>
              </a:rPr>
              <a:t>Contenido</a:t>
            </a:r>
          </a:p>
        </p:txBody>
      </p:sp>
      <p:sp>
        <p:nvSpPr>
          <p:cNvPr id="3" name="object 3" descr=""/>
          <p:cNvSpPr txBox="1"/>
          <p:nvPr/>
        </p:nvSpPr>
        <p:spPr>
          <a:xfrm>
            <a:off x="624331" y="1453388"/>
            <a:ext cx="6393815" cy="283083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469265" indent="-456565">
              <a:lnSpc>
                <a:spcPct val="100000"/>
              </a:lnSpc>
              <a:spcBef>
                <a:spcPts val="105"/>
              </a:spcBef>
              <a:buFont typeface="Wingdings"/>
              <a:buChar char=""/>
              <a:tabLst>
                <a:tab pos="469265" algn="l"/>
              </a:tabLst>
            </a:pPr>
            <a:r>
              <a:rPr dirty="0" sz="3200">
                <a:latin typeface="Calibri"/>
                <a:cs typeface="Calibri"/>
              </a:rPr>
              <a:t>Análisis</a:t>
            </a:r>
            <a:r>
              <a:rPr dirty="0" sz="3200" spc="-50">
                <a:latin typeface="Calibri"/>
                <a:cs typeface="Calibri"/>
              </a:rPr>
              <a:t> </a:t>
            </a:r>
            <a:r>
              <a:rPr dirty="0" sz="3200">
                <a:latin typeface="Calibri"/>
                <a:cs typeface="Calibri"/>
              </a:rPr>
              <a:t>de</a:t>
            </a:r>
            <a:r>
              <a:rPr dirty="0" sz="3200" spc="-65">
                <a:latin typeface="Calibri"/>
                <a:cs typeface="Calibri"/>
              </a:rPr>
              <a:t> </a:t>
            </a:r>
            <a:r>
              <a:rPr dirty="0" sz="3200">
                <a:latin typeface="Calibri"/>
                <a:cs typeface="Calibri"/>
              </a:rPr>
              <a:t>Gasto</a:t>
            </a:r>
            <a:r>
              <a:rPr dirty="0" sz="3200" spc="-55">
                <a:latin typeface="Calibri"/>
                <a:cs typeface="Calibri"/>
              </a:rPr>
              <a:t> </a:t>
            </a:r>
            <a:r>
              <a:rPr dirty="0" sz="3200">
                <a:latin typeface="Calibri"/>
                <a:cs typeface="Calibri"/>
              </a:rPr>
              <a:t>Público</a:t>
            </a:r>
            <a:r>
              <a:rPr dirty="0" sz="3200" spc="-60">
                <a:latin typeface="Calibri"/>
                <a:cs typeface="Calibri"/>
              </a:rPr>
              <a:t> </a:t>
            </a:r>
            <a:r>
              <a:rPr dirty="0" sz="3200">
                <a:latin typeface="Calibri"/>
                <a:cs typeface="Calibri"/>
              </a:rPr>
              <a:t>de</a:t>
            </a:r>
            <a:r>
              <a:rPr dirty="0" sz="3200" spc="-60">
                <a:latin typeface="Calibri"/>
                <a:cs typeface="Calibri"/>
              </a:rPr>
              <a:t> </a:t>
            </a:r>
            <a:r>
              <a:rPr dirty="0" sz="3200" spc="-25">
                <a:latin typeface="Calibri"/>
                <a:cs typeface="Calibri"/>
              </a:rPr>
              <a:t>CTI</a:t>
            </a:r>
            <a:endParaRPr sz="3200">
              <a:latin typeface="Calibri"/>
              <a:cs typeface="Calibri"/>
            </a:endParaRPr>
          </a:p>
          <a:p>
            <a:pPr marL="469265" indent="-456565">
              <a:lnSpc>
                <a:spcPct val="100000"/>
              </a:lnSpc>
              <a:buFont typeface="Wingdings"/>
              <a:buChar char=""/>
              <a:tabLst>
                <a:tab pos="469265" algn="l"/>
              </a:tabLst>
            </a:pPr>
            <a:r>
              <a:rPr dirty="0" sz="3200">
                <a:latin typeface="Calibri"/>
                <a:cs typeface="Calibri"/>
              </a:rPr>
              <a:t>Breve</a:t>
            </a:r>
            <a:r>
              <a:rPr dirty="0" sz="3200" spc="-85">
                <a:latin typeface="Calibri"/>
                <a:cs typeface="Calibri"/>
              </a:rPr>
              <a:t> </a:t>
            </a:r>
            <a:r>
              <a:rPr dirty="0" sz="3200" spc="-10">
                <a:latin typeface="Calibri"/>
                <a:cs typeface="Calibri"/>
              </a:rPr>
              <a:t>Explicación</a:t>
            </a:r>
            <a:r>
              <a:rPr dirty="0" sz="3200" spc="-55">
                <a:latin typeface="Calibri"/>
                <a:cs typeface="Calibri"/>
              </a:rPr>
              <a:t> </a:t>
            </a:r>
            <a:r>
              <a:rPr dirty="0" sz="3200">
                <a:latin typeface="Calibri"/>
                <a:cs typeface="Calibri"/>
              </a:rPr>
              <a:t>del</a:t>
            </a:r>
            <a:r>
              <a:rPr dirty="0" sz="3200" spc="-55">
                <a:latin typeface="Calibri"/>
                <a:cs typeface="Calibri"/>
              </a:rPr>
              <a:t> </a:t>
            </a:r>
            <a:r>
              <a:rPr dirty="0" sz="3200">
                <a:latin typeface="Calibri"/>
                <a:cs typeface="Calibri"/>
              </a:rPr>
              <a:t>AGP</a:t>
            </a:r>
            <a:r>
              <a:rPr dirty="0" sz="3200" spc="-55">
                <a:latin typeface="Calibri"/>
                <a:cs typeface="Calibri"/>
              </a:rPr>
              <a:t> </a:t>
            </a:r>
            <a:r>
              <a:rPr dirty="0" sz="3200" spc="-10">
                <a:latin typeface="Calibri"/>
                <a:cs typeface="Calibri"/>
              </a:rPr>
              <a:t>completo</a:t>
            </a:r>
            <a:endParaRPr sz="3200">
              <a:latin typeface="Calibri"/>
              <a:cs typeface="Calibri"/>
            </a:endParaRPr>
          </a:p>
          <a:p>
            <a:pPr marL="469265" indent="-456565">
              <a:lnSpc>
                <a:spcPct val="100000"/>
              </a:lnSpc>
              <a:buFont typeface="Wingdings"/>
              <a:buChar char=""/>
              <a:tabLst>
                <a:tab pos="469265" algn="l"/>
              </a:tabLst>
            </a:pPr>
            <a:r>
              <a:rPr dirty="0" sz="3200">
                <a:latin typeface="Calibri"/>
                <a:cs typeface="Calibri"/>
              </a:rPr>
              <a:t>Resultados</a:t>
            </a:r>
            <a:r>
              <a:rPr dirty="0" sz="3200" spc="-85">
                <a:latin typeface="Calibri"/>
                <a:cs typeface="Calibri"/>
              </a:rPr>
              <a:t> </a:t>
            </a:r>
            <a:r>
              <a:rPr dirty="0" sz="3200">
                <a:latin typeface="Calibri"/>
                <a:cs typeface="Calibri"/>
              </a:rPr>
              <a:t>de</a:t>
            </a:r>
            <a:r>
              <a:rPr dirty="0" sz="3200" spc="-95">
                <a:latin typeface="Calibri"/>
                <a:cs typeface="Calibri"/>
              </a:rPr>
              <a:t> </a:t>
            </a:r>
            <a:r>
              <a:rPr dirty="0" sz="3200">
                <a:latin typeface="Calibri"/>
                <a:cs typeface="Calibri"/>
              </a:rPr>
              <a:t>las</a:t>
            </a:r>
            <a:r>
              <a:rPr dirty="0" sz="3200" spc="-90">
                <a:latin typeface="Calibri"/>
                <a:cs typeface="Calibri"/>
              </a:rPr>
              <a:t> </a:t>
            </a:r>
            <a:r>
              <a:rPr dirty="0" sz="3200">
                <a:latin typeface="Calibri"/>
                <a:cs typeface="Calibri"/>
              </a:rPr>
              <a:t>Etapas</a:t>
            </a:r>
            <a:r>
              <a:rPr dirty="0" sz="3200" spc="-90">
                <a:latin typeface="Calibri"/>
                <a:cs typeface="Calibri"/>
              </a:rPr>
              <a:t> </a:t>
            </a:r>
            <a:r>
              <a:rPr dirty="0" sz="3200" spc="-10">
                <a:latin typeface="Calibri"/>
                <a:cs typeface="Calibri"/>
              </a:rPr>
              <a:t>Previas</a:t>
            </a:r>
            <a:endParaRPr sz="3200">
              <a:latin typeface="Calibri"/>
              <a:cs typeface="Calibri"/>
            </a:endParaRPr>
          </a:p>
          <a:p>
            <a:pPr lvl="1" marL="926465" indent="-456565">
              <a:lnSpc>
                <a:spcPct val="100000"/>
              </a:lnSpc>
              <a:spcBef>
                <a:spcPts val="15"/>
              </a:spcBef>
              <a:buFont typeface="Wingdings"/>
              <a:buChar char=""/>
              <a:tabLst>
                <a:tab pos="926465" algn="l"/>
              </a:tabLst>
            </a:pPr>
            <a:r>
              <a:rPr dirty="0" sz="2800">
                <a:latin typeface="Calibri"/>
                <a:cs typeface="Calibri"/>
              </a:rPr>
              <a:t>Análisis</a:t>
            </a:r>
            <a:r>
              <a:rPr dirty="0" sz="2800" spc="-40">
                <a:latin typeface="Calibri"/>
                <a:cs typeface="Calibri"/>
              </a:rPr>
              <a:t> </a:t>
            </a:r>
            <a:r>
              <a:rPr dirty="0" sz="2800">
                <a:latin typeface="Calibri"/>
                <a:cs typeface="Calibri"/>
              </a:rPr>
              <a:t>de</a:t>
            </a:r>
            <a:r>
              <a:rPr dirty="0" sz="2800" spc="-65">
                <a:latin typeface="Calibri"/>
                <a:cs typeface="Calibri"/>
              </a:rPr>
              <a:t> </a:t>
            </a:r>
            <a:r>
              <a:rPr dirty="0" sz="2800">
                <a:latin typeface="Calibri"/>
                <a:cs typeface="Calibri"/>
              </a:rPr>
              <a:t>Línea</a:t>
            </a:r>
            <a:r>
              <a:rPr dirty="0" sz="2800" spc="-60">
                <a:latin typeface="Calibri"/>
                <a:cs typeface="Calibri"/>
              </a:rPr>
              <a:t> </a:t>
            </a:r>
            <a:r>
              <a:rPr dirty="0" sz="2800" spc="-20">
                <a:latin typeface="Calibri"/>
                <a:cs typeface="Calibri"/>
              </a:rPr>
              <a:t>Base</a:t>
            </a:r>
            <a:endParaRPr sz="2800">
              <a:latin typeface="Calibri"/>
              <a:cs typeface="Calibri"/>
            </a:endParaRPr>
          </a:p>
          <a:p>
            <a:pPr lvl="1" marL="926465" indent="-456565">
              <a:lnSpc>
                <a:spcPts val="3350"/>
              </a:lnSpc>
              <a:buFont typeface="Wingdings"/>
              <a:buChar char=""/>
              <a:tabLst>
                <a:tab pos="926465" algn="l"/>
              </a:tabLst>
            </a:pPr>
            <a:r>
              <a:rPr dirty="0" sz="2800">
                <a:latin typeface="Calibri"/>
                <a:cs typeface="Calibri"/>
              </a:rPr>
              <a:t>Análisis</a:t>
            </a:r>
            <a:r>
              <a:rPr dirty="0" sz="2800" spc="-40">
                <a:latin typeface="Calibri"/>
                <a:cs typeface="Calibri"/>
              </a:rPr>
              <a:t> </a:t>
            </a:r>
            <a:r>
              <a:rPr dirty="0" sz="2800">
                <a:latin typeface="Calibri"/>
                <a:cs typeface="Calibri"/>
              </a:rPr>
              <a:t>Funcional</a:t>
            </a:r>
            <a:r>
              <a:rPr dirty="0" sz="2800" spc="-45">
                <a:latin typeface="Calibri"/>
                <a:cs typeface="Calibri"/>
              </a:rPr>
              <a:t> </a:t>
            </a:r>
            <a:r>
              <a:rPr dirty="0" sz="2800">
                <a:latin typeface="Calibri"/>
                <a:cs typeface="Calibri"/>
              </a:rPr>
              <a:t>y</a:t>
            </a:r>
            <a:r>
              <a:rPr dirty="0" sz="2800" spc="-60">
                <a:latin typeface="Calibri"/>
                <a:cs typeface="Calibri"/>
              </a:rPr>
              <a:t> </a:t>
            </a:r>
            <a:r>
              <a:rPr dirty="0" sz="2800">
                <a:latin typeface="Calibri"/>
                <a:cs typeface="Calibri"/>
              </a:rPr>
              <a:t>de</a:t>
            </a:r>
            <a:r>
              <a:rPr dirty="0" sz="2800" spc="-70">
                <a:latin typeface="Calibri"/>
                <a:cs typeface="Calibri"/>
              </a:rPr>
              <a:t> </a:t>
            </a:r>
            <a:r>
              <a:rPr dirty="0" sz="2800" spc="-10">
                <a:latin typeface="Calibri"/>
                <a:cs typeface="Calibri"/>
              </a:rPr>
              <a:t>Gobernanza</a:t>
            </a:r>
            <a:endParaRPr sz="2800">
              <a:latin typeface="Calibri"/>
              <a:cs typeface="Calibri"/>
            </a:endParaRPr>
          </a:p>
          <a:p>
            <a:pPr marL="469265" indent="-456565">
              <a:lnSpc>
                <a:spcPts val="3829"/>
              </a:lnSpc>
              <a:buFont typeface="Wingdings"/>
              <a:buChar char=""/>
              <a:tabLst>
                <a:tab pos="469265" algn="l"/>
              </a:tabLst>
            </a:pPr>
            <a:r>
              <a:rPr dirty="0" sz="3200">
                <a:latin typeface="Calibri"/>
                <a:cs typeface="Calibri"/>
              </a:rPr>
              <a:t>Análisis</a:t>
            </a:r>
            <a:r>
              <a:rPr dirty="0" sz="3200" spc="-15">
                <a:latin typeface="Calibri"/>
                <a:cs typeface="Calibri"/>
              </a:rPr>
              <a:t> </a:t>
            </a:r>
            <a:r>
              <a:rPr dirty="0" sz="3200">
                <a:latin typeface="Calibri"/>
                <a:cs typeface="Calibri"/>
              </a:rPr>
              <a:t>de</a:t>
            </a:r>
            <a:r>
              <a:rPr dirty="0" sz="3200" spc="-45">
                <a:latin typeface="Calibri"/>
                <a:cs typeface="Calibri"/>
              </a:rPr>
              <a:t> </a:t>
            </a:r>
            <a:r>
              <a:rPr dirty="0" sz="3200" spc="-10">
                <a:latin typeface="Calibri"/>
                <a:cs typeface="Calibri"/>
              </a:rPr>
              <a:t>Eficiencia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4" name="object 4" descr=""/>
          <p:cNvSpPr txBox="1"/>
          <p:nvPr/>
        </p:nvSpPr>
        <p:spPr>
          <a:xfrm>
            <a:off x="1443736" y="4315307"/>
            <a:ext cx="1925320" cy="417195"/>
          </a:xfrm>
          <a:prstGeom prst="rect">
            <a:avLst/>
          </a:prstGeom>
          <a:ln w="38100">
            <a:solidFill>
              <a:srgbClr val="C00000"/>
            </a:solidFill>
          </a:ln>
        </p:spPr>
        <p:txBody>
          <a:bodyPr wrap="square" lIns="0" tIns="0" rIns="0" bIns="0" rtlCol="0" vert="horz">
            <a:spAutoFit/>
          </a:bodyPr>
          <a:lstStyle/>
          <a:p>
            <a:pPr marL="107314">
              <a:lnSpc>
                <a:spcPts val="3030"/>
              </a:lnSpc>
            </a:pPr>
            <a:r>
              <a:rPr dirty="0" sz="2800" spc="-10">
                <a:latin typeface="Calibri"/>
                <a:cs typeface="Calibri"/>
              </a:rPr>
              <a:t>PRONABEC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5" name="object 5" descr=""/>
          <p:cNvSpPr txBox="1"/>
          <p:nvPr/>
        </p:nvSpPr>
        <p:spPr>
          <a:xfrm>
            <a:off x="1081532" y="4261230"/>
            <a:ext cx="2578100" cy="173228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2800" spc="-50">
                <a:latin typeface="Wingdings"/>
                <a:cs typeface="Wingdings"/>
              </a:rPr>
              <a:t></a:t>
            </a:r>
            <a:endParaRPr sz="2800">
              <a:latin typeface="Wingdings"/>
              <a:cs typeface="Wingdings"/>
            </a:endParaRPr>
          </a:p>
          <a:p>
            <a:pPr marL="469265" indent="-456565">
              <a:lnSpc>
                <a:spcPct val="100000"/>
              </a:lnSpc>
              <a:buFont typeface="Wingdings"/>
              <a:buChar char=""/>
              <a:tabLst>
                <a:tab pos="469265" algn="l"/>
              </a:tabLst>
            </a:pPr>
            <a:r>
              <a:rPr dirty="0" sz="2800" spc="-20">
                <a:latin typeface="Calibri"/>
                <a:cs typeface="Calibri"/>
              </a:rPr>
              <a:t>PNIA</a:t>
            </a:r>
            <a:endParaRPr sz="2800">
              <a:latin typeface="Calibri"/>
              <a:cs typeface="Calibri"/>
            </a:endParaRPr>
          </a:p>
          <a:p>
            <a:pPr marL="469265" indent="-456565">
              <a:lnSpc>
                <a:spcPct val="100000"/>
              </a:lnSpc>
              <a:buFont typeface="Wingdings"/>
              <a:buChar char=""/>
              <a:tabLst>
                <a:tab pos="469265" algn="l"/>
              </a:tabLst>
            </a:pPr>
            <a:r>
              <a:rPr dirty="0" sz="2800" spc="-10">
                <a:latin typeface="Calibri"/>
                <a:cs typeface="Calibri"/>
              </a:rPr>
              <a:t>PROCIENCIA</a:t>
            </a:r>
            <a:endParaRPr sz="2800">
              <a:latin typeface="Calibri"/>
              <a:cs typeface="Calibri"/>
            </a:endParaRPr>
          </a:p>
          <a:p>
            <a:pPr marL="469265" indent="-456565">
              <a:lnSpc>
                <a:spcPct val="100000"/>
              </a:lnSpc>
              <a:buFont typeface="Wingdings"/>
              <a:buChar char=""/>
              <a:tabLst>
                <a:tab pos="469265" algn="l"/>
              </a:tabLst>
            </a:pPr>
            <a:r>
              <a:rPr dirty="0" sz="2800" spc="-40">
                <a:latin typeface="Calibri"/>
                <a:cs typeface="Calibri"/>
              </a:rPr>
              <a:t>PROINNOVATE</a:t>
            </a:r>
            <a:endParaRPr sz="2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5017541" y="1567840"/>
            <a:ext cx="6727825" cy="4415155"/>
            <a:chOff x="5017541" y="1567840"/>
            <a:chExt cx="6727825" cy="4415155"/>
          </a:xfrm>
        </p:grpSpPr>
        <p:sp>
          <p:nvSpPr>
            <p:cNvPr id="3" name="object 3" descr=""/>
            <p:cNvSpPr/>
            <p:nvPr/>
          </p:nvSpPr>
          <p:spPr>
            <a:xfrm>
              <a:off x="5023485" y="2001773"/>
              <a:ext cx="6715759" cy="3975100"/>
            </a:xfrm>
            <a:custGeom>
              <a:avLst/>
              <a:gdLst/>
              <a:ahLst/>
              <a:cxnLst/>
              <a:rect l="l" t="t" r="r" b="b"/>
              <a:pathLst>
                <a:path w="6715759" h="3975100">
                  <a:moveTo>
                    <a:pt x="6715633" y="0"/>
                  </a:moveTo>
                  <a:lnTo>
                    <a:pt x="5596382" y="427863"/>
                  </a:lnTo>
                  <a:lnTo>
                    <a:pt x="4477131" y="0"/>
                  </a:lnTo>
                  <a:lnTo>
                    <a:pt x="4477131" y="427863"/>
                  </a:lnTo>
                  <a:lnTo>
                    <a:pt x="5596382" y="855853"/>
                  </a:lnTo>
                  <a:lnTo>
                    <a:pt x="4477131" y="1283843"/>
                  </a:lnTo>
                  <a:lnTo>
                    <a:pt x="4477131" y="1283716"/>
                  </a:lnTo>
                  <a:lnTo>
                    <a:pt x="3357880" y="855853"/>
                  </a:lnTo>
                  <a:lnTo>
                    <a:pt x="3357880" y="1283716"/>
                  </a:lnTo>
                  <a:lnTo>
                    <a:pt x="4477131" y="1711706"/>
                  </a:lnTo>
                  <a:lnTo>
                    <a:pt x="3357880" y="2139696"/>
                  </a:lnTo>
                  <a:lnTo>
                    <a:pt x="2238502" y="1711706"/>
                  </a:lnTo>
                  <a:lnTo>
                    <a:pt x="2238502" y="2139696"/>
                  </a:lnTo>
                  <a:lnTo>
                    <a:pt x="3357880" y="2567559"/>
                  </a:lnTo>
                  <a:lnTo>
                    <a:pt x="2238502" y="2995549"/>
                  </a:lnTo>
                  <a:lnTo>
                    <a:pt x="1119251" y="2567559"/>
                  </a:lnTo>
                  <a:lnTo>
                    <a:pt x="1119251" y="3003423"/>
                  </a:lnTo>
                  <a:lnTo>
                    <a:pt x="2238502" y="3423412"/>
                  </a:lnTo>
                  <a:lnTo>
                    <a:pt x="1119251" y="3851402"/>
                  </a:lnTo>
                  <a:lnTo>
                    <a:pt x="0" y="3423412"/>
                  </a:lnTo>
                  <a:lnTo>
                    <a:pt x="0" y="3547110"/>
                  </a:lnTo>
                  <a:lnTo>
                    <a:pt x="1119251" y="3975100"/>
                  </a:lnTo>
                  <a:lnTo>
                    <a:pt x="2387854" y="3487674"/>
                  </a:lnTo>
                  <a:lnTo>
                    <a:pt x="2387854" y="3059049"/>
                  </a:lnTo>
                  <a:lnTo>
                    <a:pt x="3507105" y="2630932"/>
                  </a:lnTo>
                  <a:lnTo>
                    <a:pt x="3507105" y="2203069"/>
                  </a:lnTo>
                  <a:lnTo>
                    <a:pt x="4626356" y="1774952"/>
                  </a:lnTo>
                  <a:lnTo>
                    <a:pt x="4626356" y="1347216"/>
                  </a:lnTo>
                  <a:lnTo>
                    <a:pt x="5745607" y="919226"/>
                  </a:lnTo>
                  <a:lnTo>
                    <a:pt x="5745607" y="491363"/>
                  </a:lnTo>
                  <a:lnTo>
                    <a:pt x="6715633" y="120396"/>
                  </a:lnTo>
                  <a:lnTo>
                    <a:pt x="6715633" y="0"/>
                  </a:lnTo>
                  <a:close/>
                </a:path>
              </a:pathLst>
            </a:custGeom>
            <a:solidFill>
              <a:srgbClr val="66666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 descr=""/>
            <p:cNvSpPr/>
            <p:nvPr/>
          </p:nvSpPr>
          <p:spPr>
            <a:xfrm>
              <a:off x="5023484" y="2001773"/>
              <a:ext cx="6715759" cy="3975100"/>
            </a:xfrm>
            <a:custGeom>
              <a:avLst/>
              <a:gdLst/>
              <a:ahLst/>
              <a:cxnLst/>
              <a:rect l="l" t="t" r="r" b="b"/>
              <a:pathLst>
                <a:path w="6715759" h="3975100">
                  <a:moveTo>
                    <a:pt x="5596382" y="427863"/>
                  </a:moveTo>
                  <a:lnTo>
                    <a:pt x="6715633" y="0"/>
                  </a:lnTo>
                  <a:lnTo>
                    <a:pt x="6715633" y="120396"/>
                  </a:lnTo>
                  <a:lnTo>
                    <a:pt x="5745607" y="491363"/>
                  </a:lnTo>
                  <a:lnTo>
                    <a:pt x="5745607" y="919226"/>
                  </a:lnTo>
                  <a:lnTo>
                    <a:pt x="4626356" y="1347215"/>
                  </a:lnTo>
                  <a:lnTo>
                    <a:pt x="4626356" y="1774952"/>
                  </a:lnTo>
                  <a:lnTo>
                    <a:pt x="3507105" y="2203069"/>
                  </a:lnTo>
                  <a:lnTo>
                    <a:pt x="3507105" y="2630932"/>
                  </a:lnTo>
                  <a:lnTo>
                    <a:pt x="2387854" y="3059049"/>
                  </a:lnTo>
                  <a:lnTo>
                    <a:pt x="2387854" y="3487674"/>
                  </a:lnTo>
                  <a:lnTo>
                    <a:pt x="1119251" y="3975100"/>
                  </a:lnTo>
                  <a:lnTo>
                    <a:pt x="0" y="3547110"/>
                  </a:lnTo>
                  <a:lnTo>
                    <a:pt x="0" y="3423412"/>
                  </a:lnTo>
                  <a:lnTo>
                    <a:pt x="1119251" y="3851402"/>
                  </a:lnTo>
                  <a:lnTo>
                    <a:pt x="2238501" y="3423412"/>
                  </a:lnTo>
                  <a:lnTo>
                    <a:pt x="2238501" y="2995549"/>
                  </a:lnTo>
                  <a:lnTo>
                    <a:pt x="3357880" y="2567559"/>
                  </a:lnTo>
                  <a:lnTo>
                    <a:pt x="3357880" y="2139696"/>
                  </a:lnTo>
                  <a:lnTo>
                    <a:pt x="4477131" y="1711706"/>
                  </a:lnTo>
                  <a:lnTo>
                    <a:pt x="4477131" y="1283842"/>
                  </a:lnTo>
                  <a:lnTo>
                    <a:pt x="5596382" y="855852"/>
                  </a:lnTo>
                  <a:lnTo>
                    <a:pt x="5596382" y="427863"/>
                  </a:lnTo>
                  <a:close/>
                </a:path>
                <a:path w="6715759" h="3975100">
                  <a:moveTo>
                    <a:pt x="5596382" y="427863"/>
                  </a:moveTo>
                  <a:lnTo>
                    <a:pt x="4477131" y="0"/>
                  </a:lnTo>
                  <a:lnTo>
                    <a:pt x="4477131" y="427863"/>
                  </a:lnTo>
                  <a:lnTo>
                    <a:pt x="5596382" y="855852"/>
                  </a:lnTo>
                  <a:lnTo>
                    <a:pt x="5596382" y="427863"/>
                  </a:lnTo>
                  <a:close/>
                </a:path>
                <a:path w="6715759" h="3975100">
                  <a:moveTo>
                    <a:pt x="4477131" y="1283715"/>
                  </a:moveTo>
                  <a:lnTo>
                    <a:pt x="3357880" y="855852"/>
                  </a:lnTo>
                  <a:lnTo>
                    <a:pt x="3357880" y="1283715"/>
                  </a:lnTo>
                  <a:lnTo>
                    <a:pt x="4477131" y="1711706"/>
                  </a:lnTo>
                  <a:lnTo>
                    <a:pt x="4477131" y="1283715"/>
                  </a:lnTo>
                  <a:close/>
                </a:path>
                <a:path w="6715759" h="3975100">
                  <a:moveTo>
                    <a:pt x="3357880" y="2139696"/>
                  </a:moveTo>
                  <a:lnTo>
                    <a:pt x="2238501" y="1711706"/>
                  </a:lnTo>
                  <a:lnTo>
                    <a:pt x="2238501" y="2139696"/>
                  </a:lnTo>
                  <a:lnTo>
                    <a:pt x="3357880" y="2567559"/>
                  </a:lnTo>
                  <a:lnTo>
                    <a:pt x="3357880" y="2139696"/>
                  </a:lnTo>
                  <a:close/>
                </a:path>
                <a:path w="6715759" h="3975100">
                  <a:moveTo>
                    <a:pt x="2238501" y="2995549"/>
                  </a:moveTo>
                  <a:lnTo>
                    <a:pt x="1119251" y="2567559"/>
                  </a:lnTo>
                  <a:lnTo>
                    <a:pt x="1119251" y="3003423"/>
                  </a:lnTo>
                  <a:lnTo>
                    <a:pt x="2238501" y="3423412"/>
                  </a:lnTo>
                  <a:lnTo>
                    <a:pt x="2238501" y="2995549"/>
                  </a:lnTo>
                  <a:close/>
                </a:path>
              </a:pathLst>
            </a:custGeom>
            <a:ln w="1188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 descr=""/>
            <p:cNvSpPr/>
            <p:nvPr/>
          </p:nvSpPr>
          <p:spPr>
            <a:xfrm>
              <a:off x="5023484" y="4997323"/>
              <a:ext cx="2239010" cy="855980"/>
            </a:xfrm>
            <a:custGeom>
              <a:avLst/>
              <a:gdLst/>
              <a:ahLst/>
              <a:cxnLst/>
              <a:rect l="l" t="t" r="r" b="b"/>
              <a:pathLst>
                <a:path w="2239009" h="855979">
                  <a:moveTo>
                    <a:pt x="1119251" y="0"/>
                  </a:moveTo>
                  <a:lnTo>
                    <a:pt x="0" y="427863"/>
                  </a:lnTo>
                  <a:lnTo>
                    <a:pt x="1119251" y="855852"/>
                  </a:lnTo>
                  <a:lnTo>
                    <a:pt x="1367977" y="760742"/>
                  </a:lnTo>
                  <a:lnTo>
                    <a:pt x="1119251" y="760742"/>
                  </a:lnTo>
                  <a:lnTo>
                    <a:pt x="236347" y="427863"/>
                  </a:lnTo>
                  <a:lnTo>
                    <a:pt x="1119251" y="95122"/>
                  </a:lnTo>
                  <a:lnTo>
                    <a:pt x="1368084" y="95122"/>
                  </a:lnTo>
                  <a:lnTo>
                    <a:pt x="1119251" y="0"/>
                  </a:lnTo>
                  <a:close/>
                </a:path>
                <a:path w="2239009" h="855979">
                  <a:moveTo>
                    <a:pt x="1368084" y="95122"/>
                  </a:moveTo>
                  <a:lnTo>
                    <a:pt x="1119251" y="95122"/>
                  </a:lnTo>
                  <a:lnTo>
                    <a:pt x="2002282" y="427863"/>
                  </a:lnTo>
                  <a:lnTo>
                    <a:pt x="1119251" y="760742"/>
                  </a:lnTo>
                  <a:lnTo>
                    <a:pt x="1367977" y="760742"/>
                  </a:lnTo>
                  <a:lnTo>
                    <a:pt x="2238501" y="427863"/>
                  </a:lnTo>
                  <a:lnTo>
                    <a:pt x="1368084" y="95122"/>
                  </a:lnTo>
                  <a:close/>
                </a:path>
              </a:pathLst>
            </a:custGeom>
            <a:solidFill>
              <a:srgbClr val="4E87E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 descr=""/>
            <p:cNvSpPr/>
            <p:nvPr/>
          </p:nvSpPr>
          <p:spPr>
            <a:xfrm>
              <a:off x="5023484" y="4997323"/>
              <a:ext cx="2239010" cy="855980"/>
            </a:xfrm>
            <a:custGeom>
              <a:avLst/>
              <a:gdLst/>
              <a:ahLst/>
              <a:cxnLst/>
              <a:rect l="l" t="t" r="r" b="b"/>
              <a:pathLst>
                <a:path w="2239009" h="855979">
                  <a:moveTo>
                    <a:pt x="1119251" y="0"/>
                  </a:moveTo>
                  <a:lnTo>
                    <a:pt x="0" y="427863"/>
                  </a:lnTo>
                  <a:lnTo>
                    <a:pt x="1119251" y="855852"/>
                  </a:lnTo>
                  <a:lnTo>
                    <a:pt x="2238501" y="427863"/>
                  </a:lnTo>
                  <a:lnTo>
                    <a:pt x="1119251" y="0"/>
                  </a:lnTo>
                  <a:close/>
                </a:path>
                <a:path w="2239009" h="855979">
                  <a:moveTo>
                    <a:pt x="236347" y="427863"/>
                  </a:moveTo>
                  <a:lnTo>
                    <a:pt x="1119251" y="95122"/>
                  </a:lnTo>
                  <a:lnTo>
                    <a:pt x="2002282" y="427863"/>
                  </a:lnTo>
                  <a:lnTo>
                    <a:pt x="1119251" y="760742"/>
                  </a:lnTo>
                  <a:lnTo>
                    <a:pt x="236347" y="427863"/>
                  </a:lnTo>
                  <a:close/>
                </a:path>
              </a:pathLst>
            </a:custGeom>
            <a:ln w="1188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 descr=""/>
            <p:cNvSpPr/>
            <p:nvPr/>
          </p:nvSpPr>
          <p:spPr>
            <a:xfrm>
              <a:off x="6142735" y="4141469"/>
              <a:ext cx="2239010" cy="855980"/>
            </a:xfrm>
            <a:custGeom>
              <a:avLst/>
              <a:gdLst/>
              <a:ahLst/>
              <a:cxnLst/>
              <a:rect l="l" t="t" r="r" b="b"/>
              <a:pathLst>
                <a:path w="2239009" h="855979">
                  <a:moveTo>
                    <a:pt x="1119250" y="0"/>
                  </a:moveTo>
                  <a:lnTo>
                    <a:pt x="0" y="427862"/>
                  </a:lnTo>
                  <a:lnTo>
                    <a:pt x="1119250" y="855852"/>
                  </a:lnTo>
                  <a:lnTo>
                    <a:pt x="1368038" y="760729"/>
                  </a:lnTo>
                  <a:lnTo>
                    <a:pt x="1119250" y="760729"/>
                  </a:lnTo>
                  <a:lnTo>
                    <a:pt x="236347" y="427862"/>
                  </a:lnTo>
                  <a:lnTo>
                    <a:pt x="1119250" y="94995"/>
                  </a:lnTo>
                  <a:lnTo>
                    <a:pt x="1367780" y="94995"/>
                  </a:lnTo>
                  <a:lnTo>
                    <a:pt x="1119250" y="0"/>
                  </a:lnTo>
                  <a:close/>
                </a:path>
                <a:path w="2239009" h="855979">
                  <a:moveTo>
                    <a:pt x="1367780" y="94995"/>
                  </a:moveTo>
                  <a:lnTo>
                    <a:pt x="1119250" y="94995"/>
                  </a:lnTo>
                  <a:lnTo>
                    <a:pt x="2002282" y="427862"/>
                  </a:lnTo>
                  <a:lnTo>
                    <a:pt x="1119250" y="760729"/>
                  </a:lnTo>
                  <a:lnTo>
                    <a:pt x="1368038" y="760729"/>
                  </a:lnTo>
                  <a:lnTo>
                    <a:pt x="2238629" y="427862"/>
                  </a:lnTo>
                  <a:lnTo>
                    <a:pt x="1367780" y="94995"/>
                  </a:lnTo>
                  <a:close/>
                </a:path>
              </a:pathLst>
            </a:custGeom>
            <a:solidFill>
              <a:srgbClr val="3BC58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" name="object 8" descr=""/>
            <p:cNvSpPr/>
            <p:nvPr/>
          </p:nvSpPr>
          <p:spPr>
            <a:xfrm>
              <a:off x="6142735" y="4141469"/>
              <a:ext cx="2239010" cy="855980"/>
            </a:xfrm>
            <a:custGeom>
              <a:avLst/>
              <a:gdLst/>
              <a:ahLst/>
              <a:cxnLst/>
              <a:rect l="l" t="t" r="r" b="b"/>
              <a:pathLst>
                <a:path w="2239009" h="855979">
                  <a:moveTo>
                    <a:pt x="1119250" y="0"/>
                  </a:moveTo>
                  <a:lnTo>
                    <a:pt x="0" y="427862"/>
                  </a:lnTo>
                  <a:lnTo>
                    <a:pt x="1119250" y="855852"/>
                  </a:lnTo>
                  <a:lnTo>
                    <a:pt x="2238629" y="427862"/>
                  </a:lnTo>
                  <a:lnTo>
                    <a:pt x="1119250" y="0"/>
                  </a:lnTo>
                  <a:close/>
                </a:path>
                <a:path w="2239009" h="855979">
                  <a:moveTo>
                    <a:pt x="236347" y="427862"/>
                  </a:moveTo>
                  <a:lnTo>
                    <a:pt x="1119250" y="94995"/>
                  </a:lnTo>
                  <a:lnTo>
                    <a:pt x="2002282" y="427862"/>
                  </a:lnTo>
                  <a:lnTo>
                    <a:pt x="1119250" y="760729"/>
                  </a:lnTo>
                  <a:lnTo>
                    <a:pt x="236347" y="427862"/>
                  </a:lnTo>
                  <a:close/>
                </a:path>
              </a:pathLst>
            </a:custGeom>
            <a:ln w="1188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 descr=""/>
            <p:cNvSpPr/>
            <p:nvPr/>
          </p:nvSpPr>
          <p:spPr>
            <a:xfrm>
              <a:off x="7261986" y="3285489"/>
              <a:ext cx="2239010" cy="855980"/>
            </a:xfrm>
            <a:custGeom>
              <a:avLst/>
              <a:gdLst/>
              <a:ahLst/>
              <a:cxnLst/>
              <a:rect l="l" t="t" r="r" b="b"/>
              <a:pathLst>
                <a:path w="2239009" h="855979">
                  <a:moveTo>
                    <a:pt x="1119378" y="0"/>
                  </a:moveTo>
                  <a:lnTo>
                    <a:pt x="0" y="427990"/>
                  </a:lnTo>
                  <a:lnTo>
                    <a:pt x="1119378" y="855980"/>
                  </a:lnTo>
                  <a:lnTo>
                    <a:pt x="1368137" y="760857"/>
                  </a:lnTo>
                  <a:lnTo>
                    <a:pt x="1119378" y="760857"/>
                  </a:lnTo>
                  <a:lnTo>
                    <a:pt x="236347" y="427990"/>
                  </a:lnTo>
                  <a:lnTo>
                    <a:pt x="1119378" y="95123"/>
                  </a:lnTo>
                  <a:lnTo>
                    <a:pt x="1368137" y="95123"/>
                  </a:lnTo>
                  <a:lnTo>
                    <a:pt x="1119378" y="0"/>
                  </a:lnTo>
                  <a:close/>
                </a:path>
                <a:path w="2239009" h="855979">
                  <a:moveTo>
                    <a:pt x="1368137" y="95123"/>
                  </a:moveTo>
                  <a:lnTo>
                    <a:pt x="1119378" y="95123"/>
                  </a:lnTo>
                  <a:lnTo>
                    <a:pt x="2002282" y="427990"/>
                  </a:lnTo>
                  <a:lnTo>
                    <a:pt x="1119378" y="760857"/>
                  </a:lnTo>
                  <a:lnTo>
                    <a:pt x="1368137" y="760857"/>
                  </a:lnTo>
                  <a:lnTo>
                    <a:pt x="2238629" y="427990"/>
                  </a:lnTo>
                  <a:lnTo>
                    <a:pt x="1368137" y="95123"/>
                  </a:lnTo>
                  <a:close/>
                </a:path>
              </a:pathLst>
            </a:custGeom>
            <a:solidFill>
              <a:srgbClr val="92BC3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 descr=""/>
            <p:cNvSpPr/>
            <p:nvPr/>
          </p:nvSpPr>
          <p:spPr>
            <a:xfrm>
              <a:off x="7261986" y="3285489"/>
              <a:ext cx="2239010" cy="855980"/>
            </a:xfrm>
            <a:custGeom>
              <a:avLst/>
              <a:gdLst/>
              <a:ahLst/>
              <a:cxnLst/>
              <a:rect l="l" t="t" r="r" b="b"/>
              <a:pathLst>
                <a:path w="2239009" h="855979">
                  <a:moveTo>
                    <a:pt x="1119378" y="0"/>
                  </a:moveTo>
                  <a:lnTo>
                    <a:pt x="0" y="427990"/>
                  </a:lnTo>
                  <a:lnTo>
                    <a:pt x="1119378" y="855980"/>
                  </a:lnTo>
                  <a:lnTo>
                    <a:pt x="2238629" y="427990"/>
                  </a:lnTo>
                  <a:lnTo>
                    <a:pt x="1119378" y="0"/>
                  </a:lnTo>
                  <a:close/>
                </a:path>
                <a:path w="2239009" h="855979">
                  <a:moveTo>
                    <a:pt x="236347" y="427990"/>
                  </a:moveTo>
                  <a:lnTo>
                    <a:pt x="1119378" y="95123"/>
                  </a:lnTo>
                  <a:lnTo>
                    <a:pt x="2002282" y="427990"/>
                  </a:lnTo>
                  <a:lnTo>
                    <a:pt x="1119378" y="760857"/>
                  </a:lnTo>
                  <a:lnTo>
                    <a:pt x="236347" y="427990"/>
                  </a:lnTo>
                  <a:close/>
                </a:path>
              </a:pathLst>
            </a:custGeom>
            <a:ln w="1188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1" name="object 11" descr=""/>
            <p:cNvSpPr/>
            <p:nvPr/>
          </p:nvSpPr>
          <p:spPr>
            <a:xfrm>
              <a:off x="8381364" y="2429636"/>
              <a:ext cx="2239010" cy="855980"/>
            </a:xfrm>
            <a:custGeom>
              <a:avLst/>
              <a:gdLst/>
              <a:ahLst/>
              <a:cxnLst/>
              <a:rect l="l" t="t" r="r" b="b"/>
              <a:pathLst>
                <a:path w="2239009" h="855979">
                  <a:moveTo>
                    <a:pt x="1119251" y="0"/>
                  </a:moveTo>
                  <a:lnTo>
                    <a:pt x="0" y="427989"/>
                  </a:lnTo>
                  <a:lnTo>
                    <a:pt x="1119251" y="855852"/>
                  </a:lnTo>
                  <a:lnTo>
                    <a:pt x="1367751" y="760857"/>
                  </a:lnTo>
                  <a:lnTo>
                    <a:pt x="1119251" y="760857"/>
                  </a:lnTo>
                  <a:lnTo>
                    <a:pt x="236219" y="427989"/>
                  </a:lnTo>
                  <a:lnTo>
                    <a:pt x="1119251" y="95123"/>
                  </a:lnTo>
                  <a:lnTo>
                    <a:pt x="1368010" y="95123"/>
                  </a:lnTo>
                  <a:lnTo>
                    <a:pt x="1119251" y="0"/>
                  </a:lnTo>
                  <a:close/>
                </a:path>
                <a:path w="2239009" h="855979">
                  <a:moveTo>
                    <a:pt x="1368010" y="95123"/>
                  </a:moveTo>
                  <a:lnTo>
                    <a:pt x="1119251" y="95123"/>
                  </a:lnTo>
                  <a:lnTo>
                    <a:pt x="2002281" y="427989"/>
                  </a:lnTo>
                  <a:lnTo>
                    <a:pt x="1119251" y="760857"/>
                  </a:lnTo>
                  <a:lnTo>
                    <a:pt x="1367751" y="760857"/>
                  </a:lnTo>
                  <a:lnTo>
                    <a:pt x="2238502" y="427989"/>
                  </a:lnTo>
                  <a:lnTo>
                    <a:pt x="1368010" y="95123"/>
                  </a:lnTo>
                  <a:close/>
                </a:path>
              </a:pathLst>
            </a:custGeom>
            <a:solidFill>
              <a:srgbClr val="1EABD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2" name="object 12" descr=""/>
            <p:cNvSpPr/>
            <p:nvPr/>
          </p:nvSpPr>
          <p:spPr>
            <a:xfrm>
              <a:off x="8381364" y="2429636"/>
              <a:ext cx="2239010" cy="855980"/>
            </a:xfrm>
            <a:custGeom>
              <a:avLst/>
              <a:gdLst/>
              <a:ahLst/>
              <a:cxnLst/>
              <a:rect l="l" t="t" r="r" b="b"/>
              <a:pathLst>
                <a:path w="2239009" h="855979">
                  <a:moveTo>
                    <a:pt x="1119251" y="0"/>
                  </a:moveTo>
                  <a:lnTo>
                    <a:pt x="0" y="427989"/>
                  </a:lnTo>
                  <a:lnTo>
                    <a:pt x="1119251" y="855852"/>
                  </a:lnTo>
                  <a:lnTo>
                    <a:pt x="2238502" y="427989"/>
                  </a:lnTo>
                  <a:lnTo>
                    <a:pt x="1119251" y="0"/>
                  </a:lnTo>
                  <a:close/>
                </a:path>
                <a:path w="2239009" h="855979">
                  <a:moveTo>
                    <a:pt x="236219" y="427989"/>
                  </a:moveTo>
                  <a:lnTo>
                    <a:pt x="1119251" y="95123"/>
                  </a:lnTo>
                  <a:lnTo>
                    <a:pt x="2002281" y="427989"/>
                  </a:lnTo>
                  <a:lnTo>
                    <a:pt x="1119251" y="760857"/>
                  </a:lnTo>
                  <a:lnTo>
                    <a:pt x="236219" y="427989"/>
                  </a:lnTo>
                  <a:close/>
                </a:path>
              </a:pathLst>
            </a:custGeom>
            <a:ln w="1188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3" name="object 13" descr=""/>
            <p:cNvSpPr/>
            <p:nvPr/>
          </p:nvSpPr>
          <p:spPr>
            <a:xfrm>
              <a:off x="9500615" y="1573783"/>
              <a:ext cx="2239010" cy="855980"/>
            </a:xfrm>
            <a:custGeom>
              <a:avLst/>
              <a:gdLst/>
              <a:ahLst/>
              <a:cxnLst/>
              <a:rect l="l" t="t" r="r" b="b"/>
              <a:pathLst>
                <a:path w="2239009" h="855980">
                  <a:moveTo>
                    <a:pt x="1119251" y="0"/>
                  </a:moveTo>
                  <a:lnTo>
                    <a:pt x="0" y="427989"/>
                  </a:lnTo>
                  <a:lnTo>
                    <a:pt x="1119251" y="855852"/>
                  </a:lnTo>
                  <a:lnTo>
                    <a:pt x="1368084" y="760729"/>
                  </a:lnTo>
                  <a:lnTo>
                    <a:pt x="1119251" y="760729"/>
                  </a:lnTo>
                  <a:lnTo>
                    <a:pt x="236347" y="427989"/>
                  </a:lnTo>
                  <a:lnTo>
                    <a:pt x="1119251" y="95123"/>
                  </a:lnTo>
                  <a:lnTo>
                    <a:pt x="1368010" y="95123"/>
                  </a:lnTo>
                  <a:lnTo>
                    <a:pt x="1119251" y="0"/>
                  </a:lnTo>
                  <a:close/>
                </a:path>
                <a:path w="2239009" h="855980">
                  <a:moveTo>
                    <a:pt x="1368010" y="95123"/>
                  </a:moveTo>
                  <a:lnTo>
                    <a:pt x="1119251" y="95123"/>
                  </a:lnTo>
                  <a:lnTo>
                    <a:pt x="2002281" y="427989"/>
                  </a:lnTo>
                  <a:lnTo>
                    <a:pt x="1119251" y="760729"/>
                  </a:lnTo>
                  <a:lnTo>
                    <a:pt x="1368084" y="760729"/>
                  </a:lnTo>
                  <a:lnTo>
                    <a:pt x="2238502" y="427989"/>
                  </a:lnTo>
                  <a:lnTo>
                    <a:pt x="1368010" y="95123"/>
                  </a:lnTo>
                  <a:close/>
                </a:path>
              </a:pathLst>
            </a:custGeom>
            <a:solidFill>
              <a:srgbClr val="7E63E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4" name="object 14" descr=""/>
            <p:cNvSpPr/>
            <p:nvPr/>
          </p:nvSpPr>
          <p:spPr>
            <a:xfrm>
              <a:off x="9500615" y="1573783"/>
              <a:ext cx="2239010" cy="855980"/>
            </a:xfrm>
            <a:custGeom>
              <a:avLst/>
              <a:gdLst/>
              <a:ahLst/>
              <a:cxnLst/>
              <a:rect l="l" t="t" r="r" b="b"/>
              <a:pathLst>
                <a:path w="2239009" h="855980">
                  <a:moveTo>
                    <a:pt x="1119251" y="0"/>
                  </a:moveTo>
                  <a:lnTo>
                    <a:pt x="0" y="427989"/>
                  </a:lnTo>
                  <a:lnTo>
                    <a:pt x="1119251" y="855852"/>
                  </a:lnTo>
                  <a:lnTo>
                    <a:pt x="2238502" y="427989"/>
                  </a:lnTo>
                  <a:lnTo>
                    <a:pt x="1119251" y="0"/>
                  </a:lnTo>
                  <a:close/>
                </a:path>
                <a:path w="2239009" h="855980">
                  <a:moveTo>
                    <a:pt x="236347" y="427989"/>
                  </a:moveTo>
                  <a:lnTo>
                    <a:pt x="1119251" y="95123"/>
                  </a:lnTo>
                  <a:lnTo>
                    <a:pt x="2002281" y="427989"/>
                  </a:lnTo>
                  <a:lnTo>
                    <a:pt x="1119251" y="760729"/>
                  </a:lnTo>
                  <a:lnTo>
                    <a:pt x="236347" y="427989"/>
                  </a:lnTo>
                  <a:close/>
                </a:path>
              </a:pathLst>
            </a:custGeom>
            <a:ln w="1188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15" name="object 15" descr=""/>
          <p:cNvGrpSpPr/>
          <p:nvPr/>
        </p:nvGrpSpPr>
        <p:grpSpPr>
          <a:xfrm>
            <a:off x="2704363" y="4278173"/>
            <a:ext cx="86995" cy="582930"/>
            <a:chOff x="2704363" y="4278173"/>
            <a:chExt cx="86995" cy="582930"/>
          </a:xfrm>
        </p:grpSpPr>
        <p:sp>
          <p:nvSpPr>
            <p:cNvPr id="16" name="object 16" descr=""/>
            <p:cNvSpPr/>
            <p:nvPr/>
          </p:nvSpPr>
          <p:spPr>
            <a:xfrm>
              <a:off x="2710307" y="4284090"/>
              <a:ext cx="74930" cy="570865"/>
            </a:xfrm>
            <a:custGeom>
              <a:avLst/>
              <a:gdLst/>
              <a:ahLst/>
              <a:cxnLst/>
              <a:rect l="l" t="t" r="r" b="b"/>
              <a:pathLst>
                <a:path w="74930" h="570864">
                  <a:moveTo>
                    <a:pt x="74549" y="0"/>
                  </a:moveTo>
                  <a:lnTo>
                    <a:pt x="0" y="0"/>
                  </a:lnTo>
                  <a:lnTo>
                    <a:pt x="0" y="570610"/>
                  </a:lnTo>
                  <a:lnTo>
                    <a:pt x="74549" y="570610"/>
                  </a:lnTo>
                  <a:lnTo>
                    <a:pt x="74549" y="0"/>
                  </a:lnTo>
                  <a:close/>
                </a:path>
              </a:pathLst>
            </a:custGeom>
            <a:solidFill>
              <a:srgbClr val="3BC58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7" name="object 17" descr=""/>
            <p:cNvSpPr/>
            <p:nvPr/>
          </p:nvSpPr>
          <p:spPr>
            <a:xfrm>
              <a:off x="2710307" y="4284116"/>
              <a:ext cx="74930" cy="570865"/>
            </a:xfrm>
            <a:custGeom>
              <a:avLst/>
              <a:gdLst/>
              <a:ahLst/>
              <a:cxnLst/>
              <a:rect l="l" t="t" r="r" b="b"/>
              <a:pathLst>
                <a:path w="74930" h="570864">
                  <a:moveTo>
                    <a:pt x="0" y="570585"/>
                  </a:moveTo>
                  <a:lnTo>
                    <a:pt x="74617" y="570585"/>
                  </a:lnTo>
                  <a:lnTo>
                    <a:pt x="74617" y="0"/>
                  </a:lnTo>
                  <a:lnTo>
                    <a:pt x="0" y="0"/>
                  </a:lnTo>
                  <a:lnTo>
                    <a:pt x="0" y="570585"/>
                  </a:lnTo>
                  <a:close/>
                </a:path>
              </a:pathLst>
            </a:custGeom>
            <a:ln w="1188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18" name="object 18" descr=""/>
          <p:cNvGrpSpPr/>
          <p:nvPr/>
        </p:nvGrpSpPr>
        <p:grpSpPr>
          <a:xfrm>
            <a:off x="3823615" y="3327121"/>
            <a:ext cx="86995" cy="772795"/>
            <a:chOff x="3823615" y="3327121"/>
            <a:chExt cx="86995" cy="772795"/>
          </a:xfrm>
        </p:grpSpPr>
        <p:sp>
          <p:nvSpPr>
            <p:cNvPr id="19" name="object 19" descr=""/>
            <p:cNvSpPr/>
            <p:nvPr/>
          </p:nvSpPr>
          <p:spPr>
            <a:xfrm>
              <a:off x="3829558" y="3333115"/>
              <a:ext cx="74930" cy="760730"/>
            </a:xfrm>
            <a:custGeom>
              <a:avLst/>
              <a:gdLst/>
              <a:ahLst/>
              <a:cxnLst/>
              <a:rect l="l" t="t" r="r" b="b"/>
              <a:pathLst>
                <a:path w="74929" h="760729">
                  <a:moveTo>
                    <a:pt x="74675" y="0"/>
                  </a:moveTo>
                  <a:lnTo>
                    <a:pt x="0" y="0"/>
                  </a:lnTo>
                  <a:lnTo>
                    <a:pt x="0" y="760730"/>
                  </a:lnTo>
                  <a:lnTo>
                    <a:pt x="74675" y="760730"/>
                  </a:lnTo>
                  <a:lnTo>
                    <a:pt x="74675" y="0"/>
                  </a:lnTo>
                  <a:close/>
                </a:path>
              </a:pathLst>
            </a:custGeom>
            <a:solidFill>
              <a:srgbClr val="92BC3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0" name="object 20" descr=""/>
            <p:cNvSpPr/>
            <p:nvPr/>
          </p:nvSpPr>
          <p:spPr>
            <a:xfrm>
              <a:off x="3829558" y="3333064"/>
              <a:ext cx="74930" cy="761365"/>
            </a:xfrm>
            <a:custGeom>
              <a:avLst/>
              <a:gdLst/>
              <a:ahLst/>
              <a:cxnLst/>
              <a:rect l="l" t="t" r="r" b="b"/>
              <a:pathLst>
                <a:path w="74929" h="761364">
                  <a:moveTo>
                    <a:pt x="0" y="760780"/>
                  </a:moveTo>
                  <a:lnTo>
                    <a:pt x="74617" y="760780"/>
                  </a:lnTo>
                  <a:lnTo>
                    <a:pt x="74617" y="0"/>
                  </a:lnTo>
                  <a:lnTo>
                    <a:pt x="0" y="0"/>
                  </a:lnTo>
                  <a:lnTo>
                    <a:pt x="0" y="760780"/>
                  </a:lnTo>
                  <a:close/>
                </a:path>
              </a:pathLst>
            </a:custGeom>
            <a:ln w="1188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21" name="object 21" descr=""/>
          <p:cNvGrpSpPr/>
          <p:nvPr/>
        </p:nvGrpSpPr>
        <p:grpSpPr>
          <a:xfrm>
            <a:off x="1585112" y="5181549"/>
            <a:ext cx="86995" cy="963294"/>
            <a:chOff x="1585112" y="5181549"/>
            <a:chExt cx="86995" cy="963294"/>
          </a:xfrm>
        </p:grpSpPr>
        <p:sp>
          <p:nvSpPr>
            <p:cNvPr id="22" name="object 22" descr=""/>
            <p:cNvSpPr/>
            <p:nvPr/>
          </p:nvSpPr>
          <p:spPr>
            <a:xfrm>
              <a:off x="1591055" y="5187441"/>
              <a:ext cx="74930" cy="951230"/>
            </a:xfrm>
            <a:custGeom>
              <a:avLst/>
              <a:gdLst/>
              <a:ahLst/>
              <a:cxnLst/>
              <a:rect l="l" t="t" r="r" b="b"/>
              <a:pathLst>
                <a:path w="74930" h="951229">
                  <a:moveTo>
                    <a:pt x="74549" y="0"/>
                  </a:moveTo>
                  <a:lnTo>
                    <a:pt x="0" y="0"/>
                  </a:lnTo>
                  <a:lnTo>
                    <a:pt x="0" y="951026"/>
                  </a:lnTo>
                  <a:lnTo>
                    <a:pt x="74549" y="951026"/>
                  </a:lnTo>
                  <a:lnTo>
                    <a:pt x="74549" y="0"/>
                  </a:lnTo>
                  <a:close/>
                </a:path>
              </a:pathLst>
            </a:custGeom>
            <a:solidFill>
              <a:srgbClr val="4E87E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3" name="object 23" descr=""/>
            <p:cNvSpPr/>
            <p:nvPr/>
          </p:nvSpPr>
          <p:spPr>
            <a:xfrm>
              <a:off x="1591055" y="5187492"/>
              <a:ext cx="74930" cy="951230"/>
            </a:xfrm>
            <a:custGeom>
              <a:avLst/>
              <a:gdLst/>
              <a:ahLst/>
              <a:cxnLst/>
              <a:rect l="l" t="t" r="r" b="b"/>
              <a:pathLst>
                <a:path w="74930" h="951229">
                  <a:moveTo>
                    <a:pt x="0" y="950976"/>
                  </a:moveTo>
                  <a:lnTo>
                    <a:pt x="74617" y="950976"/>
                  </a:lnTo>
                  <a:lnTo>
                    <a:pt x="74617" y="0"/>
                  </a:lnTo>
                  <a:lnTo>
                    <a:pt x="0" y="0"/>
                  </a:lnTo>
                  <a:lnTo>
                    <a:pt x="0" y="950976"/>
                  </a:lnTo>
                  <a:close/>
                </a:path>
              </a:pathLst>
            </a:custGeom>
            <a:ln w="1188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24" name="object 24" descr=""/>
          <p:cNvGrpSpPr/>
          <p:nvPr/>
        </p:nvGrpSpPr>
        <p:grpSpPr>
          <a:xfrm>
            <a:off x="4942866" y="2471268"/>
            <a:ext cx="86995" cy="772795"/>
            <a:chOff x="4942866" y="2471268"/>
            <a:chExt cx="86995" cy="772795"/>
          </a:xfrm>
        </p:grpSpPr>
        <p:sp>
          <p:nvSpPr>
            <p:cNvPr id="25" name="object 25" descr=""/>
            <p:cNvSpPr/>
            <p:nvPr/>
          </p:nvSpPr>
          <p:spPr>
            <a:xfrm>
              <a:off x="4948809" y="2477261"/>
              <a:ext cx="74930" cy="760730"/>
            </a:xfrm>
            <a:custGeom>
              <a:avLst/>
              <a:gdLst/>
              <a:ahLst/>
              <a:cxnLst/>
              <a:rect l="l" t="t" r="r" b="b"/>
              <a:pathLst>
                <a:path w="74929" h="760730">
                  <a:moveTo>
                    <a:pt x="74675" y="0"/>
                  </a:moveTo>
                  <a:lnTo>
                    <a:pt x="0" y="0"/>
                  </a:lnTo>
                  <a:lnTo>
                    <a:pt x="0" y="760729"/>
                  </a:lnTo>
                  <a:lnTo>
                    <a:pt x="74675" y="760729"/>
                  </a:lnTo>
                  <a:lnTo>
                    <a:pt x="74675" y="0"/>
                  </a:lnTo>
                  <a:close/>
                </a:path>
              </a:pathLst>
            </a:custGeom>
            <a:solidFill>
              <a:srgbClr val="1EABD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6" name="object 26" descr=""/>
            <p:cNvSpPr/>
            <p:nvPr/>
          </p:nvSpPr>
          <p:spPr>
            <a:xfrm>
              <a:off x="4948809" y="2477211"/>
              <a:ext cx="74930" cy="761365"/>
            </a:xfrm>
            <a:custGeom>
              <a:avLst/>
              <a:gdLst/>
              <a:ahLst/>
              <a:cxnLst/>
              <a:rect l="l" t="t" r="r" b="b"/>
              <a:pathLst>
                <a:path w="74929" h="761364">
                  <a:moveTo>
                    <a:pt x="0" y="760780"/>
                  </a:moveTo>
                  <a:lnTo>
                    <a:pt x="74617" y="760780"/>
                  </a:lnTo>
                  <a:lnTo>
                    <a:pt x="74617" y="0"/>
                  </a:lnTo>
                  <a:lnTo>
                    <a:pt x="0" y="0"/>
                  </a:lnTo>
                  <a:lnTo>
                    <a:pt x="0" y="760780"/>
                  </a:lnTo>
                  <a:close/>
                </a:path>
              </a:pathLst>
            </a:custGeom>
            <a:ln w="1188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27" name="object 27" descr=""/>
          <p:cNvGrpSpPr/>
          <p:nvPr/>
        </p:nvGrpSpPr>
        <p:grpSpPr>
          <a:xfrm>
            <a:off x="6062243" y="1710487"/>
            <a:ext cx="86995" cy="582930"/>
            <a:chOff x="6062243" y="1710487"/>
            <a:chExt cx="86995" cy="582930"/>
          </a:xfrm>
        </p:grpSpPr>
        <p:sp>
          <p:nvSpPr>
            <p:cNvPr id="28" name="object 28" descr=""/>
            <p:cNvSpPr/>
            <p:nvPr/>
          </p:nvSpPr>
          <p:spPr>
            <a:xfrm>
              <a:off x="6068186" y="1716405"/>
              <a:ext cx="74930" cy="570865"/>
            </a:xfrm>
            <a:custGeom>
              <a:avLst/>
              <a:gdLst/>
              <a:ahLst/>
              <a:cxnLst/>
              <a:rect l="l" t="t" r="r" b="b"/>
              <a:pathLst>
                <a:path w="74929" h="570864">
                  <a:moveTo>
                    <a:pt x="74549" y="0"/>
                  </a:moveTo>
                  <a:lnTo>
                    <a:pt x="0" y="0"/>
                  </a:lnTo>
                  <a:lnTo>
                    <a:pt x="0" y="570611"/>
                  </a:lnTo>
                  <a:lnTo>
                    <a:pt x="74549" y="570611"/>
                  </a:lnTo>
                  <a:lnTo>
                    <a:pt x="74549" y="0"/>
                  </a:lnTo>
                  <a:close/>
                </a:path>
              </a:pathLst>
            </a:custGeom>
            <a:solidFill>
              <a:srgbClr val="7E63E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9" name="object 29" descr=""/>
            <p:cNvSpPr/>
            <p:nvPr/>
          </p:nvSpPr>
          <p:spPr>
            <a:xfrm>
              <a:off x="6068186" y="1716430"/>
              <a:ext cx="74930" cy="570865"/>
            </a:xfrm>
            <a:custGeom>
              <a:avLst/>
              <a:gdLst/>
              <a:ahLst/>
              <a:cxnLst/>
              <a:rect l="l" t="t" r="r" b="b"/>
              <a:pathLst>
                <a:path w="74929" h="570864">
                  <a:moveTo>
                    <a:pt x="0" y="570585"/>
                  </a:moveTo>
                  <a:lnTo>
                    <a:pt x="74617" y="570585"/>
                  </a:lnTo>
                  <a:lnTo>
                    <a:pt x="74617" y="0"/>
                  </a:lnTo>
                  <a:lnTo>
                    <a:pt x="0" y="0"/>
                  </a:lnTo>
                  <a:lnTo>
                    <a:pt x="0" y="570585"/>
                  </a:lnTo>
                  <a:close/>
                </a:path>
              </a:pathLst>
            </a:custGeom>
            <a:ln w="1188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30" name="object 30" descr=""/>
          <p:cNvSpPr/>
          <p:nvPr/>
        </p:nvSpPr>
        <p:spPr>
          <a:xfrm>
            <a:off x="5844285" y="5235066"/>
            <a:ext cx="596900" cy="381000"/>
          </a:xfrm>
          <a:custGeom>
            <a:avLst/>
            <a:gdLst/>
            <a:ahLst/>
            <a:cxnLst/>
            <a:rect l="l" t="t" r="r" b="b"/>
            <a:pathLst>
              <a:path w="596900" h="381000">
                <a:moveTo>
                  <a:pt x="526599" y="290703"/>
                </a:moveTo>
                <a:lnTo>
                  <a:pt x="385825" y="290703"/>
                </a:lnTo>
                <a:lnTo>
                  <a:pt x="512190" y="371170"/>
                </a:lnTo>
                <a:lnTo>
                  <a:pt x="528556" y="378078"/>
                </a:lnTo>
                <a:lnTo>
                  <a:pt x="547195" y="380380"/>
                </a:lnTo>
                <a:lnTo>
                  <a:pt x="565858" y="378078"/>
                </a:lnTo>
                <a:lnTo>
                  <a:pt x="596900" y="348742"/>
                </a:lnTo>
                <a:lnTo>
                  <a:pt x="595921" y="342532"/>
                </a:lnTo>
                <a:lnTo>
                  <a:pt x="593074" y="336597"/>
                </a:lnTo>
                <a:lnTo>
                  <a:pt x="588488" y="331114"/>
                </a:lnTo>
                <a:lnTo>
                  <a:pt x="582294" y="326263"/>
                </a:lnTo>
                <a:lnTo>
                  <a:pt x="526599" y="290703"/>
                </a:lnTo>
                <a:close/>
              </a:path>
              <a:path w="596900" h="381000">
                <a:moveTo>
                  <a:pt x="248792" y="0"/>
                </a:moveTo>
                <a:lnTo>
                  <a:pt x="191744" y="4181"/>
                </a:lnTo>
                <a:lnTo>
                  <a:pt x="139376" y="16093"/>
                </a:lnTo>
                <a:lnTo>
                  <a:pt x="93181" y="34789"/>
                </a:lnTo>
                <a:lnTo>
                  <a:pt x="54654" y="59324"/>
                </a:lnTo>
                <a:lnTo>
                  <a:pt x="25285" y="88751"/>
                </a:lnTo>
                <a:lnTo>
                  <a:pt x="6570" y="122124"/>
                </a:lnTo>
                <a:lnTo>
                  <a:pt x="0" y="158496"/>
                </a:lnTo>
                <a:lnTo>
                  <a:pt x="6570" y="194827"/>
                </a:lnTo>
                <a:lnTo>
                  <a:pt x="25285" y="228184"/>
                </a:lnTo>
                <a:lnTo>
                  <a:pt x="54654" y="257613"/>
                </a:lnTo>
                <a:lnTo>
                  <a:pt x="93181" y="282162"/>
                </a:lnTo>
                <a:lnTo>
                  <a:pt x="139376" y="300876"/>
                </a:lnTo>
                <a:lnTo>
                  <a:pt x="191744" y="312804"/>
                </a:lnTo>
                <a:lnTo>
                  <a:pt x="248792" y="316992"/>
                </a:lnTo>
                <a:lnTo>
                  <a:pt x="285009" y="315295"/>
                </a:lnTo>
                <a:lnTo>
                  <a:pt x="320309" y="310276"/>
                </a:lnTo>
                <a:lnTo>
                  <a:pt x="354109" y="302043"/>
                </a:lnTo>
                <a:lnTo>
                  <a:pt x="385825" y="290703"/>
                </a:lnTo>
                <a:lnTo>
                  <a:pt x="526599" y="290703"/>
                </a:lnTo>
                <a:lnTo>
                  <a:pt x="524212" y="289179"/>
                </a:lnTo>
                <a:lnTo>
                  <a:pt x="248792" y="289179"/>
                </a:lnTo>
                <a:lnTo>
                  <a:pt x="194211" y="284508"/>
                </a:lnTo>
                <a:lnTo>
                  <a:pt x="145179" y="271328"/>
                </a:lnTo>
                <a:lnTo>
                  <a:pt x="103647" y="250888"/>
                </a:lnTo>
                <a:lnTo>
                  <a:pt x="71566" y="224437"/>
                </a:lnTo>
                <a:lnTo>
                  <a:pt x="43561" y="158496"/>
                </a:lnTo>
                <a:lnTo>
                  <a:pt x="50940" y="123723"/>
                </a:lnTo>
                <a:lnTo>
                  <a:pt x="103743" y="66040"/>
                </a:lnTo>
                <a:lnTo>
                  <a:pt x="145264" y="45597"/>
                </a:lnTo>
                <a:lnTo>
                  <a:pt x="194264" y="32401"/>
                </a:lnTo>
                <a:lnTo>
                  <a:pt x="248792" y="27686"/>
                </a:lnTo>
                <a:lnTo>
                  <a:pt x="386757" y="27686"/>
                </a:lnTo>
                <a:lnTo>
                  <a:pt x="358129" y="16093"/>
                </a:lnTo>
                <a:lnTo>
                  <a:pt x="305794" y="4181"/>
                </a:lnTo>
                <a:lnTo>
                  <a:pt x="248792" y="0"/>
                </a:lnTo>
                <a:close/>
              </a:path>
              <a:path w="596900" h="381000">
                <a:moveTo>
                  <a:pt x="386757" y="27686"/>
                </a:moveTo>
                <a:lnTo>
                  <a:pt x="248792" y="27686"/>
                </a:lnTo>
                <a:lnTo>
                  <a:pt x="303835" y="32401"/>
                </a:lnTo>
                <a:lnTo>
                  <a:pt x="303484" y="32401"/>
                </a:lnTo>
                <a:lnTo>
                  <a:pt x="352431" y="45597"/>
                </a:lnTo>
                <a:lnTo>
                  <a:pt x="393884" y="66040"/>
                </a:lnTo>
                <a:lnTo>
                  <a:pt x="425915" y="92493"/>
                </a:lnTo>
                <a:lnTo>
                  <a:pt x="453898" y="158496"/>
                </a:lnTo>
                <a:lnTo>
                  <a:pt x="446571" y="193223"/>
                </a:lnTo>
                <a:lnTo>
                  <a:pt x="393826" y="250888"/>
                </a:lnTo>
                <a:lnTo>
                  <a:pt x="352316" y="271328"/>
                </a:lnTo>
                <a:lnTo>
                  <a:pt x="303320" y="284508"/>
                </a:lnTo>
                <a:lnTo>
                  <a:pt x="248792" y="289179"/>
                </a:lnTo>
                <a:lnTo>
                  <a:pt x="524212" y="289179"/>
                </a:lnTo>
                <a:lnTo>
                  <a:pt x="456184" y="245745"/>
                </a:lnTo>
                <a:lnTo>
                  <a:pt x="474063" y="225593"/>
                </a:lnTo>
                <a:lnTo>
                  <a:pt x="487013" y="204073"/>
                </a:lnTo>
                <a:lnTo>
                  <a:pt x="494867" y="181576"/>
                </a:lnTo>
                <a:lnTo>
                  <a:pt x="497459" y="158496"/>
                </a:lnTo>
                <a:lnTo>
                  <a:pt x="490889" y="122124"/>
                </a:lnTo>
                <a:lnTo>
                  <a:pt x="472176" y="88751"/>
                </a:lnTo>
                <a:lnTo>
                  <a:pt x="442814" y="59324"/>
                </a:lnTo>
                <a:lnTo>
                  <a:pt x="404300" y="34789"/>
                </a:lnTo>
                <a:lnTo>
                  <a:pt x="386757" y="27686"/>
                </a:lnTo>
                <a:close/>
              </a:path>
              <a:path w="596900" h="381000">
                <a:moveTo>
                  <a:pt x="248792" y="51435"/>
                </a:moveTo>
                <a:lnTo>
                  <a:pt x="195682" y="56887"/>
                </a:lnTo>
                <a:lnTo>
                  <a:pt x="149588" y="72076"/>
                </a:lnTo>
                <a:lnTo>
                  <a:pt x="113260" y="95243"/>
                </a:lnTo>
                <a:lnTo>
                  <a:pt x="80899" y="158496"/>
                </a:lnTo>
                <a:lnTo>
                  <a:pt x="89447" y="192294"/>
                </a:lnTo>
                <a:lnTo>
                  <a:pt x="113260" y="221648"/>
                </a:lnTo>
                <a:lnTo>
                  <a:pt x="149588" y="244797"/>
                </a:lnTo>
                <a:lnTo>
                  <a:pt x="195682" y="259978"/>
                </a:lnTo>
                <a:lnTo>
                  <a:pt x="248792" y="265430"/>
                </a:lnTo>
                <a:lnTo>
                  <a:pt x="301841" y="259978"/>
                </a:lnTo>
                <a:lnTo>
                  <a:pt x="347897" y="244797"/>
                </a:lnTo>
                <a:lnTo>
                  <a:pt x="383860" y="221869"/>
                </a:lnTo>
                <a:lnTo>
                  <a:pt x="248792" y="221869"/>
                </a:lnTo>
                <a:lnTo>
                  <a:pt x="239063" y="220620"/>
                </a:lnTo>
                <a:lnTo>
                  <a:pt x="231155" y="217217"/>
                </a:lnTo>
                <a:lnTo>
                  <a:pt x="225843" y="212171"/>
                </a:lnTo>
                <a:lnTo>
                  <a:pt x="223900" y="205994"/>
                </a:lnTo>
                <a:lnTo>
                  <a:pt x="223900" y="174371"/>
                </a:lnTo>
                <a:lnTo>
                  <a:pt x="174116" y="174371"/>
                </a:lnTo>
                <a:lnTo>
                  <a:pt x="164441" y="173122"/>
                </a:lnTo>
                <a:lnTo>
                  <a:pt x="156527" y="169719"/>
                </a:lnTo>
                <a:lnTo>
                  <a:pt x="151185" y="164673"/>
                </a:lnTo>
                <a:lnTo>
                  <a:pt x="149225" y="158496"/>
                </a:lnTo>
                <a:lnTo>
                  <a:pt x="151185" y="152318"/>
                </a:lnTo>
                <a:lnTo>
                  <a:pt x="156527" y="147272"/>
                </a:lnTo>
                <a:lnTo>
                  <a:pt x="164441" y="143869"/>
                </a:lnTo>
                <a:lnTo>
                  <a:pt x="174116" y="142621"/>
                </a:lnTo>
                <a:lnTo>
                  <a:pt x="223900" y="142621"/>
                </a:lnTo>
                <a:lnTo>
                  <a:pt x="223900" y="110871"/>
                </a:lnTo>
                <a:lnTo>
                  <a:pt x="225843" y="104713"/>
                </a:lnTo>
                <a:lnTo>
                  <a:pt x="231155" y="99710"/>
                </a:lnTo>
                <a:lnTo>
                  <a:pt x="239063" y="96351"/>
                </a:lnTo>
                <a:lnTo>
                  <a:pt x="247835" y="95243"/>
                </a:lnTo>
                <a:lnTo>
                  <a:pt x="384206" y="95243"/>
                </a:lnTo>
                <a:lnTo>
                  <a:pt x="347897" y="72076"/>
                </a:lnTo>
                <a:lnTo>
                  <a:pt x="301841" y="56887"/>
                </a:lnTo>
                <a:lnTo>
                  <a:pt x="248792" y="51435"/>
                </a:lnTo>
                <a:close/>
              </a:path>
              <a:path w="596900" h="381000">
                <a:moveTo>
                  <a:pt x="384206" y="95243"/>
                </a:moveTo>
                <a:lnTo>
                  <a:pt x="249743" y="95243"/>
                </a:lnTo>
                <a:lnTo>
                  <a:pt x="258448" y="96351"/>
                </a:lnTo>
                <a:lnTo>
                  <a:pt x="266318" y="99710"/>
                </a:lnTo>
                <a:lnTo>
                  <a:pt x="271617" y="104713"/>
                </a:lnTo>
                <a:lnTo>
                  <a:pt x="273558" y="110871"/>
                </a:lnTo>
                <a:lnTo>
                  <a:pt x="273558" y="142621"/>
                </a:lnTo>
                <a:lnTo>
                  <a:pt x="323341" y="142621"/>
                </a:lnTo>
                <a:lnTo>
                  <a:pt x="333017" y="143869"/>
                </a:lnTo>
                <a:lnTo>
                  <a:pt x="340931" y="147272"/>
                </a:lnTo>
                <a:lnTo>
                  <a:pt x="346273" y="152318"/>
                </a:lnTo>
                <a:lnTo>
                  <a:pt x="348234" y="158496"/>
                </a:lnTo>
                <a:lnTo>
                  <a:pt x="346273" y="164673"/>
                </a:lnTo>
                <a:lnTo>
                  <a:pt x="340931" y="169719"/>
                </a:lnTo>
                <a:lnTo>
                  <a:pt x="333017" y="173122"/>
                </a:lnTo>
                <a:lnTo>
                  <a:pt x="323341" y="174371"/>
                </a:lnTo>
                <a:lnTo>
                  <a:pt x="273558" y="174371"/>
                </a:lnTo>
                <a:lnTo>
                  <a:pt x="273558" y="205994"/>
                </a:lnTo>
                <a:lnTo>
                  <a:pt x="271617" y="212171"/>
                </a:lnTo>
                <a:lnTo>
                  <a:pt x="266319" y="217217"/>
                </a:lnTo>
                <a:lnTo>
                  <a:pt x="258448" y="220620"/>
                </a:lnTo>
                <a:lnTo>
                  <a:pt x="248792" y="221869"/>
                </a:lnTo>
                <a:lnTo>
                  <a:pt x="383860" y="221869"/>
                </a:lnTo>
                <a:lnTo>
                  <a:pt x="384206" y="221648"/>
                </a:lnTo>
                <a:lnTo>
                  <a:pt x="408012" y="192294"/>
                </a:lnTo>
                <a:lnTo>
                  <a:pt x="416560" y="158496"/>
                </a:lnTo>
                <a:lnTo>
                  <a:pt x="408012" y="124635"/>
                </a:lnTo>
                <a:lnTo>
                  <a:pt x="384206" y="95243"/>
                </a:lnTo>
                <a:close/>
              </a:path>
            </a:pathLst>
          </a:custGeom>
          <a:solidFill>
            <a:srgbClr val="474747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1" name="object 31" descr=""/>
          <p:cNvSpPr/>
          <p:nvPr/>
        </p:nvSpPr>
        <p:spPr>
          <a:xfrm>
            <a:off x="6964426" y="4378578"/>
            <a:ext cx="597535" cy="382905"/>
          </a:xfrm>
          <a:custGeom>
            <a:avLst/>
            <a:gdLst/>
            <a:ahLst/>
            <a:cxnLst/>
            <a:rect l="l" t="t" r="r" b="b"/>
            <a:pathLst>
              <a:path w="597534" h="382904">
                <a:moveTo>
                  <a:pt x="476375" y="0"/>
                </a:moveTo>
                <a:lnTo>
                  <a:pt x="471930" y="889"/>
                </a:lnTo>
                <a:lnTo>
                  <a:pt x="398143" y="52070"/>
                </a:lnTo>
                <a:lnTo>
                  <a:pt x="397000" y="53975"/>
                </a:lnTo>
                <a:lnTo>
                  <a:pt x="397000" y="109982"/>
                </a:lnTo>
                <a:lnTo>
                  <a:pt x="396492" y="110998"/>
                </a:lnTo>
                <a:lnTo>
                  <a:pt x="372235" y="127381"/>
                </a:lnTo>
                <a:lnTo>
                  <a:pt x="369822" y="128778"/>
                </a:lnTo>
                <a:lnTo>
                  <a:pt x="366266" y="128778"/>
                </a:lnTo>
                <a:lnTo>
                  <a:pt x="363726" y="127381"/>
                </a:lnTo>
                <a:lnTo>
                  <a:pt x="316576" y="108709"/>
                </a:lnTo>
                <a:lnTo>
                  <a:pt x="265245" y="98236"/>
                </a:lnTo>
                <a:lnTo>
                  <a:pt x="212136" y="95885"/>
                </a:lnTo>
                <a:lnTo>
                  <a:pt x="159652" y="101576"/>
                </a:lnTo>
                <a:lnTo>
                  <a:pt x="110194" y="115233"/>
                </a:lnTo>
                <a:lnTo>
                  <a:pt x="66165" y="136779"/>
                </a:lnTo>
                <a:lnTo>
                  <a:pt x="26265" y="170567"/>
                </a:lnTo>
                <a:lnTo>
                  <a:pt x="4122" y="209055"/>
                </a:lnTo>
                <a:lnTo>
                  <a:pt x="0" y="249597"/>
                </a:lnTo>
                <a:lnTo>
                  <a:pt x="14158" y="289548"/>
                </a:lnTo>
                <a:lnTo>
                  <a:pt x="46861" y="326263"/>
                </a:lnTo>
                <a:lnTo>
                  <a:pt x="48639" y="327787"/>
                </a:lnTo>
                <a:lnTo>
                  <a:pt x="48639" y="329692"/>
                </a:lnTo>
                <a:lnTo>
                  <a:pt x="17016" y="355346"/>
                </a:lnTo>
                <a:lnTo>
                  <a:pt x="10666" y="359664"/>
                </a:lnTo>
                <a:lnTo>
                  <a:pt x="8507" y="365887"/>
                </a:lnTo>
                <a:lnTo>
                  <a:pt x="14984" y="377190"/>
                </a:lnTo>
                <a:lnTo>
                  <a:pt x="22858" y="381254"/>
                </a:lnTo>
                <a:lnTo>
                  <a:pt x="41527" y="382651"/>
                </a:lnTo>
                <a:lnTo>
                  <a:pt x="50671" y="379984"/>
                </a:lnTo>
                <a:lnTo>
                  <a:pt x="55878" y="374904"/>
                </a:lnTo>
                <a:lnTo>
                  <a:pt x="82167" y="353822"/>
                </a:lnTo>
                <a:lnTo>
                  <a:pt x="84580" y="352425"/>
                </a:lnTo>
                <a:lnTo>
                  <a:pt x="88263" y="352425"/>
                </a:lnTo>
                <a:lnTo>
                  <a:pt x="90676" y="353822"/>
                </a:lnTo>
                <a:lnTo>
                  <a:pt x="133246" y="369508"/>
                </a:lnTo>
                <a:lnTo>
                  <a:pt x="179054" y="378732"/>
                </a:lnTo>
                <a:lnTo>
                  <a:pt x="226408" y="381508"/>
                </a:lnTo>
                <a:lnTo>
                  <a:pt x="273613" y="377848"/>
                </a:lnTo>
                <a:lnTo>
                  <a:pt x="318977" y="367768"/>
                </a:lnTo>
                <a:lnTo>
                  <a:pt x="360805" y="351282"/>
                </a:lnTo>
                <a:lnTo>
                  <a:pt x="363218" y="349885"/>
                </a:lnTo>
                <a:lnTo>
                  <a:pt x="366901" y="349885"/>
                </a:lnTo>
                <a:lnTo>
                  <a:pt x="369314" y="351282"/>
                </a:lnTo>
                <a:lnTo>
                  <a:pt x="403350" y="375920"/>
                </a:lnTo>
                <a:lnTo>
                  <a:pt x="411238" y="379672"/>
                </a:lnTo>
                <a:lnTo>
                  <a:pt x="420448" y="381174"/>
                </a:lnTo>
                <a:lnTo>
                  <a:pt x="429872" y="380366"/>
                </a:lnTo>
                <a:lnTo>
                  <a:pt x="438402" y="377190"/>
                </a:lnTo>
                <a:lnTo>
                  <a:pt x="443355" y="374396"/>
                </a:lnTo>
                <a:lnTo>
                  <a:pt x="446530" y="370459"/>
                </a:lnTo>
                <a:lnTo>
                  <a:pt x="447292" y="361950"/>
                </a:lnTo>
                <a:lnTo>
                  <a:pt x="445006" y="357759"/>
                </a:lnTo>
                <a:lnTo>
                  <a:pt x="401445" y="326644"/>
                </a:lnTo>
                <a:lnTo>
                  <a:pt x="401445" y="324485"/>
                </a:lnTo>
                <a:lnTo>
                  <a:pt x="403350" y="323088"/>
                </a:lnTo>
                <a:lnTo>
                  <a:pt x="434656" y="285317"/>
                </a:lnTo>
                <a:lnTo>
                  <a:pt x="446911" y="244189"/>
                </a:lnTo>
                <a:lnTo>
                  <a:pt x="439926" y="202537"/>
                </a:lnTo>
                <a:lnTo>
                  <a:pt x="413510" y="163195"/>
                </a:lnTo>
                <a:lnTo>
                  <a:pt x="412240" y="162306"/>
                </a:lnTo>
                <a:lnTo>
                  <a:pt x="410589" y="161798"/>
                </a:lnTo>
                <a:lnTo>
                  <a:pt x="406779" y="161798"/>
                </a:lnTo>
                <a:lnTo>
                  <a:pt x="405001" y="162306"/>
                </a:lnTo>
                <a:lnTo>
                  <a:pt x="403858" y="163195"/>
                </a:lnTo>
                <a:lnTo>
                  <a:pt x="362329" y="188595"/>
                </a:lnTo>
                <a:lnTo>
                  <a:pt x="360678" y="189865"/>
                </a:lnTo>
                <a:lnTo>
                  <a:pt x="360678" y="191643"/>
                </a:lnTo>
                <a:lnTo>
                  <a:pt x="362329" y="193040"/>
                </a:lnTo>
                <a:lnTo>
                  <a:pt x="378911" y="227921"/>
                </a:lnTo>
                <a:lnTo>
                  <a:pt x="352114" y="295445"/>
                </a:lnTo>
                <a:lnTo>
                  <a:pt x="311402" y="321183"/>
                </a:lnTo>
                <a:lnTo>
                  <a:pt x="258987" y="335811"/>
                </a:lnTo>
                <a:lnTo>
                  <a:pt x="203548" y="337534"/>
                </a:lnTo>
                <a:lnTo>
                  <a:pt x="150632" y="326826"/>
                </a:lnTo>
                <a:lnTo>
                  <a:pt x="105789" y="304165"/>
                </a:lnTo>
                <a:lnTo>
                  <a:pt x="76728" y="272684"/>
                </a:lnTo>
                <a:lnTo>
                  <a:pt x="67420" y="237775"/>
                </a:lnTo>
                <a:lnTo>
                  <a:pt x="77804" y="203009"/>
                </a:lnTo>
                <a:lnTo>
                  <a:pt x="107821" y="171958"/>
                </a:lnTo>
                <a:lnTo>
                  <a:pt x="153371" y="149873"/>
                </a:lnTo>
                <a:lnTo>
                  <a:pt x="206659" y="139874"/>
                </a:lnTo>
                <a:lnTo>
                  <a:pt x="262091" y="142329"/>
                </a:lnTo>
                <a:lnTo>
                  <a:pt x="314069" y="157607"/>
                </a:lnTo>
                <a:lnTo>
                  <a:pt x="288923" y="175260"/>
                </a:lnTo>
                <a:lnTo>
                  <a:pt x="267824" y="168223"/>
                </a:lnTo>
                <a:lnTo>
                  <a:pt x="245188" y="164115"/>
                </a:lnTo>
                <a:lnTo>
                  <a:pt x="221719" y="163008"/>
                </a:lnTo>
                <a:lnTo>
                  <a:pt x="198118" y="164973"/>
                </a:lnTo>
                <a:lnTo>
                  <a:pt x="164652" y="173257"/>
                </a:lnTo>
                <a:lnTo>
                  <a:pt x="137174" y="187245"/>
                </a:lnTo>
                <a:lnTo>
                  <a:pt x="117341" y="205781"/>
                </a:lnTo>
                <a:lnTo>
                  <a:pt x="106805" y="227711"/>
                </a:lnTo>
                <a:lnTo>
                  <a:pt x="107054" y="250572"/>
                </a:lnTo>
                <a:lnTo>
                  <a:pt x="137791" y="290343"/>
                </a:lnTo>
                <a:lnTo>
                  <a:pt x="199762" y="312421"/>
                </a:lnTo>
                <a:lnTo>
                  <a:pt x="234885" y="313674"/>
                </a:lnTo>
                <a:lnTo>
                  <a:pt x="269056" y="308330"/>
                </a:lnTo>
                <a:lnTo>
                  <a:pt x="299845" y="296545"/>
                </a:lnTo>
                <a:lnTo>
                  <a:pt x="323644" y="279362"/>
                </a:lnTo>
                <a:lnTo>
                  <a:pt x="338025" y="258905"/>
                </a:lnTo>
                <a:lnTo>
                  <a:pt x="342333" y="236662"/>
                </a:lnTo>
                <a:lnTo>
                  <a:pt x="335913" y="214122"/>
                </a:lnTo>
                <a:lnTo>
                  <a:pt x="272032" y="246634"/>
                </a:lnTo>
                <a:lnTo>
                  <a:pt x="271270" y="247777"/>
                </a:lnTo>
                <a:lnTo>
                  <a:pt x="262168" y="258575"/>
                </a:lnTo>
                <a:lnTo>
                  <a:pt x="247887" y="266160"/>
                </a:lnTo>
                <a:lnTo>
                  <a:pt x="230247" y="269886"/>
                </a:lnTo>
                <a:lnTo>
                  <a:pt x="211072" y="269113"/>
                </a:lnTo>
                <a:lnTo>
                  <a:pt x="192822" y="264074"/>
                </a:lnTo>
                <a:lnTo>
                  <a:pt x="179465" y="255285"/>
                </a:lnTo>
                <a:lnTo>
                  <a:pt x="172228" y="243949"/>
                </a:lnTo>
                <a:lnTo>
                  <a:pt x="172337" y="231267"/>
                </a:lnTo>
                <a:lnTo>
                  <a:pt x="180211" y="219612"/>
                </a:lnTo>
                <a:lnTo>
                  <a:pt x="193991" y="211089"/>
                </a:lnTo>
                <a:lnTo>
                  <a:pt x="211771" y="206496"/>
                </a:lnTo>
                <a:lnTo>
                  <a:pt x="231646" y="206629"/>
                </a:lnTo>
                <a:lnTo>
                  <a:pt x="205738" y="232029"/>
                </a:lnTo>
                <a:lnTo>
                  <a:pt x="205738" y="239522"/>
                </a:lnTo>
                <a:lnTo>
                  <a:pt x="213104" y="244221"/>
                </a:lnTo>
                <a:lnTo>
                  <a:pt x="219230" y="246792"/>
                </a:lnTo>
                <a:lnTo>
                  <a:pt x="226201" y="247650"/>
                </a:lnTo>
                <a:lnTo>
                  <a:pt x="233196" y="246792"/>
                </a:lnTo>
                <a:lnTo>
                  <a:pt x="239393" y="244221"/>
                </a:lnTo>
                <a:lnTo>
                  <a:pt x="423035" y="127889"/>
                </a:lnTo>
                <a:lnTo>
                  <a:pt x="424432" y="127381"/>
                </a:lnTo>
                <a:lnTo>
                  <a:pt x="512189" y="127381"/>
                </a:lnTo>
                <a:lnTo>
                  <a:pt x="515110" y="126619"/>
                </a:lnTo>
                <a:lnTo>
                  <a:pt x="592072" y="81534"/>
                </a:lnTo>
                <a:lnTo>
                  <a:pt x="595501" y="79756"/>
                </a:lnTo>
                <a:lnTo>
                  <a:pt x="597025" y="76835"/>
                </a:lnTo>
                <a:lnTo>
                  <a:pt x="595247" y="71374"/>
                </a:lnTo>
                <a:lnTo>
                  <a:pt x="592072" y="69088"/>
                </a:lnTo>
                <a:lnTo>
                  <a:pt x="515745" y="52832"/>
                </a:lnTo>
                <a:lnTo>
                  <a:pt x="514348" y="51943"/>
                </a:lnTo>
                <a:lnTo>
                  <a:pt x="513459" y="50800"/>
                </a:lnTo>
                <a:lnTo>
                  <a:pt x="489837" y="5969"/>
                </a:lnTo>
                <a:lnTo>
                  <a:pt x="488694" y="3175"/>
                </a:lnTo>
                <a:lnTo>
                  <a:pt x="485138" y="1143"/>
                </a:lnTo>
                <a:lnTo>
                  <a:pt x="476375" y="0"/>
                </a:lnTo>
                <a:close/>
              </a:path>
            </a:pathLst>
          </a:custGeom>
          <a:solidFill>
            <a:srgbClr val="474747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2" name="object 32" descr=""/>
          <p:cNvSpPr/>
          <p:nvPr/>
        </p:nvSpPr>
        <p:spPr>
          <a:xfrm>
            <a:off x="10321417" y="1811527"/>
            <a:ext cx="596900" cy="380365"/>
          </a:xfrm>
          <a:custGeom>
            <a:avLst/>
            <a:gdLst/>
            <a:ahLst/>
            <a:cxnLst/>
            <a:rect l="l" t="t" r="r" b="b"/>
            <a:pathLst>
              <a:path w="596900" h="380364">
                <a:moveTo>
                  <a:pt x="379349" y="0"/>
                </a:moveTo>
                <a:lnTo>
                  <a:pt x="334771" y="7340"/>
                </a:lnTo>
                <a:lnTo>
                  <a:pt x="317118" y="16637"/>
                </a:lnTo>
                <a:lnTo>
                  <a:pt x="317118" y="165100"/>
                </a:lnTo>
                <a:lnTo>
                  <a:pt x="308736" y="170434"/>
                </a:lnTo>
                <a:lnTo>
                  <a:pt x="288162" y="170434"/>
                </a:lnTo>
                <a:lnTo>
                  <a:pt x="279780" y="165100"/>
                </a:lnTo>
                <a:lnTo>
                  <a:pt x="279907" y="16637"/>
                </a:lnTo>
                <a:lnTo>
                  <a:pt x="278129" y="14350"/>
                </a:lnTo>
                <a:lnTo>
                  <a:pt x="233148" y="843"/>
                </a:lnTo>
                <a:lnTo>
                  <a:pt x="217677" y="0"/>
                </a:lnTo>
                <a:lnTo>
                  <a:pt x="182840" y="4204"/>
                </a:lnTo>
                <a:lnTo>
                  <a:pt x="153860" y="15922"/>
                </a:lnTo>
                <a:lnTo>
                  <a:pt x="133453" y="33522"/>
                </a:lnTo>
                <a:lnTo>
                  <a:pt x="124332" y="55372"/>
                </a:lnTo>
                <a:lnTo>
                  <a:pt x="107243" y="56447"/>
                </a:lnTo>
                <a:lnTo>
                  <a:pt x="62737" y="71627"/>
                </a:lnTo>
                <a:lnTo>
                  <a:pt x="37337" y="110998"/>
                </a:lnTo>
                <a:lnTo>
                  <a:pt x="37337" y="113919"/>
                </a:lnTo>
                <a:lnTo>
                  <a:pt x="37718" y="116839"/>
                </a:lnTo>
                <a:lnTo>
                  <a:pt x="38607" y="119761"/>
                </a:lnTo>
                <a:lnTo>
                  <a:pt x="38988" y="121793"/>
                </a:lnTo>
                <a:lnTo>
                  <a:pt x="40766" y="123571"/>
                </a:lnTo>
                <a:lnTo>
                  <a:pt x="77342" y="140970"/>
                </a:lnTo>
                <a:lnTo>
                  <a:pt x="80517" y="141605"/>
                </a:lnTo>
                <a:lnTo>
                  <a:pt x="87122" y="141097"/>
                </a:lnTo>
                <a:lnTo>
                  <a:pt x="90042" y="139954"/>
                </a:lnTo>
                <a:lnTo>
                  <a:pt x="113410" y="120142"/>
                </a:lnTo>
                <a:lnTo>
                  <a:pt x="115569" y="118110"/>
                </a:lnTo>
                <a:lnTo>
                  <a:pt x="116331" y="115697"/>
                </a:lnTo>
                <a:lnTo>
                  <a:pt x="115442" y="113284"/>
                </a:lnTo>
                <a:lnTo>
                  <a:pt x="115442" y="110744"/>
                </a:lnTo>
                <a:lnTo>
                  <a:pt x="116157" y="101431"/>
                </a:lnTo>
                <a:lnTo>
                  <a:pt x="122205" y="93297"/>
                </a:lnTo>
                <a:lnTo>
                  <a:pt x="132587" y="87187"/>
                </a:lnTo>
                <a:lnTo>
                  <a:pt x="146303" y="83947"/>
                </a:lnTo>
                <a:lnTo>
                  <a:pt x="161222" y="84534"/>
                </a:lnTo>
                <a:lnTo>
                  <a:pt x="174212" y="88550"/>
                </a:lnTo>
                <a:lnTo>
                  <a:pt x="183915" y="95377"/>
                </a:lnTo>
                <a:lnTo>
                  <a:pt x="188975" y="104394"/>
                </a:lnTo>
                <a:lnTo>
                  <a:pt x="188100" y="113891"/>
                </a:lnTo>
                <a:lnTo>
                  <a:pt x="181784" y="122174"/>
                </a:lnTo>
                <a:lnTo>
                  <a:pt x="171063" y="128361"/>
                </a:lnTo>
                <a:lnTo>
                  <a:pt x="156972" y="131572"/>
                </a:lnTo>
                <a:lnTo>
                  <a:pt x="149098" y="131572"/>
                </a:lnTo>
                <a:lnTo>
                  <a:pt x="145541" y="132714"/>
                </a:lnTo>
                <a:lnTo>
                  <a:pt x="117728" y="155956"/>
                </a:lnTo>
                <a:lnTo>
                  <a:pt x="118872" y="160909"/>
                </a:lnTo>
                <a:lnTo>
                  <a:pt x="141477" y="171958"/>
                </a:lnTo>
                <a:lnTo>
                  <a:pt x="143255" y="172466"/>
                </a:lnTo>
                <a:lnTo>
                  <a:pt x="145033" y="172466"/>
                </a:lnTo>
                <a:lnTo>
                  <a:pt x="151002" y="171069"/>
                </a:lnTo>
                <a:lnTo>
                  <a:pt x="153161" y="170814"/>
                </a:lnTo>
                <a:lnTo>
                  <a:pt x="167985" y="171380"/>
                </a:lnTo>
                <a:lnTo>
                  <a:pt x="180879" y="175339"/>
                </a:lnTo>
                <a:lnTo>
                  <a:pt x="190488" y="182084"/>
                </a:lnTo>
                <a:lnTo>
                  <a:pt x="195452" y="191008"/>
                </a:lnTo>
                <a:lnTo>
                  <a:pt x="194621" y="200411"/>
                </a:lnTo>
                <a:lnTo>
                  <a:pt x="188420" y="208613"/>
                </a:lnTo>
                <a:lnTo>
                  <a:pt x="177861" y="214743"/>
                </a:lnTo>
                <a:lnTo>
                  <a:pt x="163956" y="217932"/>
                </a:lnTo>
                <a:lnTo>
                  <a:pt x="149133" y="217420"/>
                </a:lnTo>
                <a:lnTo>
                  <a:pt x="136239" y="213455"/>
                </a:lnTo>
                <a:lnTo>
                  <a:pt x="126630" y="206680"/>
                </a:lnTo>
                <a:lnTo>
                  <a:pt x="121665" y="197738"/>
                </a:lnTo>
                <a:lnTo>
                  <a:pt x="121792" y="192277"/>
                </a:lnTo>
                <a:lnTo>
                  <a:pt x="121030" y="191135"/>
                </a:lnTo>
                <a:lnTo>
                  <a:pt x="119379" y="190500"/>
                </a:lnTo>
                <a:lnTo>
                  <a:pt x="34925" y="150495"/>
                </a:lnTo>
                <a:lnTo>
                  <a:pt x="27558" y="150875"/>
                </a:lnTo>
                <a:lnTo>
                  <a:pt x="1829" y="180286"/>
                </a:lnTo>
                <a:lnTo>
                  <a:pt x="0" y="190246"/>
                </a:lnTo>
                <a:lnTo>
                  <a:pt x="3498" y="203898"/>
                </a:lnTo>
                <a:lnTo>
                  <a:pt x="11795" y="216503"/>
                </a:lnTo>
                <a:lnTo>
                  <a:pt x="24449" y="227536"/>
                </a:lnTo>
                <a:lnTo>
                  <a:pt x="41021" y="236474"/>
                </a:lnTo>
                <a:lnTo>
                  <a:pt x="45974" y="238633"/>
                </a:lnTo>
                <a:lnTo>
                  <a:pt x="47751" y="242824"/>
                </a:lnTo>
                <a:lnTo>
                  <a:pt x="45211" y="246252"/>
                </a:lnTo>
                <a:lnTo>
                  <a:pt x="39475" y="257051"/>
                </a:lnTo>
                <a:lnTo>
                  <a:pt x="37322" y="268255"/>
                </a:lnTo>
                <a:lnTo>
                  <a:pt x="38764" y="279507"/>
                </a:lnTo>
                <a:lnTo>
                  <a:pt x="63642" y="309038"/>
                </a:lnTo>
                <a:lnTo>
                  <a:pt x="98171" y="322199"/>
                </a:lnTo>
                <a:lnTo>
                  <a:pt x="103504" y="321437"/>
                </a:lnTo>
                <a:lnTo>
                  <a:pt x="150494" y="291846"/>
                </a:lnTo>
                <a:lnTo>
                  <a:pt x="151002" y="290702"/>
                </a:lnTo>
                <a:lnTo>
                  <a:pt x="150749" y="289560"/>
                </a:lnTo>
                <a:lnTo>
                  <a:pt x="149478" y="286766"/>
                </a:lnTo>
                <a:lnTo>
                  <a:pt x="149225" y="285242"/>
                </a:lnTo>
                <a:lnTo>
                  <a:pt x="152165" y="276012"/>
                </a:lnTo>
                <a:lnTo>
                  <a:pt x="160178" y="268462"/>
                </a:lnTo>
                <a:lnTo>
                  <a:pt x="172049" y="263364"/>
                </a:lnTo>
                <a:lnTo>
                  <a:pt x="186562" y="261493"/>
                </a:lnTo>
                <a:lnTo>
                  <a:pt x="201076" y="263364"/>
                </a:lnTo>
                <a:lnTo>
                  <a:pt x="212947" y="268462"/>
                </a:lnTo>
                <a:lnTo>
                  <a:pt x="220960" y="276012"/>
                </a:lnTo>
                <a:lnTo>
                  <a:pt x="223900" y="285242"/>
                </a:lnTo>
                <a:lnTo>
                  <a:pt x="220960" y="294544"/>
                </a:lnTo>
                <a:lnTo>
                  <a:pt x="212947" y="302133"/>
                </a:lnTo>
                <a:lnTo>
                  <a:pt x="201076" y="307244"/>
                </a:lnTo>
                <a:lnTo>
                  <a:pt x="186562" y="309118"/>
                </a:lnTo>
                <a:lnTo>
                  <a:pt x="179831" y="309118"/>
                </a:lnTo>
                <a:lnTo>
                  <a:pt x="178053" y="308863"/>
                </a:lnTo>
                <a:lnTo>
                  <a:pt x="176149" y="309245"/>
                </a:lnTo>
                <a:lnTo>
                  <a:pt x="134619" y="335152"/>
                </a:lnTo>
                <a:lnTo>
                  <a:pt x="131063" y="337566"/>
                </a:lnTo>
                <a:lnTo>
                  <a:pt x="130048" y="340868"/>
                </a:lnTo>
                <a:lnTo>
                  <a:pt x="131825" y="343916"/>
                </a:lnTo>
                <a:lnTo>
                  <a:pt x="146061" y="358933"/>
                </a:lnTo>
                <a:lnTo>
                  <a:pt x="166084" y="370427"/>
                </a:lnTo>
                <a:lnTo>
                  <a:pt x="190440" y="377777"/>
                </a:lnTo>
                <a:lnTo>
                  <a:pt x="217677" y="380364"/>
                </a:lnTo>
                <a:lnTo>
                  <a:pt x="233148" y="379539"/>
                </a:lnTo>
                <a:lnTo>
                  <a:pt x="275081" y="367538"/>
                </a:lnTo>
                <a:lnTo>
                  <a:pt x="279907" y="363727"/>
                </a:lnTo>
                <a:lnTo>
                  <a:pt x="279780" y="318388"/>
                </a:lnTo>
                <a:lnTo>
                  <a:pt x="288162" y="313055"/>
                </a:lnTo>
                <a:lnTo>
                  <a:pt x="308736" y="313055"/>
                </a:lnTo>
                <a:lnTo>
                  <a:pt x="317118" y="318388"/>
                </a:lnTo>
                <a:lnTo>
                  <a:pt x="317118" y="363727"/>
                </a:lnTo>
                <a:lnTo>
                  <a:pt x="318897" y="366013"/>
                </a:lnTo>
                <a:lnTo>
                  <a:pt x="363823" y="379539"/>
                </a:lnTo>
                <a:lnTo>
                  <a:pt x="379349" y="380364"/>
                </a:lnTo>
                <a:lnTo>
                  <a:pt x="406513" y="377777"/>
                </a:lnTo>
                <a:lnTo>
                  <a:pt x="430831" y="370427"/>
                </a:lnTo>
                <a:lnTo>
                  <a:pt x="450840" y="358933"/>
                </a:lnTo>
                <a:lnTo>
                  <a:pt x="465074" y="343916"/>
                </a:lnTo>
                <a:lnTo>
                  <a:pt x="466851" y="340868"/>
                </a:lnTo>
                <a:lnTo>
                  <a:pt x="465835" y="337566"/>
                </a:lnTo>
                <a:lnTo>
                  <a:pt x="462406" y="335152"/>
                </a:lnTo>
                <a:lnTo>
                  <a:pt x="421512" y="308737"/>
                </a:lnTo>
                <a:lnTo>
                  <a:pt x="419734" y="308356"/>
                </a:lnTo>
                <a:lnTo>
                  <a:pt x="415671" y="308737"/>
                </a:lnTo>
                <a:lnTo>
                  <a:pt x="411099" y="308610"/>
                </a:lnTo>
                <a:lnTo>
                  <a:pt x="373260" y="287258"/>
                </a:lnTo>
                <a:lnTo>
                  <a:pt x="373760" y="280289"/>
                </a:lnTo>
                <a:lnTo>
                  <a:pt x="414230" y="261165"/>
                </a:lnTo>
                <a:lnTo>
                  <a:pt x="425068" y="262889"/>
                </a:lnTo>
                <a:lnTo>
                  <a:pt x="434548" y="266632"/>
                </a:lnTo>
                <a:lnTo>
                  <a:pt x="441753" y="271875"/>
                </a:lnTo>
                <a:lnTo>
                  <a:pt x="446268" y="278213"/>
                </a:lnTo>
                <a:lnTo>
                  <a:pt x="447928" y="286766"/>
                </a:lnTo>
                <a:lnTo>
                  <a:pt x="447421" y="290702"/>
                </a:lnTo>
                <a:lnTo>
                  <a:pt x="447928" y="291846"/>
                </a:lnTo>
                <a:lnTo>
                  <a:pt x="494283" y="321437"/>
                </a:lnTo>
                <a:lnTo>
                  <a:pt x="499490" y="322199"/>
                </a:lnTo>
                <a:lnTo>
                  <a:pt x="504189" y="321056"/>
                </a:lnTo>
                <a:lnTo>
                  <a:pt x="545516" y="300428"/>
                </a:lnTo>
                <a:lnTo>
                  <a:pt x="560403" y="268255"/>
                </a:lnTo>
                <a:lnTo>
                  <a:pt x="558206" y="257051"/>
                </a:lnTo>
                <a:lnTo>
                  <a:pt x="552450" y="246252"/>
                </a:lnTo>
                <a:lnTo>
                  <a:pt x="549909" y="242824"/>
                </a:lnTo>
                <a:lnTo>
                  <a:pt x="551687" y="238633"/>
                </a:lnTo>
                <a:lnTo>
                  <a:pt x="585485" y="216407"/>
                </a:lnTo>
                <a:lnTo>
                  <a:pt x="596900" y="190246"/>
                </a:lnTo>
                <a:lnTo>
                  <a:pt x="595070" y="180286"/>
                </a:lnTo>
                <a:lnTo>
                  <a:pt x="569340" y="150875"/>
                </a:lnTo>
                <a:lnTo>
                  <a:pt x="562101" y="150495"/>
                </a:lnTo>
                <a:lnTo>
                  <a:pt x="476250" y="191643"/>
                </a:lnTo>
                <a:lnTo>
                  <a:pt x="475360" y="192786"/>
                </a:lnTo>
                <a:lnTo>
                  <a:pt x="475741" y="195452"/>
                </a:lnTo>
                <a:lnTo>
                  <a:pt x="475614" y="198247"/>
                </a:lnTo>
                <a:lnTo>
                  <a:pt x="470578" y="207117"/>
                </a:lnTo>
                <a:lnTo>
                  <a:pt x="460946" y="213868"/>
                </a:lnTo>
                <a:lnTo>
                  <a:pt x="448075" y="217856"/>
                </a:lnTo>
                <a:lnTo>
                  <a:pt x="433324" y="218439"/>
                </a:lnTo>
                <a:lnTo>
                  <a:pt x="419346" y="215251"/>
                </a:lnTo>
                <a:lnTo>
                  <a:pt x="408749" y="209121"/>
                </a:lnTo>
                <a:lnTo>
                  <a:pt x="402534" y="200919"/>
                </a:lnTo>
                <a:lnTo>
                  <a:pt x="401700" y="191516"/>
                </a:lnTo>
                <a:lnTo>
                  <a:pt x="406665" y="182574"/>
                </a:lnTo>
                <a:lnTo>
                  <a:pt x="416274" y="175799"/>
                </a:lnTo>
                <a:lnTo>
                  <a:pt x="429168" y="171834"/>
                </a:lnTo>
                <a:lnTo>
                  <a:pt x="443991" y="171323"/>
                </a:lnTo>
                <a:lnTo>
                  <a:pt x="448436" y="171958"/>
                </a:lnTo>
                <a:lnTo>
                  <a:pt x="451992" y="172974"/>
                </a:lnTo>
                <a:lnTo>
                  <a:pt x="453898" y="172974"/>
                </a:lnTo>
                <a:lnTo>
                  <a:pt x="455422" y="172466"/>
                </a:lnTo>
                <a:lnTo>
                  <a:pt x="478281" y="161417"/>
                </a:lnTo>
                <a:lnTo>
                  <a:pt x="479425" y="156463"/>
                </a:lnTo>
                <a:lnTo>
                  <a:pt x="453898" y="134874"/>
                </a:lnTo>
                <a:lnTo>
                  <a:pt x="451738" y="132842"/>
                </a:lnTo>
                <a:lnTo>
                  <a:pt x="448055" y="131699"/>
                </a:lnTo>
                <a:lnTo>
                  <a:pt x="440308" y="131699"/>
                </a:lnTo>
                <a:lnTo>
                  <a:pt x="426164" y="128488"/>
                </a:lnTo>
                <a:lnTo>
                  <a:pt x="415448" y="122300"/>
                </a:lnTo>
                <a:lnTo>
                  <a:pt x="409162" y="114018"/>
                </a:lnTo>
                <a:lnTo>
                  <a:pt x="408304" y="104521"/>
                </a:lnTo>
                <a:lnTo>
                  <a:pt x="413311" y="95559"/>
                </a:lnTo>
                <a:lnTo>
                  <a:pt x="423021" y="88741"/>
                </a:lnTo>
                <a:lnTo>
                  <a:pt x="436040" y="84732"/>
                </a:lnTo>
                <a:lnTo>
                  <a:pt x="450976" y="84200"/>
                </a:lnTo>
                <a:lnTo>
                  <a:pt x="464808" y="87316"/>
                </a:lnTo>
                <a:lnTo>
                  <a:pt x="475329" y="93408"/>
                </a:lnTo>
                <a:lnTo>
                  <a:pt x="481516" y="101596"/>
                </a:lnTo>
                <a:lnTo>
                  <a:pt x="482346" y="110998"/>
                </a:lnTo>
                <a:lnTo>
                  <a:pt x="482346" y="113537"/>
                </a:lnTo>
                <a:lnTo>
                  <a:pt x="481329" y="115824"/>
                </a:lnTo>
                <a:lnTo>
                  <a:pt x="482091" y="118363"/>
                </a:lnTo>
                <a:lnTo>
                  <a:pt x="507618" y="140081"/>
                </a:lnTo>
                <a:lnTo>
                  <a:pt x="510539" y="141224"/>
                </a:lnTo>
                <a:lnTo>
                  <a:pt x="517143" y="141732"/>
                </a:lnTo>
                <a:lnTo>
                  <a:pt x="520446" y="141097"/>
                </a:lnTo>
                <a:lnTo>
                  <a:pt x="523112" y="139954"/>
                </a:lnTo>
                <a:lnTo>
                  <a:pt x="557022" y="122936"/>
                </a:lnTo>
                <a:lnTo>
                  <a:pt x="558673" y="121158"/>
                </a:lnTo>
                <a:lnTo>
                  <a:pt x="559688" y="116459"/>
                </a:lnTo>
                <a:lnTo>
                  <a:pt x="559688" y="110998"/>
                </a:lnTo>
                <a:lnTo>
                  <a:pt x="552844" y="89360"/>
                </a:lnTo>
                <a:lnTo>
                  <a:pt x="534177" y="71723"/>
                </a:lnTo>
                <a:lnTo>
                  <a:pt x="506485" y="59848"/>
                </a:lnTo>
                <a:lnTo>
                  <a:pt x="472566" y="55499"/>
                </a:lnTo>
                <a:lnTo>
                  <a:pt x="463520" y="33629"/>
                </a:lnTo>
                <a:lnTo>
                  <a:pt x="443150" y="15986"/>
                </a:lnTo>
                <a:lnTo>
                  <a:pt x="414184" y="4224"/>
                </a:lnTo>
                <a:lnTo>
                  <a:pt x="379349" y="0"/>
                </a:lnTo>
                <a:close/>
              </a:path>
            </a:pathLst>
          </a:custGeom>
          <a:solidFill>
            <a:srgbClr val="474747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3" name="object 33" descr=""/>
          <p:cNvSpPr/>
          <p:nvPr/>
        </p:nvSpPr>
        <p:spPr>
          <a:xfrm>
            <a:off x="8105267" y="3527029"/>
            <a:ext cx="552450" cy="375285"/>
          </a:xfrm>
          <a:custGeom>
            <a:avLst/>
            <a:gdLst/>
            <a:ahLst/>
            <a:cxnLst/>
            <a:rect l="l" t="t" r="r" b="b"/>
            <a:pathLst>
              <a:path w="552450" h="375285">
                <a:moveTo>
                  <a:pt x="140962" y="126752"/>
                </a:moveTo>
                <a:lnTo>
                  <a:pt x="13715" y="147969"/>
                </a:lnTo>
                <a:lnTo>
                  <a:pt x="0" y="159399"/>
                </a:lnTo>
                <a:lnTo>
                  <a:pt x="0" y="311164"/>
                </a:lnTo>
                <a:lnTo>
                  <a:pt x="4825" y="315609"/>
                </a:lnTo>
                <a:lnTo>
                  <a:pt x="257428" y="374918"/>
                </a:lnTo>
                <a:lnTo>
                  <a:pt x="257428" y="194959"/>
                </a:lnTo>
                <a:lnTo>
                  <a:pt x="84835" y="160288"/>
                </a:lnTo>
                <a:lnTo>
                  <a:pt x="148081" y="149112"/>
                </a:lnTo>
                <a:lnTo>
                  <a:pt x="152146" y="147207"/>
                </a:lnTo>
                <a:lnTo>
                  <a:pt x="154558" y="144413"/>
                </a:lnTo>
                <a:lnTo>
                  <a:pt x="157099" y="141746"/>
                </a:lnTo>
                <a:lnTo>
                  <a:pt x="157733" y="138444"/>
                </a:lnTo>
                <a:lnTo>
                  <a:pt x="156463" y="135396"/>
                </a:lnTo>
                <a:lnTo>
                  <a:pt x="153106" y="131229"/>
                </a:lnTo>
                <a:lnTo>
                  <a:pt x="147700" y="128252"/>
                </a:lnTo>
                <a:lnTo>
                  <a:pt x="140962" y="126752"/>
                </a:lnTo>
                <a:close/>
              </a:path>
              <a:path w="552450" h="375285">
                <a:moveTo>
                  <a:pt x="411233" y="126752"/>
                </a:moveTo>
                <a:lnTo>
                  <a:pt x="404494" y="128252"/>
                </a:lnTo>
                <a:lnTo>
                  <a:pt x="399089" y="131229"/>
                </a:lnTo>
                <a:lnTo>
                  <a:pt x="395731" y="135396"/>
                </a:lnTo>
                <a:lnTo>
                  <a:pt x="394461" y="138444"/>
                </a:lnTo>
                <a:lnTo>
                  <a:pt x="395097" y="141746"/>
                </a:lnTo>
                <a:lnTo>
                  <a:pt x="400050" y="147207"/>
                </a:lnTo>
                <a:lnTo>
                  <a:pt x="404113" y="149112"/>
                </a:lnTo>
                <a:lnTo>
                  <a:pt x="467359" y="160288"/>
                </a:lnTo>
                <a:lnTo>
                  <a:pt x="294766" y="194959"/>
                </a:lnTo>
                <a:lnTo>
                  <a:pt x="294766" y="374918"/>
                </a:lnTo>
                <a:lnTo>
                  <a:pt x="540003" y="317387"/>
                </a:lnTo>
                <a:lnTo>
                  <a:pt x="547242" y="315609"/>
                </a:lnTo>
                <a:lnTo>
                  <a:pt x="552196" y="311164"/>
                </a:lnTo>
                <a:lnTo>
                  <a:pt x="552196" y="159399"/>
                </a:lnTo>
                <a:lnTo>
                  <a:pt x="551814" y="154065"/>
                </a:lnTo>
                <a:lnTo>
                  <a:pt x="546353" y="149493"/>
                </a:lnTo>
                <a:lnTo>
                  <a:pt x="538479" y="147969"/>
                </a:lnTo>
                <a:lnTo>
                  <a:pt x="418591" y="127014"/>
                </a:lnTo>
                <a:lnTo>
                  <a:pt x="411233" y="126752"/>
                </a:lnTo>
                <a:close/>
              </a:path>
              <a:path w="552450" h="375285">
                <a:moveTo>
                  <a:pt x="295655" y="92089"/>
                </a:moveTo>
                <a:lnTo>
                  <a:pt x="258444" y="92089"/>
                </a:lnTo>
                <a:lnTo>
                  <a:pt x="258444" y="140095"/>
                </a:lnTo>
                <a:lnTo>
                  <a:pt x="266700" y="145429"/>
                </a:lnTo>
                <a:lnTo>
                  <a:pt x="287400" y="145429"/>
                </a:lnTo>
                <a:lnTo>
                  <a:pt x="295655" y="140095"/>
                </a:lnTo>
                <a:lnTo>
                  <a:pt x="295655" y="92089"/>
                </a:lnTo>
                <a:close/>
              </a:path>
              <a:path w="552450" h="375285">
                <a:moveTo>
                  <a:pt x="116752" y="182"/>
                </a:moveTo>
                <a:lnTo>
                  <a:pt x="67817" y="5602"/>
                </a:lnTo>
                <a:lnTo>
                  <a:pt x="36449" y="12206"/>
                </a:lnTo>
                <a:lnTo>
                  <a:pt x="32892" y="16651"/>
                </a:lnTo>
                <a:lnTo>
                  <a:pt x="35051" y="20842"/>
                </a:lnTo>
                <a:lnTo>
                  <a:pt x="67659" y="58799"/>
                </a:lnTo>
                <a:lnTo>
                  <a:pt x="120650" y="85993"/>
                </a:lnTo>
                <a:lnTo>
                  <a:pt x="159845" y="95248"/>
                </a:lnTo>
                <a:lnTo>
                  <a:pt x="201422" y="98312"/>
                </a:lnTo>
                <a:lnTo>
                  <a:pt x="215957" y="97929"/>
                </a:lnTo>
                <a:lnTo>
                  <a:pt x="230362" y="96772"/>
                </a:lnTo>
                <a:lnTo>
                  <a:pt x="244552" y="94829"/>
                </a:lnTo>
                <a:lnTo>
                  <a:pt x="258444" y="92089"/>
                </a:lnTo>
                <a:lnTo>
                  <a:pt x="407754" y="92089"/>
                </a:lnTo>
                <a:lnTo>
                  <a:pt x="411473" y="91364"/>
                </a:lnTo>
                <a:lnTo>
                  <a:pt x="430529" y="85993"/>
                </a:lnTo>
                <a:lnTo>
                  <a:pt x="459493" y="74098"/>
                </a:lnTo>
                <a:lnTo>
                  <a:pt x="482795" y="59704"/>
                </a:lnTo>
                <a:lnTo>
                  <a:pt x="276098" y="59704"/>
                </a:lnTo>
                <a:lnTo>
                  <a:pt x="247036" y="34033"/>
                </a:lnTo>
                <a:lnTo>
                  <a:pt x="209019" y="15093"/>
                </a:lnTo>
                <a:lnTo>
                  <a:pt x="164705" y="3578"/>
                </a:lnTo>
                <a:lnTo>
                  <a:pt x="116752" y="182"/>
                </a:lnTo>
                <a:close/>
              </a:path>
              <a:path w="552450" h="375285">
                <a:moveTo>
                  <a:pt x="407754" y="92089"/>
                </a:moveTo>
                <a:lnTo>
                  <a:pt x="295655" y="92089"/>
                </a:lnTo>
                <a:lnTo>
                  <a:pt x="309429" y="94829"/>
                </a:lnTo>
                <a:lnTo>
                  <a:pt x="309580" y="94829"/>
                </a:lnTo>
                <a:lnTo>
                  <a:pt x="323450" y="96772"/>
                </a:lnTo>
                <a:lnTo>
                  <a:pt x="323891" y="96772"/>
                </a:lnTo>
                <a:lnTo>
                  <a:pt x="337501" y="97929"/>
                </a:lnTo>
                <a:lnTo>
                  <a:pt x="338859" y="97929"/>
                </a:lnTo>
                <a:lnTo>
                  <a:pt x="350647" y="98312"/>
                </a:lnTo>
                <a:lnTo>
                  <a:pt x="369975" y="97583"/>
                </a:lnTo>
                <a:lnTo>
                  <a:pt x="370928" y="97583"/>
                </a:lnTo>
                <a:lnTo>
                  <a:pt x="391362" y="95248"/>
                </a:lnTo>
                <a:lnTo>
                  <a:pt x="391534" y="95248"/>
                </a:lnTo>
                <a:lnTo>
                  <a:pt x="407754" y="92089"/>
                </a:lnTo>
                <a:close/>
              </a:path>
              <a:path w="552450" h="375285">
                <a:moveTo>
                  <a:pt x="436142" y="0"/>
                </a:moveTo>
                <a:lnTo>
                  <a:pt x="387956" y="3304"/>
                </a:lnTo>
                <a:lnTo>
                  <a:pt x="343416" y="14819"/>
                </a:lnTo>
                <a:lnTo>
                  <a:pt x="305227" y="33851"/>
                </a:lnTo>
                <a:lnTo>
                  <a:pt x="276098" y="59704"/>
                </a:lnTo>
                <a:lnTo>
                  <a:pt x="482795" y="59704"/>
                </a:lnTo>
                <a:lnTo>
                  <a:pt x="484028" y="58942"/>
                </a:lnTo>
                <a:lnTo>
                  <a:pt x="503467" y="41023"/>
                </a:lnTo>
                <a:lnTo>
                  <a:pt x="517143" y="20842"/>
                </a:lnTo>
                <a:lnTo>
                  <a:pt x="519302" y="16778"/>
                </a:lnTo>
                <a:lnTo>
                  <a:pt x="516254" y="12460"/>
                </a:lnTo>
                <a:lnTo>
                  <a:pt x="510158" y="10809"/>
                </a:lnTo>
                <a:lnTo>
                  <a:pt x="485266" y="5602"/>
                </a:lnTo>
                <a:lnTo>
                  <a:pt x="436142" y="0"/>
                </a:lnTo>
                <a:close/>
              </a:path>
            </a:pathLst>
          </a:custGeom>
          <a:solidFill>
            <a:srgbClr val="474747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4" name="object 34" descr=""/>
          <p:cNvSpPr/>
          <p:nvPr/>
        </p:nvSpPr>
        <p:spPr>
          <a:xfrm>
            <a:off x="9218930" y="2675382"/>
            <a:ext cx="565150" cy="364490"/>
          </a:xfrm>
          <a:custGeom>
            <a:avLst/>
            <a:gdLst/>
            <a:ahLst/>
            <a:cxnLst/>
            <a:rect l="l" t="t" r="r" b="b"/>
            <a:pathLst>
              <a:path w="565150" h="364489">
                <a:moveTo>
                  <a:pt x="242824" y="319785"/>
                </a:moveTo>
                <a:lnTo>
                  <a:pt x="71716" y="319785"/>
                </a:lnTo>
                <a:lnTo>
                  <a:pt x="82171" y="325895"/>
                </a:lnTo>
                <a:lnTo>
                  <a:pt x="93132" y="330580"/>
                </a:lnTo>
                <a:lnTo>
                  <a:pt x="93829" y="330850"/>
                </a:lnTo>
                <a:lnTo>
                  <a:pt x="106489" y="334591"/>
                </a:lnTo>
                <a:lnTo>
                  <a:pt x="120015" y="337057"/>
                </a:lnTo>
                <a:lnTo>
                  <a:pt x="120015" y="360933"/>
                </a:lnTo>
                <a:lnTo>
                  <a:pt x="125602" y="364489"/>
                </a:lnTo>
                <a:lnTo>
                  <a:pt x="189102" y="364489"/>
                </a:lnTo>
                <a:lnTo>
                  <a:pt x="194691" y="360933"/>
                </a:lnTo>
                <a:lnTo>
                  <a:pt x="194691" y="337057"/>
                </a:lnTo>
                <a:lnTo>
                  <a:pt x="208176" y="334591"/>
                </a:lnTo>
                <a:lnTo>
                  <a:pt x="220852" y="330850"/>
                </a:lnTo>
                <a:lnTo>
                  <a:pt x="232481" y="325895"/>
                </a:lnTo>
                <a:lnTo>
                  <a:pt x="242824" y="319785"/>
                </a:lnTo>
                <a:close/>
              </a:path>
              <a:path w="565150" h="364489">
                <a:moveTo>
                  <a:pt x="293993" y="319785"/>
                </a:moveTo>
                <a:lnTo>
                  <a:pt x="242824" y="319785"/>
                </a:lnTo>
                <a:lnTo>
                  <a:pt x="273855" y="330850"/>
                </a:lnTo>
                <a:lnTo>
                  <a:pt x="277241" y="331088"/>
                </a:lnTo>
                <a:lnTo>
                  <a:pt x="279679" y="330580"/>
                </a:lnTo>
                <a:lnTo>
                  <a:pt x="279495" y="330580"/>
                </a:lnTo>
                <a:lnTo>
                  <a:pt x="283464" y="329945"/>
                </a:lnTo>
                <a:lnTo>
                  <a:pt x="286130" y="328548"/>
                </a:lnTo>
                <a:lnTo>
                  <a:pt x="287654" y="326770"/>
                </a:lnTo>
                <a:lnTo>
                  <a:pt x="293993" y="319785"/>
                </a:lnTo>
                <a:close/>
              </a:path>
              <a:path w="565150" h="364489">
                <a:moveTo>
                  <a:pt x="38226" y="191896"/>
                </a:moveTo>
                <a:lnTo>
                  <a:pt x="35051" y="192404"/>
                </a:lnTo>
                <a:lnTo>
                  <a:pt x="31750" y="193039"/>
                </a:lnTo>
                <a:lnTo>
                  <a:pt x="29083" y="194309"/>
                </a:lnTo>
                <a:lnTo>
                  <a:pt x="27431" y="196214"/>
                </a:lnTo>
                <a:lnTo>
                  <a:pt x="2667" y="223773"/>
                </a:lnTo>
                <a:lnTo>
                  <a:pt x="1016" y="225678"/>
                </a:lnTo>
                <a:lnTo>
                  <a:pt x="806" y="227456"/>
                </a:lnTo>
                <a:lnTo>
                  <a:pt x="762" y="227837"/>
                </a:lnTo>
                <a:lnTo>
                  <a:pt x="2794" y="231901"/>
                </a:lnTo>
                <a:lnTo>
                  <a:pt x="5079" y="233552"/>
                </a:lnTo>
                <a:lnTo>
                  <a:pt x="8127" y="234568"/>
                </a:lnTo>
                <a:lnTo>
                  <a:pt x="32893" y="244347"/>
                </a:lnTo>
                <a:lnTo>
                  <a:pt x="30678" y="252904"/>
                </a:lnTo>
                <a:lnTo>
                  <a:pt x="29940" y="261556"/>
                </a:lnTo>
                <a:lnTo>
                  <a:pt x="30678" y="270208"/>
                </a:lnTo>
                <a:lnTo>
                  <a:pt x="32893" y="278764"/>
                </a:lnTo>
                <a:lnTo>
                  <a:pt x="3610" y="289496"/>
                </a:lnTo>
                <a:lnTo>
                  <a:pt x="1650" y="291210"/>
                </a:lnTo>
                <a:lnTo>
                  <a:pt x="635" y="293115"/>
                </a:lnTo>
                <a:lnTo>
                  <a:pt x="0" y="295147"/>
                </a:lnTo>
                <a:lnTo>
                  <a:pt x="482" y="297433"/>
                </a:lnTo>
                <a:lnTo>
                  <a:pt x="2020" y="299338"/>
                </a:lnTo>
                <a:lnTo>
                  <a:pt x="26905" y="326770"/>
                </a:lnTo>
                <a:lnTo>
                  <a:pt x="28429" y="328548"/>
                </a:lnTo>
                <a:lnTo>
                  <a:pt x="28563" y="328548"/>
                </a:lnTo>
                <a:lnTo>
                  <a:pt x="31230" y="329945"/>
                </a:lnTo>
                <a:lnTo>
                  <a:pt x="31765" y="329945"/>
                </a:lnTo>
                <a:lnTo>
                  <a:pt x="37308" y="330850"/>
                </a:lnTo>
                <a:lnTo>
                  <a:pt x="37004" y="330850"/>
                </a:lnTo>
                <a:lnTo>
                  <a:pt x="40513" y="330580"/>
                </a:lnTo>
                <a:lnTo>
                  <a:pt x="71141" y="319785"/>
                </a:lnTo>
                <a:lnTo>
                  <a:pt x="293993" y="319785"/>
                </a:lnTo>
                <a:lnTo>
                  <a:pt x="310933" y="301116"/>
                </a:lnTo>
                <a:lnTo>
                  <a:pt x="157352" y="301116"/>
                </a:lnTo>
                <a:lnTo>
                  <a:pt x="133109" y="297997"/>
                </a:lnTo>
                <a:lnTo>
                  <a:pt x="113331" y="289496"/>
                </a:lnTo>
                <a:lnTo>
                  <a:pt x="100006" y="276899"/>
                </a:lnTo>
                <a:lnTo>
                  <a:pt x="95143" y="261556"/>
                </a:lnTo>
                <a:lnTo>
                  <a:pt x="97835" y="252904"/>
                </a:lnTo>
                <a:lnTo>
                  <a:pt x="100006" y="246032"/>
                </a:lnTo>
                <a:lnTo>
                  <a:pt x="113214" y="233552"/>
                </a:lnTo>
                <a:lnTo>
                  <a:pt x="113072" y="233552"/>
                </a:lnTo>
                <a:lnTo>
                  <a:pt x="133109" y="224970"/>
                </a:lnTo>
                <a:lnTo>
                  <a:pt x="157352" y="221868"/>
                </a:lnTo>
                <a:lnTo>
                  <a:pt x="310826" y="221868"/>
                </a:lnTo>
                <a:lnTo>
                  <a:pt x="293849" y="203072"/>
                </a:lnTo>
                <a:lnTo>
                  <a:pt x="71754" y="203072"/>
                </a:lnTo>
                <a:lnTo>
                  <a:pt x="44450" y="193293"/>
                </a:lnTo>
                <a:lnTo>
                  <a:pt x="41894" y="192404"/>
                </a:lnTo>
                <a:lnTo>
                  <a:pt x="42629" y="192404"/>
                </a:lnTo>
                <a:lnTo>
                  <a:pt x="38226" y="191896"/>
                </a:lnTo>
                <a:close/>
              </a:path>
              <a:path w="565150" h="364489">
                <a:moveTo>
                  <a:pt x="310826" y="221868"/>
                </a:moveTo>
                <a:lnTo>
                  <a:pt x="157352" y="221868"/>
                </a:lnTo>
                <a:lnTo>
                  <a:pt x="181522" y="224970"/>
                </a:lnTo>
                <a:lnTo>
                  <a:pt x="201522" y="233552"/>
                </a:lnTo>
                <a:lnTo>
                  <a:pt x="201380" y="233552"/>
                </a:lnTo>
                <a:lnTo>
                  <a:pt x="214574" y="246032"/>
                </a:lnTo>
                <a:lnTo>
                  <a:pt x="216744" y="252904"/>
                </a:lnTo>
                <a:lnTo>
                  <a:pt x="201263" y="289496"/>
                </a:lnTo>
                <a:lnTo>
                  <a:pt x="157352" y="301116"/>
                </a:lnTo>
                <a:lnTo>
                  <a:pt x="310933" y="301116"/>
                </a:lnTo>
                <a:lnTo>
                  <a:pt x="312547" y="299338"/>
                </a:lnTo>
                <a:lnTo>
                  <a:pt x="314198" y="297433"/>
                </a:lnTo>
                <a:lnTo>
                  <a:pt x="314705" y="295275"/>
                </a:lnTo>
                <a:lnTo>
                  <a:pt x="314071" y="293115"/>
                </a:lnTo>
                <a:lnTo>
                  <a:pt x="313054" y="291210"/>
                </a:lnTo>
                <a:lnTo>
                  <a:pt x="310973" y="289496"/>
                </a:lnTo>
                <a:lnTo>
                  <a:pt x="308101" y="288416"/>
                </a:lnTo>
                <a:lnTo>
                  <a:pt x="281686" y="278764"/>
                </a:lnTo>
                <a:lnTo>
                  <a:pt x="283900" y="270208"/>
                </a:lnTo>
                <a:lnTo>
                  <a:pt x="284638" y="261556"/>
                </a:lnTo>
                <a:lnTo>
                  <a:pt x="283900" y="252904"/>
                </a:lnTo>
                <a:lnTo>
                  <a:pt x="281686" y="244347"/>
                </a:lnTo>
                <a:lnTo>
                  <a:pt x="308101" y="234568"/>
                </a:lnTo>
                <a:lnTo>
                  <a:pt x="313944" y="232282"/>
                </a:lnTo>
                <a:lnTo>
                  <a:pt x="315975" y="227456"/>
                </a:lnTo>
                <a:lnTo>
                  <a:pt x="312547" y="223773"/>
                </a:lnTo>
                <a:lnTo>
                  <a:pt x="310826" y="221868"/>
                </a:lnTo>
                <a:close/>
              </a:path>
              <a:path w="565150" h="364489">
                <a:moveTo>
                  <a:pt x="491363" y="161289"/>
                </a:moveTo>
                <a:lnTo>
                  <a:pt x="320510" y="161289"/>
                </a:lnTo>
                <a:lnTo>
                  <a:pt x="330638" y="167219"/>
                </a:lnTo>
                <a:lnTo>
                  <a:pt x="342280" y="172180"/>
                </a:lnTo>
                <a:lnTo>
                  <a:pt x="354994" y="175950"/>
                </a:lnTo>
                <a:lnTo>
                  <a:pt x="368553" y="178434"/>
                </a:lnTo>
                <a:lnTo>
                  <a:pt x="368553" y="202437"/>
                </a:lnTo>
                <a:lnTo>
                  <a:pt x="374015" y="205993"/>
                </a:lnTo>
                <a:lnTo>
                  <a:pt x="437515" y="205993"/>
                </a:lnTo>
                <a:lnTo>
                  <a:pt x="443102" y="202437"/>
                </a:lnTo>
                <a:lnTo>
                  <a:pt x="443102" y="178562"/>
                </a:lnTo>
                <a:lnTo>
                  <a:pt x="456662" y="176095"/>
                </a:lnTo>
                <a:lnTo>
                  <a:pt x="469376" y="172354"/>
                </a:lnTo>
                <a:lnTo>
                  <a:pt x="481018" y="167399"/>
                </a:lnTo>
                <a:lnTo>
                  <a:pt x="491363" y="161289"/>
                </a:lnTo>
                <a:close/>
              </a:path>
              <a:path w="565150" h="364489">
                <a:moveTo>
                  <a:pt x="189102" y="158495"/>
                </a:moveTo>
                <a:lnTo>
                  <a:pt x="125602" y="158495"/>
                </a:lnTo>
                <a:lnTo>
                  <a:pt x="120015" y="162051"/>
                </a:lnTo>
                <a:lnTo>
                  <a:pt x="120015" y="185800"/>
                </a:lnTo>
                <a:lnTo>
                  <a:pt x="106455" y="188285"/>
                </a:lnTo>
                <a:lnTo>
                  <a:pt x="93741" y="192055"/>
                </a:lnTo>
                <a:lnTo>
                  <a:pt x="82099" y="197016"/>
                </a:lnTo>
                <a:lnTo>
                  <a:pt x="71754" y="203072"/>
                </a:lnTo>
                <a:lnTo>
                  <a:pt x="243331" y="203072"/>
                </a:lnTo>
                <a:lnTo>
                  <a:pt x="232892" y="197016"/>
                </a:lnTo>
                <a:lnTo>
                  <a:pt x="221154" y="192055"/>
                </a:lnTo>
                <a:lnTo>
                  <a:pt x="208345" y="188285"/>
                </a:lnTo>
                <a:lnTo>
                  <a:pt x="194691" y="185800"/>
                </a:lnTo>
                <a:lnTo>
                  <a:pt x="194691" y="162051"/>
                </a:lnTo>
                <a:lnTo>
                  <a:pt x="189102" y="158495"/>
                </a:lnTo>
                <a:close/>
              </a:path>
              <a:path w="565150" h="364489">
                <a:moveTo>
                  <a:pt x="276987" y="191896"/>
                </a:moveTo>
                <a:lnTo>
                  <a:pt x="272415" y="192404"/>
                </a:lnTo>
                <a:lnTo>
                  <a:pt x="273208" y="192404"/>
                </a:lnTo>
                <a:lnTo>
                  <a:pt x="243331" y="203072"/>
                </a:lnTo>
                <a:lnTo>
                  <a:pt x="293849" y="203072"/>
                </a:lnTo>
                <a:lnTo>
                  <a:pt x="287654" y="196214"/>
                </a:lnTo>
                <a:lnTo>
                  <a:pt x="286003" y="194309"/>
                </a:lnTo>
                <a:lnTo>
                  <a:pt x="283337" y="193039"/>
                </a:lnTo>
                <a:lnTo>
                  <a:pt x="280162" y="192404"/>
                </a:lnTo>
                <a:lnTo>
                  <a:pt x="276987" y="191896"/>
                </a:lnTo>
                <a:close/>
              </a:path>
              <a:path w="565150" h="364489">
                <a:moveTo>
                  <a:pt x="542499" y="161289"/>
                </a:moveTo>
                <a:lnTo>
                  <a:pt x="491363" y="161289"/>
                </a:lnTo>
                <a:lnTo>
                  <a:pt x="522396" y="172354"/>
                </a:lnTo>
                <a:lnTo>
                  <a:pt x="525652" y="172592"/>
                </a:lnTo>
                <a:lnTo>
                  <a:pt x="527716" y="172180"/>
                </a:lnTo>
                <a:lnTo>
                  <a:pt x="527494" y="172180"/>
                </a:lnTo>
                <a:lnTo>
                  <a:pt x="531876" y="171450"/>
                </a:lnTo>
                <a:lnTo>
                  <a:pt x="534543" y="170052"/>
                </a:lnTo>
                <a:lnTo>
                  <a:pt x="536194" y="168275"/>
                </a:lnTo>
                <a:lnTo>
                  <a:pt x="542499" y="161289"/>
                </a:lnTo>
                <a:close/>
              </a:path>
              <a:path w="565150" h="364489">
                <a:moveTo>
                  <a:pt x="286893" y="33400"/>
                </a:moveTo>
                <a:lnTo>
                  <a:pt x="283718" y="33908"/>
                </a:lnTo>
                <a:lnTo>
                  <a:pt x="280543" y="34543"/>
                </a:lnTo>
                <a:lnTo>
                  <a:pt x="277875" y="35813"/>
                </a:lnTo>
                <a:lnTo>
                  <a:pt x="276225" y="37718"/>
                </a:lnTo>
                <a:lnTo>
                  <a:pt x="251333" y="65277"/>
                </a:lnTo>
                <a:lnTo>
                  <a:pt x="249809" y="67182"/>
                </a:lnTo>
                <a:lnTo>
                  <a:pt x="249495" y="68960"/>
                </a:lnTo>
                <a:lnTo>
                  <a:pt x="249427" y="69341"/>
                </a:lnTo>
                <a:lnTo>
                  <a:pt x="250571" y="71373"/>
                </a:lnTo>
                <a:lnTo>
                  <a:pt x="251587" y="73405"/>
                </a:lnTo>
                <a:lnTo>
                  <a:pt x="253873" y="75056"/>
                </a:lnTo>
                <a:lnTo>
                  <a:pt x="256794" y="76072"/>
                </a:lnTo>
                <a:lnTo>
                  <a:pt x="281686" y="85851"/>
                </a:lnTo>
                <a:lnTo>
                  <a:pt x="279471" y="94408"/>
                </a:lnTo>
                <a:lnTo>
                  <a:pt x="278733" y="103060"/>
                </a:lnTo>
                <a:lnTo>
                  <a:pt x="279471" y="111712"/>
                </a:lnTo>
                <a:lnTo>
                  <a:pt x="281686" y="120268"/>
                </a:lnTo>
                <a:lnTo>
                  <a:pt x="252823" y="130809"/>
                </a:lnTo>
                <a:lnTo>
                  <a:pt x="252398" y="131000"/>
                </a:lnTo>
                <a:lnTo>
                  <a:pt x="250317" y="132714"/>
                </a:lnTo>
                <a:lnTo>
                  <a:pt x="249300" y="134619"/>
                </a:lnTo>
                <a:lnTo>
                  <a:pt x="248688" y="136778"/>
                </a:lnTo>
                <a:lnTo>
                  <a:pt x="249047" y="138810"/>
                </a:lnTo>
                <a:lnTo>
                  <a:pt x="250686" y="140842"/>
                </a:lnTo>
                <a:lnTo>
                  <a:pt x="275463" y="168147"/>
                </a:lnTo>
                <a:lnTo>
                  <a:pt x="277095" y="170052"/>
                </a:lnTo>
                <a:lnTo>
                  <a:pt x="277229" y="170052"/>
                </a:lnTo>
                <a:lnTo>
                  <a:pt x="279653" y="171322"/>
                </a:lnTo>
                <a:lnTo>
                  <a:pt x="285974" y="172354"/>
                </a:lnTo>
                <a:lnTo>
                  <a:pt x="285662" y="172354"/>
                </a:lnTo>
                <a:lnTo>
                  <a:pt x="288020" y="172180"/>
                </a:lnTo>
                <a:lnTo>
                  <a:pt x="289044" y="172180"/>
                </a:lnTo>
                <a:lnTo>
                  <a:pt x="292100" y="171068"/>
                </a:lnTo>
                <a:lnTo>
                  <a:pt x="319932" y="161289"/>
                </a:lnTo>
                <a:lnTo>
                  <a:pt x="542499" y="161289"/>
                </a:lnTo>
                <a:lnTo>
                  <a:pt x="559353" y="142620"/>
                </a:lnTo>
                <a:lnTo>
                  <a:pt x="406019" y="142620"/>
                </a:lnTo>
                <a:lnTo>
                  <a:pt x="381849" y="139501"/>
                </a:lnTo>
                <a:lnTo>
                  <a:pt x="362108" y="131000"/>
                </a:lnTo>
                <a:lnTo>
                  <a:pt x="348797" y="118403"/>
                </a:lnTo>
                <a:lnTo>
                  <a:pt x="343936" y="103060"/>
                </a:lnTo>
                <a:lnTo>
                  <a:pt x="346627" y="94408"/>
                </a:lnTo>
                <a:lnTo>
                  <a:pt x="348797" y="87536"/>
                </a:lnTo>
                <a:lnTo>
                  <a:pt x="361991" y="75056"/>
                </a:lnTo>
                <a:lnTo>
                  <a:pt x="361849" y="75056"/>
                </a:lnTo>
                <a:lnTo>
                  <a:pt x="381849" y="66474"/>
                </a:lnTo>
                <a:lnTo>
                  <a:pt x="406019" y="63372"/>
                </a:lnTo>
                <a:lnTo>
                  <a:pt x="559492" y="63372"/>
                </a:lnTo>
                <a:lnTo>
                  <a:pt x="542515" y="44576"/>
                </a:lnTo>
                <a:lnTo>
                  <a:pt x="320548" y="44576"/>
                </a:lnTo>
                <a:lnTo>
                  <a:pt x="290671" y="33908"/>
                </a:lnTo>
                <a:lnTo>
                  <a:pt x="291465" y="33908"/>
                </a:lnTo>
                <a:lnTo>
                  <a:pt x="286893" y="33400"/>
                </a:lnTo>
                <a:close/>
              </a:path>
              <a:path w="565150" h="364489">
                <a:moveTo>
                  <a:pt x="559492" y="63372"/>
                </a:moveTo>
                <a:lnTo>
                  <a:pt x="406019" y="63372"/>
                </a:lnTo>
                <a:lnTo>
                  <a:pt x="430262" y="66474"/>
                </a:lnTo>
                <a:lnTo>
                  <a:pt x="450299" y="75056"/>
                </a:lnTo>
                <a:lnTo>
                  <a:pt x="450157" y="75056"/>
                </a:lnTo>
                <a:lnTo>
                  <a:pt x="463365" y="87536"/>
                </a:lnTo>
                <a:lnTo>
                  <a:pt x="465536" y="94408"/>
                </a:lnTo>
                <a:lnTo>
                  <a:pt x="450040" y="131000"/>
                </a:lnTo>
                <a:lnTo>
                  <a:pt x="406019" y="142620"/>
                </a:lnTo>
                <a:lnTo>
                  <a:pt x="559353" y="142620"/>
                </a:lnTo>
                <a:lnTo>
                  <a:pt x="560959" y="140842"/>
                </a:lnTo>
                <a:lnTo>
                  <a:pt x="562737" y="138937"/>
                </a:lnTo>
                <a:lnTo>
                  <a:pt x="563372" y="136778"/>
                </a:lnTo>
                <a:lnTo>
                  <a:pt x="562737" y="134619"/>
                </a:lnTo>
                <a:lnTo>
                  <a:pt x="561903" y="132714"/>
                </a:lnTo>
                <a:lnTo>
                  <a:pt x="559689" y="130809"/>
                </a:lnTo>
                <a:lnTo>
                  <a:pt x="556768" y="129793"/>
                </a:lnTo>
                <a:lnTo>
                  <a:pt x="530351" y="120268"/>
                </a:lnTo>
                <a:lnTo>
                  <a:pt x="532638" y="111712"/>
                </a:lnTo>
                <a:lnTo>
                  <a:pt x="533400" y="103060"/>
                </a:lnTo>
                <a:lnTo>
                  <a:pt x="532638" y="94408"/>
                </a:lnTo>
                <a:lnTo>
                  <a:pt x="530351" y="85851"/>
                </a:lnTo>
                <a:lnTo>
                  <a:pt x="556768" y="76072"/>
                </a:lnTo>
                <a:lnTo>
                  <a:pt x="562610" y="73787"/>
                </a:lnTo>
                <a:lnTo>
                  <a:pt x="564642" y="68960"/>
                </a:lnTo>
                <a:lnTo>
                  <a:pt x="561213" y="65277"/>
                </a:lnTo>
                <a:lnTo>
                  <a:pt x="559492" y="63372"/>
                </a:lnTo>
                <a:close/>
              </a:path>
              <a:path w="565150" h="364489">
                <a:moveTo>
                  <a:pt x="437769" y="0"/>
                </a:moveTo>
                <a:lnTo>
                  <a:pt x="374269" y="0"/>
                </a:lnTo>
                <a:lnTo>
                  <a:pt x="368680" y="3555"/>
                </a:lnTo>
                <a:lnTo>
                  <a:pt x="368680" y="27304"/>
                </a:lnTo>
                <a:lnTo>
                  <a:pt x="355195" y="29789"/>
                </a:lnTo>
                <a:lnTo>
                  <a:pt x="342519" y="33559"/>
                </a:lnTo>
                <a:lnTo>
                  <a:pt x="330890" y="38520"/>
                </a:lnTo>
                <a:lnTo>
                  <a:pt x="320548" y="44576"/>
                </a:lnTo>
                <a:lnTo>
                  <a:pt x="492125" y="44576"/>
                </a:lnTo>
                <a:lnTo>
                  <a:pt x="481665" y="38520"/>
                </a:lnTo>
                <a:lnTo>
                  <a:pt x="469884" y="33559"/>
                </a:lnTo>
                <a:lnTo>
                  <a:pt x="457031" y="29789"/>
                </a:lnTo>
                <a:lnTo>
                  <a:pt x="443356" y="27304"/>
                </a:lnTo>
                <a:lnTo>
                  <a:pt x="443356" y="3555"/>
                </a:lnTo>
                <a:lnTo>
                  <a:pt x="437769" y="0"/>
                </a:lnTo>
                <a:close/>
              </a:path>
              <a:path w="565150" h="364489">
                <a:moveTo>
                  <a:pt x="525652" y="33400"/>
                </a:moveTo>
                <a:lnTo>
                  <a:pt x="521250" y="33908"/>
                </a:lnTo>
                <a:lnTo>
                  <a:pt x="521985" y="33908"/>
                </a:lnTo>
                <a:lnTo>
                  <a:pt x="519429" y="34797"/>
                </a:lnTo>
                <a:lnTo>
                  <a:pt x="492125" y="44576"/>
                </a:lnTo>
                <a:lnTo>
                  <a:pt x="542515" y="44576"/>
                </a:lnTo>
                <a:lnTo>
                  <a:pt x="536321" y="37718"/>
                </a:lnTo>
                <a:lnTo>
                  <a:pt x="534797" y="35813"/>
                </a:lnTo>
                <a:lnTo>
                  <a:pt x="532002" y="34543"/>
                </a:lnTo>
                <a:lnTo>
                  <a:pt x="528827" y="33908"/>
                </a:lnTo>
                <a:lnTo>
                  <a:pt x="525652" y="33400"/>
                </a:lnTo>
                <a:close/>
              </a:path>
            </a:pathLst>
          </a:custGeom>
          <a:solidFill>
            <a:srgbClr val="474747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5" name="object 35" descr=""/>
          <p:cNvSpPr txBox="1"/>
          <p:nvPr/>
        </p:nvSpPr>
        <p:spPr>
          <a:xfrm>
            <a:off x="3221863" y="3351021"/>
            <a:ext cx="171450" cy="33083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2000" spc="-50" b="1">
                <a:solidFill>
                  <a:srgbClr val="92BC39"/>
                </a:solidFill>
                <a:latin typeface="Roboto"/>
                <a:cs typeface="Roboto"/>
              </a:rPr>
              <a:t>3</a:t>
            </a:r>
            <a:endParaRPr sz="2000">
              <a:latin typeface="Roboto"/>
              <a:cs typeface="Roboto"/>
            </a:endParaRPr>
          </a:p>
        </p:txBody>
      </p:sp>
      <p:sp>
        <p:nvSpPr>
          <p:cNvPr id="36" name="object 36" descr=""/>
          <p:cNvSpPr txBox="1"/>
          <p:nvPr/>
        </p:nvSpPr>
        <p:spPr>
          <a:xfrm>
            <a:off x="4066159" y="3271304"/>
            <a:ext cx="2372995" cy="892175"/>
          </a:xfrm>
          <a:prstGeom prst="rect">
            <a:avLst/>
          </a:prstGeom>
        </p:spPr>
        <p:txBody>
          <a:bodyPr wrap="square" lIns="0" tIns="6731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530"/>
              </a:spcBef>
            </a:pPr>
            <a:r>
              <a:rPr dirty="0" sz="1800" b="1">
                <a:solidFill>
                  <a:srgbClr val="92BC39"/>
                </a:solidFill>
                <a:latin typeface="Roboto"/>
                <a:cs typeface="Roboto"/>
              </a:rPr>
              <a:t>Resultados</a:t>
            </a:r>
            <a:r>
              <a:rPr dirty="0" sz="1800" spc="10" b="1">
                <a:solidFill>
                  <a:srgbClr val="92BC39"/>
                </a:solidFill>
                <a:latin typeface="Roboto"/>
                <a:cs typeface="Roboto"/>
              </a:rPr>
              <a:t> </a:t>
            </a:r>
            <a:r>
              <a:rPr dirty="0" sz="1800" b="1">
                <a:solidFill>
                  <a:srgbClr val="92BC39"/>
                </a:solidFill>
                <a:latin typeface="Roboto"/>
                <a:cs typeface="Roboto"/>
              </a:rPr>
              <a:t>e</a:t>
            </a:r>
            <a:r>
              <a:rPr dirty="0" sz="1800" spc="10" b="1">
                <a:solidFill>
                  <a:srgbClr val="92BC39"/>
                </a:solidFill>
                <a:latin typeface="Roboto"/>
                <a:cs typeface="Roboto"/>
              </a:rPr>
              <a:t> </a:t>
            </a:r>
            <a:r>
              <a:rPr dirty="0" sz="1800" spc="-10" b="1">
                <a:solidFill>
                  <a:srgbClr val="92BC39"/>
                </a:solidFill>
                <a:latin typeface="Roboto"/>
                <a:cs typeface="Roboto"/>
              </a:rPr>
              <a:t>Impactos</a:t>
            </a:r>
            <a:endParaRPr sz="1800">
              <a:latin typeface="Roboto"/>
              <a:cs typeface="Roboto"/>
            </a:endParaRPr>
          </a:p>
          <a:p>
            <a:pPr marL="12700" marR="514350">
              <a:lnSpc>
                <a:spcPct val="100000"/>
              </a:lnSpc>
              <a:spcBef>
                <a:spcPts val="270"/>
              </a:spcBef>
            </a:pPr>
            <a:r>
              <a:rPr dirty="0" sz="1100" spc="-10">
                <a:solidFill>
                  <a:srgbClr val="474747"/>
                </a:solidFill>
                <a:latin typeface="Roboto"/>
                <a:cs typeface="Roboto"/>
              </a:rPr>
              <a:t>Identificar</a:t>
            </a:r>
            <a:r>
              <a:rPr dirty="0" sz="1100" spc="-25">
                <a:solidFill>
                  <a:srgbClr val="474747"/>
                </a:solidFill>
                <a:latin typeface="Roboto"/>
                <a:cs typeface="Roboto"/>
              </a:rPr>
              <a:t> </a:t>
            </a:r>
            <a:r>
              <a:rPr dirty="0" sz="1100">
                <a:solidFill>
                  <a:srgbClr val="474747"/>
                </a:solidFill>
                <a:latin typeface="Roboto"/>
                <a:cs typeface="Roboto"/>
              </a:rPr>
              <a:t>y</a:t>
            </a:r>
            <a:r>
              <a:rPr dirty="0" sz="1100" spc="-10">
                <a:solidFill>
                  <a:srgbClr val="474747"/>
                </a:solidFill>
                <a:latin typeface="Roboto"/>
                <a:cs typeface="Roboto"/>
              </a:rPr>
              <a:t> operacionalizar resultados </a:t>
            </a:r>
            <a:r>
              <a:rPr dirty="0" sz="1100">
                <a:solidFill>
                  <a:srgbClr val="474747"/>
                </a:solidFill>
                <a:latin typeface="Roboto"/>
                <a:cs typeface="Roboto"/>
              </a:rPr>
              <a:t>e </a:t>
            </a:r>
            <a:r>
              <a:rPr dirty="0" sz="1100" spc="-10">
                <a:solidFill>
                  <a:srgbClr val="474747"/>
                </a:solidFill>
                <a:latin typeface="Roboto"/>
                <a:cs typeface="Roboto"/>
              </a:rPr>
              <a:t>impactos</a:t>
            </a:r>
            <a:r>
              <a:rPr dirty="0" sz="1100" spc="-35">
                <a:solidFill>
                  <a:srgbClr val="474747"/>
                </a:solidFill>
                <a:latin typeface="Roboto"/>
                <a:cs typeface="Roboto"/>
              </a:rPr>
              <a:t> </a:t>
            </a:r>
            <a:r>
              <a:rPr dirty="0" sz="1100">
                <a:solidFill>
                  <a:srgbClr val="474747"/>
                </a:solidFill>
                <a:latin typeface="Roboto"/>
                <a:cs typeface="Roboto"/>
              </a:rPr>
              <a:t>para</a:t>
            </a:r>
            <a:r>
              <a:rPr dirty="0" sz="1100" spc="-20">
                <a:solidFill>
                  <a:srgbClr val="474747"/>
                </a:solidFill>
                <a:latin typeface="Roboto"/>
                <a:cs typeface="Roboto"/>
              </a:rPr>
              <a:t> </a:t>
            </a:r>
            <a:r>
              <a:rPr dirty="0" sz="1100" spc="-25">
                <a:solidFill>
                  <a:srgbClr val="474747"/>
                </a:solidFill>
                <a:latin typeface="Roboto"/>
                <a:cs typeface="Roboto"/>
              </a:rPr>
              <a:t>el </a:t>
            </a:r>
            <a:r>
              <a:rPr dirty="0" sz="1100" spc="-10">
                <a:solidFill>
                  <a:srgbClr val="474747"/>
                </a:solidFill>
                <a:latin typeface="Roboto"/>
                <a:cs typeface="Roboto"/>
              </a:rPr>
              <a:t>monitoreo.</a:t>
            </a:r>
            <a:endParaRPr sz="1100">
              <a:latin typeface="Roboto"/>
              <a:cs typeface="Roboto"/>
            </a:endParaRPr>
          </a:p>
        </p:txBody>
      </p:sp>
      <p:sp>
        <p:nvSpPr>
          <p:cNvPr id="37" name="object 37" descr=""/>
          <p:cNvSpPr txBox="1"/>
          <p:nvPr/>
        </p:nvSpPr>
        <p:spPr>
          <a:xfrm>
            <a:off x="5185664" y="2414863"/>
            <a:ext cx="2610485" cy="892810"/>
          </a:xfrm>
          <a:prstGeom prst="rect">
            <a:avLst/>
          </a:prstGeom>
        </p:spPr>
        <p:txBody>
          <a:bodyPr wrap="square" lIns="0" tIns="6794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535"/>
              </a:spcBef>
            </a:pPr>
            <a:r>
              <a:rPr dirty="0" sz="1800" b="1">
                <a:solidFill>
                  <a:srgbClr val="1EABDA"/>
                </a:solidFill>
                <a:latin typeface="Roboto"/>
                <a:cs typeface="Roboto"/>
              </a:rPr>
              <a:t>Coordinación</a:t>
            </a:r>
            <a:r>
              <a:rPr dirty="0" sz="1800" spc="-45" b="1">
                <a:solidFill>
                  <a:srgbClr val="1EABDA"/>
                </a:solidFill>
                <a:latin typeface="Roboto"/>
                <a:cs typeface="Roboto"/>
              </a:rPr>
              <a:t> </a:t>
            </a:r>
            <a:r>
              <a:rPr dirty="0" sz="1800" spc="-10" b="1">
                <a:solidFill>
                  <a:srgbClr val="1EABDA"/>
                </a:solidFill>
                <a:latin typeface="Roboto"/>
                <a:cs typeface="Roboto"/>
              </a:rPr>
              <a:t>Estratégica</a:t>
            </a:r>
            <a:endParaRPr sz="1800">
              <a:latin typeface="Roboto"/>
              <a:cs typeface="Roboto"/>
            </a:endParaRPr>
          </a:p>
          <a:p>
            <a:pPr algn="just" marL="12700" marR="919480">
              <a:lnSpc>
                <a:spcPct val="100000"/>
              </a:lnSpc>
              <a:spcBef>
                <a:spcPts val="270"/>
              </a:spcBef>
            </a:pPr>
            <a:r>
              <a:rPr dirty="0" sz="1100">
                <a:solidFill>
                  <a:srgbClr val="474747"/>
                </a:solidFill>
                <a:latin typeface="Roboto"/>
                <a:cs typeface="Roboto"/>
              </a:rPr>
              <a:t>Mejorar</a:t>
            </a:r>
            <a:r>
              <a:rPr dirty="0" sz="1100" spc="-25">
                <a:solidFill>
                  <a:srgbClr val="474747"/>
                </a:solidFill>
                <a:latin typeface="Roboto"/>
                <a:cs typeface="Roboto"/>
              </a:rPr>
              <a:t> </a:t>
            </a:r>
            <a:r>
              <a:rPr dirty="0" sz="1100">
                <a:solidFill>
                  <a:srgbClr val="474747"/>
                </a:solidFill>
                <a:latin typeface="Roboto"/>
                <a:cs typeface="Roboto"/>
              </a:rPr>
              <a:t>la</a:t>
            </a:r>
            <a:r>
              <a:rPr dirty="0" sz="1100" spc="-40">
                <a:solidFill>
                  <a:srgbClr val="474747"/>
                </a:solidFill>
                <a:latin typeface="Roboto"/>
                <a:cs typeface="Roboto"/>
              </a:rPr>
              <a:t> </a:t>
            </a:r>
            <a:r>
              <a:rPr dirty="0" sz="1100" spc="-10">
                <a:solidFill>
                  <a:srgbClr val="474747"/>
                </a:solidFill>
                <a:latin typeface="Roboto"/>
                <a:cs typeface="Roboto"/>
              </a:rPr>
              <a:t>coordinación</a:t>
            </a:r>
            <a:r>
              <a:rPr dirty="0" sz="1100" spc="-30">
                <a:solidFill>
                  <a:srgbClr val="474747"/>
                </a:solidFill>
                <a:latin typeface="Roboto"/>
                <a:cs typeface="Roboto"/>
              </a:rPr>
              <a:t> </a:t>
            </a:r>
            <a:r>
              <a:rPr dirty="0" sz="1100" spc="-25">
                <a:solidFill>
                  <a:srgbClr val="474747"/>
                </a:solidFill>
                <a:latin typeface="Roboto"/>
                <a:cs typeface="Roboto"/>
              </a:rPr>
              <a:t>de </a:t>
            </a:r>
            <a:r>
              <a:rPr dirty="0" sz="1100" spc="-10">
                <a:solidFill>
                  <a:srgbClr val="474747"/>
                </a:solidFill>
                <a:latin typeface="Roboto"/>
                <a:cs typeface="Roboto"/>
              </a:rPr>
              <a:t>instrumentos</a:t>
            </a:r>
            <a:r>
              <a:rPr dirty="0" sz="1100" spc="-25">
                <a:solidFill>
                  <a:srgbClr val="474747"/>
                </a:solidFill>
                <a:latin typeface="Roboto"/>
                <a:cs typeface="Roboto"/>
              </a:rPr>
              <a:t> </a:t>
            </a:r>
            <a:r>
              <a:rPr dirty="0" sz="1100" spc="-10">
                <a:solidFill>
                  <a:srgbClr val="474747"/>
                </a:solidFill>
                <a:latin typeface="Roboto"/>
                <a:cs typeface="Roboto"/>
              </a:rPr>
              <a:t>dentro</a:t>
            </a:r>
            <a:r>
              <a:rPr dirty="0" sz="1100" spc="-25">
                <a:solidFill>
                  <a:srgbClr val="474747"/>
                </a:solidFill>
                <a:latin typeface="Roboto"/>
                <a:cs typeface="Roboto"/>
              </a:rPr>
              <a:t> </a:t>
            </a:r>
            <a:r>
              <a:rPr dirty="0" sz="1100">
                <a:solidFill>
                  <a:srgbClr val="474747"/>
                </a:solidFill>
                <a:latin typeface="Roboto"/>
                <a:cs typeface="Roboto"/>
              </a:rPr>
              <a:t>de</a:t>
            </a:r>
            <a:r>
              <a:rPr dirty="0" sz="1100" spc="-15">
                <a:solidFill>
                  <a:srgbClr val="474747"/>
                </a:solidFill>
                <a:latin typeface="Roboto"/>
                <a:cs typeface="Roboto"/>
              </a:rPr>
              <a:t> </a:t>
            </a:r>
            <a:r>
              <a:rPr dirty="0" sz="1100" spc="-25">
                <a:solidFill>
                  <a:srgbClr val="474747"/>
                </a:solidFill>
                <a:latin typeface="Roboto"/>
                <a:cs typeface="Roboto"/>
              </a:rPr>
              <a:t>las </a:t>
            </a:r>
            <a:r>
              <a:rPr dirty="0" sz="1100" spc="-10">
                <a:solidFill>
                  <a:srgbClr val="474747"/>
                </a:solidFill>
                <a:latin typeface="Roboto"/>
                <a:cs typeface="Roboto"/>
              </a:rPr>
              <a:t>agencias.</a:t>
            </a:r>
            <a:endParaRPr sz="1100">
              <a:latin typeface="Roboto"/>
              <a:cs typeface="Roboto"/>
            </a:endParaRPr>
          </a:p>
        </p:txBody>
      </p:sp>
      <p:sp>
        <p:nvSpPr>
          <p:cNvPr id="38" name="object 38" descr=""/>
          <p:cNvSpPr txBox="1"/>
          <p:nvPr/>
        </p:nvSpPr>
        <p:spPr>
          <a:xfrm>
            <a:off x="4341367" y="2494914"/>
            <a:ext cx="171450" cy="33083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2000" spc="-50" b="1">
                <a:solidFill>
                  <a:srgbClr val="1EABDA"/>
                </a:solidFill>
                <a:latin typeface="Roboto"/>
                <a:cs typeface="Roboto"/>
              </a:rPr>
              <a:t>4</a:t>
            </a:r>
            <a:endParaRPr sz="2000">
              <a:latin typeface="Roboto"/>
              <a:cs typeface="Roboto"/>
            </a:endParaRPr>
          </a:p>
        </p:txBody>
      </p:sp>
      <p:sp>
        <p:nvSpPr>
          <p:cNvPr id="39" name="object 39" descr=""/>
          <p:cNvSpPr txBox="1"/>
          <p:nvPr/>
        </p:nvSpPr>
        <p:spPr>
          <a:xfrm>
            <a:off x="2102611" y="4301997"/>
            <a:ext cx="171450" cy="3308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000" spc="-50" b="1">
                <a:solidFill>
                  <a:srgbClr val="3BC583"/>
                </a:solidFill>
                <a:latin typeface="Roboto"/>
                <a:cs typeface="Roboto"/>
              </a:rPr>
              <a:t>2</a:t>
            </a:r>
            <a:endParaRPr sz="2000">
              <a:latin typeface="Roboto"/>
              <a:cs typeface="Roboto"/>
            </a:endParaRPr>
          </a:p>
        </p:txBody>
      </p:sp>
      <p:sp>
        <p:nvSpPr>
          <p:cNvPr id="40" name="object 40" descr=""/>
          <p:cNvSpPr txBox="1"/>
          <p:nvPr/>
        </p:nvSpPr>
        <p:spPr>
          <a:xfrm>
            <a:off x="2946654" y="4261001"/>
            <a:ext cx="1993264" cy="662305"/>
          </a:xfrm>
          <a:prstGeom prst="rect">
            <a:avLst/>
          </a:prstGeom>
        </p:spPr>
        <p:txBody>
          <a:bodyPr wrap="square" lIns="0" tIns="285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225"/>
              </a:spcBef>
            </a:pPr>
            <a:r>
              <a:rPr dirty="0" sz="1800" b="1">
                <a:solidFill>
                  <a:srgbClr val="3BC583"/>
                </a:solidFill>
                <a:latin typeface="Roboto"/>
                <a:cs typeface="Roboto"/>
              </a:rPr>
              <a:t>Objetivos</a:t>
            </a:r>
            <a:r>
              <a:rPr dirty="0" sz="1800" spc="-45" b="1">
                <a:solidFill>
                  <a:srgbClr val="3BC583"/>
                </a:solidFill>
                <a:latin typeface="Roboto"/>
                <a:cs typeface="Roboto"/>
              </a:rPr>
              <a:t> </a:t>
            </a:r>
            <a:r>
              <a:rPr dirty="0" sz="1800" spc="-10" b="1">
                <a:solidFill>
                  <a:srgbClr val="3BC583"/>
                </a:solidFill>
                <a:latin typeface="Roboto"/>
                <a:cs typeface="Roboto"/>
              </a:rPr>
              <a:t>Medibles</a:t>
            </a:r>
            <a:endParaRPr sz="1800">
              <a:latin typeface="Roboto"/>
              <a:cs typeface="Roboto"/>
            </a:endParaRPr>
          </a:p>
          <a:p>
            <a:pPr marL="12700">
              <a:lnSpc>
                <a:spcPct val="100000"/>
              </a:lnSpc>
              <a:spcBef>
                <a:spcPts val="85"/>
              </a:spcBef>
            </a:pPr>
            <a:r>
              <a:rPr dirty="0" sz="1100" spc="-10">
                <a:solidFill>
                  <a:srgbClr val="474747"/>
                </a:solidFill>
                <a:latin typeface="Roboto"/>
                <a:cs typeface="Roboto"/>
              </a:rPr>
              <a:t>Formular objetivos</a:t>
            </a:r>
            <a:r>
              <a:rPr dirty="0" sz="1100" spc="-40">
                <a:solidFill>
                  <a:srgbClr val="474747"/>
                </a:solidFill>
                <a:latin typeface="Roboto"/>
                <a:cs typeface="Roboto"/>
              </a:rPr>
              <a:t> </a:t>
            </a:r>
            <a:r>
              <a:rPr dirty="0" sz="1100" spc="-10">
                <a:solidFill>
                  <a:srgbClr val="474747"/>
                </a:solidFill>
                <a:latin typeface="Roboto"/>
                <a:cs typeface="Roboto"/>
              </a:rPr>
              <a:t>concretos</a:t>
            </a:r>
            <a:r>
              <a:rPr dirty="0" sz="1100" spc="-5">
                <a:solidFill>
                  <a:srgbClr val="474747"/>
                </a:solidFill>
                <a:latin typeface="Roboto"/>
                <a:cs typeface="Roboto"/>
              </a:rPr>
              <a:t> </a:t>
            </a:r>
            <a:r>
              <a:rPr dirty="0" sz="1100" spc="-50">
                <a:solidFill>
                  <a:srgbClr val="474747"/>
                </a:solidFill>
                <a:latin typeface="Roboto"/>
                <a:cs typeface="Roboto"/>
              </a:rPr>
              <a:t>y</a:t>
            </a:r>
            <a:endParaRPr sz="1100">
              <a:latin typeface="Roboto"/>
              <a:cs typeface="Roboto"/>
            </a:endParaRPr>
          </a:p>
          <a:p>
            <a:pPr marL="12700">
              <a:lnSpc>
                <a:spcPct val="100000"/>
              </a:lnSpc>
            </a:pPr>
            <a:r>
              <a:rPr dirty="0" sz="1100">
                <a:solidFill>
                  <a:srgbClr val="474747"/>
                </a:solidFill>
                <a:latin typeface="Roboto"/>
                <a:cs typeface="Roboto"/>
              </a:rPr>
              <a:t>medibles</a:t>
            </a:r>
            <a:r>
              <a:rPr dirty="0" sz="1100" spc="-45">
                <a:solidFill>
                  <a:srgbClr val="474747"/>
                </a:solidFill>
                <a:latin typeface="Roboto"/>
                <a:cs typeface="Roboto"/>
              </a:rPr>
              <a:t> </a:t>
            </a:r>
            <a:r>
              <a:rPr dirty="0" sz="1100">
                <a:solidFill>
                  <a:srgbClr val="474747"/>
                </a:solidFill>
                <a:latin typeface="Roboto"/>
                <a:cs typeface="Roboto"/>
              </a:rPr>
              <a:t>a</a:t>
            </a:r>
            <a:r>
              <a:rPr dirty="0" sz="1100" spc="-10">
                <a:solidFill>
                  <a:srgbClr val="474747"/>
                </a:solidFill>
                <a:latin typeface="Roboto"/>
                <a:cs typeface="Roboto"/>
              </a:rPr>
              <a:t> nivel</a:t>
            </a:r>
            <a:r>
              <a:rPr dirty="0" sz="1100" spc="-30">
                <a:solidFill>
                  <a:srgbClr val="474747"/>
                </a:solidFill>
                <a:latin typeface="Roboto"/>
                <a:cs typeface="Roboto"/>
              </a:rPr>
              <a:t> </a:t>
            </a:r>
            <a:r>
              <a:rPr dirty="0" sz="1100">
                <a:solidFill>
                  <a:srgbClr val="474747"/>
                </a:solidFill>
                <a:latin typeface="Roboto"/>
                <a:cs typeface="Roboto"/>
              </a:rPr>
              <a:t>de</a:t>
            </a:r>
            <a:r>
              <a:rPr dirty="0" sz="1100" spc="-10">
                <a:solidFill>
                  <a:srgbClr val="474747"/>
                </a:solidFill>
                <a:latin typeface="Roboto"/>
                <a:cs typeface="Roboto"/>
              </a:rPr>
              <a:t> sistema.</a:t>
            </a:r>
            <a:endParaRPr sz="1100">
              <a:latin typeface="Roboto"/>
              <a:cs typeface="Roboto"/>
            </a:endParaRPr>
          </a:p>
        </p:txBody>
      </p:sp>
      <p:sp>
        <p:nvSpPr>
          <p:cNvPr id="41" name="object 41" descr=""/>
          <p:cNvSpPr txBox="1"/>
          <p:nvPr/>
        </p:nvSpPr>
        <p:spPr>
          <a:xfrm>
            <a:off x="6304915" y="1693062"/>
            <a:ext cx="2294890" cy="662305"/>
          </a:xfrm>
          <a:prstGeom prst="rect">
            <a:avLst/>
          </a:prstGeom>
        </p:spPr>
        <p:txBody>
          <a:bodyPr wrap="square" lIns="0" tIns="285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225"/>
              </a:spcBef>
            </a:pPr>
            <a:r>
              <a:rPr dirty="0" sz="1800" b="1">
                <a:solidFill>
                  <a:srgbClr val="7E63EA"/>
                </a:solidFill>
                <a:latin typeface="Roboto"/>
                <a:cs typeface="Roboto"/>
              </a:rPr>
              <a:t>Capacidad de</a:t>
            </a:r>
            <a:r>
              <a:rPr dirty="0" sz="1800" spc="5" b="1">
                <a:solidFill>
                  <a:srgbClr val="7E63EA"/>
                </a:solidFill>
                <a:latin typeface="Roboto"/>
                <a:cs typeface="Roboto"/>
              </a:rPr>
              <a:t> </a:t>
            </a:r>
            <a:r>
              <a:rPr dirty="0" sz="1800" spc="-10" b="1">
                <a:solidFill>
                  <a:srgbClr val="7E63EA"/>
                </a:solidFill>
                <a:latin typeface="Roboto"/>
                <a:cs typeface="Roboto"/>
              </a:rPr>
              <a:t>Anfilisis</a:t>
            </a:r>
            <a:endParaRPr sz="1800">
              <a:latin typeface="Roboto"/>
              <a:cs typeface="Roboto"/>
            </a:endParaRPr>
          </a:p>
          <a:p>
            <a:pPr marL="12700" marR="139065">
              <a:lnSpc>
                <a:spcPct val="100000"/>
              </a:lnSpc>
              <a:spcBef>
                <a:spcPts val="85"/>
              </a:spcBef>
            </a:pPr>
            <a:r>
              <a:rPr dirty="0" sz="1100" spc="-10">
                <a:solidFill>
                  <a:srgbClr val="474747"/>
                </a:solidFill>
                <a:latin typeface="Roboto"/>
                <a:cs typeface="Roboto"/>
              </a:rPr>
              <a:t>Potenciar</a:t>
            </a:r>
            <a:r>
              <a:rPr dirty="0" sz="1100" spc="5">
                <a:solidFill>
                  <a:srgbClr val="474747"/>
                </a:solidFill>
                <a:latin typeface="Roboto"/>
                <a:cs typeface="Roboto"/>
              </a:rPr>
              <a:t> </a:t>
            </a:r>
            <a:r>
              <a:rPr dirty="0" sz="1100">
                <a:solidFill>
                  <a:srgbClr val="474747"/>
                </a:solidFill>
                <a:latin typeface="Roboto"/>
                <a:cs typeface="Roboto"/>
              </a:rPr>
              <a:t>la</a:t>
            </a:r>
            <a:r>
              <a:rPr dirty="0" sz="1100" spc="-15">
                <a:solidFill>
                  <a:srgbClr val="474747"/>
                </a:solidFill>
                <a:latin typeface="Roboto"/>
                <a:cs typeface="Roboto"/>
              </a:rPr>
              <a:t> </a:t>
            </a:r>
            <a:r>
              <a:rPr dirty="0" sz="1100" spc="-10">
                <a:solidFill>
                  <a:srgbClr val="474747"/>
                </a:solidFill>
                <a:latin typeface="Roboto"/>
                <a:cs typeface="Roboto"/>
              </a:rPr>
              <a:t>capacidad</a:t>
            </a:r>
            <a:r>
              <a:rPr dirty="0" sz="1100" spc="-15">
                <a:solidFill>
                  <a:srgbClr val="474747"/>
                </a:solidFill>
                <a:latin typeface="Roboto"/>
                <a:cs typeface="Roboto"/>
              </a:rPr>
              <a:t> </a:t>
            </a:r>
            <a:r>
              <a:rPr dirty="0" sz="1100">
                <a:solidFill>
                  <a:srgbClr val="474747"/>
                </a:solidFill>
                <a:latin typeface="Roboto"/>
                <a:cs typeface="Roboto"/>
              </a:rPr>
              <a:t>de</a:t>
            </a:r>
            <a:r>
              <a:rPr dirty="0" sz="1100" spc="-5">
                <a:solidFill>
                  <a:srgbClr val="474747"/>
                </a:solidFill>
                <a:latin typeface="Roboto"/>
                <a:cs typeface="Roboto"/>
              </a:rPr>
              <a:t> </a:t>
            </a:r>
            <a:r>
              <a:rPr dirty="0" sz="1100" spc="-10">
                <a:solidFill>
                  <a:srgbClr val="474747"/>
                </a:solidFill>
                <a:latin typeface="Roboto"/>
                <a:cs typeface="Roboto"/>
              </a:rPr>
              <a:t>analizar </a:t>
            </a:r>
            <a:r>
              <a:rPr dirty="0" sz="1100">
                <a:solidFill>
                  <a:srgbClr val="474747"/>
                </a:solidFill>
                <a:latin typeface="Roboto"/>
                <a:cs typeface="Roboto"/>
              </a:rPr>
              <a:t>los</a:t>
            </a:r>
            <a:r>
              <a:rPr dirty="0" sz="1100" spc="-30">
                <a:solidFill>
                  <a:srgbClr val="474747"/>
                </a:solidFill>
                <a:latin typeface="Roboto"/>
                <a:cs typeface="Roboto"/>
              </a:rPr>
              <a:t> </a:t>
            </a:r>
            <a:r>
              <a:rPr dirty="0" sz="1100">
                <a:solidFill>
                  <a:srgbClr val="474747"/>
                </a:solidFill>
                <a:latin typeface="Roboto"/>
                <a:cs typeface="Roboto"/>
              </a:rPr>
              <a:t>efectos</a:t>
            </a:r>
            <a:r>
              <a:rPr dirty="0" sz="1100" spc="-25">
                <a:solidFill>
                  <a:srgbClr val="474747"/>
                </a:solidFill>
                <a:latin typeface="Roboto"/>
                <a:cs typeface="Roboto"/>
              </a:rPr>
              <a:t> </a:t>
            </a:r>
            <a:r>
              <a:rPr dirty="0" sz="1100">
                <a:solidFill>
                  <a:srgbClr val="474747"/>
                </a:solidFill>
                <a:latin typeface="Roboto"/>
                <a:cs typeface="Roboto"/>
              </a:rPr>
              <a:t>de</a:t>
            </a:r>
            <a:r>
              <a:rPr dirty="0" sz="1100" spc="-15">
                <a:solidFill>
                  <a:srgbClr val="474747"/>
                </a:solidFill>
                <a:latin typeface="Roboto"/>
                <a:cs typeface="Roboto"/>
              </a:rPr>
              <a:t> </a:t>
            </a:r>
            <a:r>
              <a:rPr dirty="0" sz="1100">
                <a:solidFill>
                  <a:srgbClr val="474747"/>
                </a:solidFill>
                <a:latin typeface="Roboto"/>
                <a:cs typeface="Roboto"/>
              </a:rPr>
              <a:t>las</a:t>
            </a:r>
            <a:r>
              <a:rPr dirty="0" sz="1100" spc="-25">
                <a:solidFill>
                  <a:srgbClr val="474747"/>
                </a:solidFill>
                <a:latin typeface="Roboto"/>
                <a:cs typeface="Roboto"/>
              </a:rPr>
              <a:t> </a:t>
            </a:r>
            <a:r>
              <a:rPr dirty="0" sz="1100" spc="-10">
                <a:solidFill>
                  <a:srgbClr val="474747"/>
                </a:solidFill>
                <a:latin typeface="Roboto"/>
                <a:cs typeface="Roboto"/>
              </a:rPr>
              <a:t>regulaciones.</a:t>
            </a:r>
            <a:endParaRPr sz="1100">
              <a:latin typeface="Roboto"/>
              <a:cs typeface="Roboto"/>
            </a:endParaRPr>
          </a:p>
        </p:txBody>
      </p:sp>
      <p:sp>
        <p:nvSpPr>
          <p:cNvPr id="42" name="object 42" descr=""/>
          <p:cNvSpPr txBox="1"/>
          <p:nvPr/>
        </p:nvSpPr>
        <p:spPr>
          <a:xfrm>
            <a:off x="983081" y="5205729"/>
            <a:ext cx="171450" cy="3308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000" spc="-50" b="1">
                <a:solidFill>
                  <a:srgbClr val="4E87E7"/>
                </a:solidFill>
                <a:latin typeface="Roboto"/>
                <a:cs typeface="Roboto"/>
              </a:rPr>
              <a:t>1</a:t>
            </a:r>
            <a:endParaRPr sz="2000">
              <a:latin typeface="Roboto"/>
              <a:cs typeface="Roboto"/>
            </a:endParaRPr>
          </a:p>
        </p:txBody>
      </p:sp>
      <p:sp>
        <p:nvSpPr>
          <p:cNvPr id="43" name="object 43" descr=""/>
          <p:cNvSpPr txBox="1"/>
          <p:nvPr/>
        </p:nvSpPr>
        <p:spPr>
          <a:xfrm>
            <a:off x="1756664" y="5181091"/>
            <a:ext cx="1903095" cy="10572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83185" marR="172085">
              <a:lnSpc>
                <a:spcPct val="100000"/>
              </a:lnSpc>
              <a:spcBef>
                <a:spcPts val="100"/>
              </a:spcBef>
            </a:pPr>
            <a:r>
              <a:rPr dirty="0" sz="1800" b="1">
                <a:solidFill>
                  <a:srgbClr val="4E87E7"/>
                </a:solidFill>
                <a:latin typeface="Roboto"/>
                <a:cs typeface="Roboto"/>
              </a:rPr>
              <a:t>Justificación</a:t>
            </a:r>
            <a:r>
              <a:rPr dirty="0" sz="1800" spc="-65" b="1">
                <a:solidFill>
                  <a:srgbClr val="4E87E7"/>
                </a:solidFill>
                <a:latin typeface="Roboto"/>
                <a:cs typeface="Roboto"/>
              </a:rPr>
              <a:t> </a:t>
            </a:r>
            <a:r>
              <a:rPr dirty="0" sz="1800" spc="-25" b="1">
                <a:solidFill>
                  <a:srgbClr val="4E87E7"/>
                </a:solidFill>
                <a:latin typeface="Roboto"/>
                <a:cs typeface="Roboto"/>
              </a:rPr>
              <a:t>de </a:t>
            </a:r>
            <a:r>
              <a:rPr dirty="0" sz="1800" spc="-10" b="1">
                <a:solidFill>
                  <a:srgbClr val="4E87E7"/>
                </a:solidFill>
                <a:latin typeface="Roboto"/>
                <a:cs typeface="Roboto"/>
              </a:rPr>
              <a:t>Instrumentos</a:t>
            </a:r>
            <a:endParaRPr sz="1800">
              <a:latin typeface="Roboto"/>
              <a:cs typeface="Roboto"/>
            </a:endParaRPr>
          </a:p>
          <a:p>
            <a:pPr marL="12700">
              <a:lnSpc>
                <a:spcPts val="1160"/>
              </a:lnSpc>
            </a:pPr>
            <a:r>
              <a:rPr dirty="0" sz="1100">
                <a:solidFill>
                  <a:srgbClr val="474747"/>
                </a:solidFill>
                <a:latin typeface="Roboto"/>
                <a:cs typeface="Roboto"/>
              </a:rPr>
              <a:t>Comprender</a:t>
            </a:r>
            <a:r>
              <a:rPr dirty="0" sz="1100" spc="-40">
                <a:solidFill>
                  <a:srgbClr val="474747"/>
                </a:solidFill>
                <a:latin typeface="Roboto"/>
                <a:cs typeface="Roboto"/>
              </a:rPr>
              <a:t> </a:t>
            </a:r>
            <a:r>
              <a:rPr dirty="0" sz="1100">
                <a:solidFill>
                  <a:srgbClr val="474747"/>
                </a:solidFill>
                <a:latin typeface="Roboto"/>
                <a:cs typeface="Roboto"/>
              </a:rPr>
              <a:t>las</a:t>
            </a:r>
            <a:r>
              <a:rPr dirty="0" sz="1100" spc="-20">
                <a:solidFill>
                  <a:srgbClr val="474747"/>
                </a:solidFill>
                <a:latin typeface="Roboto"/>
                <a:cs typeface="Roboto"/>
              </a:rPr>
              <a:t> </a:t>
            </a:r>
            <a:r>
              <a:rPr dirty="0" sz="1100" spc="-10">
                <a:solidFill>
                  <a:srgbClr val="474747"/>
                </a:solidFill>
                <a:latin typeface="Roboto"/>
                <a:cs typeface="Roboto"/>
              </a:rPr>
              <a:t>causas</a:t>
            </a:r>
            <a:r>
              <a:rPr dirty="0" sz="1100" spc="-40">
                <a:solidFill>
                  <a:srgbClr val="474747"/>
                </a:solidFill>
                <a:latin typeface="Roboto"/>
                <a:cs typeface="Roboto"/>
              </a:rPr>
              <a:t> </a:t>
            </a:r>
            <a:r>
              <a:rPr dirty="0" sz="1100">
                <a:solidFill>
                  <a:srgbClr val="474747"/>
                </a:solidFill>
                <a:latin typeface="Roboto"/>
                <a:cs typeface="Roboto"/>
              </a:rPr>
              <a:t>de</a:t>
            </a:r>
            <a:r>
              <a:rPr dirty="0" sz="1100" spc="-15">
                <a:solidFill>
                  <a:srgbClr val="474747"/>
                </a:solidFill>
                <a:latin typeface="Roboto"/>
                <a:cs typeface="Roboto"/>
              </a:rPr>
              <a:t> </a:t>
            </a:r>
            <a:r>
              <a:rPr dirty="0" sz="1100" spc="-25">
                <a:solidFill>
                  <a:srgbClr val="474747"/>
                </a:solidFill>
                <a:latin typeface="Roboto"/>
                <a:cs typeface="Roboto"/>
              </a:rPr>
              <a:t>los</a:t>
            </a:r>
            <a:endParaRPr sz="1100">
              <a:latin typeface="Roboto"/>
              <a:cs typeface="Roboto"/>
            </a:endParaRPr>
          </a:p>
          <a:p>
            <a:pPr marL="12700" marR="112395">
              <a:lnSpc>
                <a:spcPct val="100000"/>
              </a:lnSpc>
            </a:pPr>
            <a:r>
              <a:rPr dirty="0" sz="1100" spc="-10">
                <a:solidFill>
                  <a:srgbClr val="474747"/>
                </a:solidFill>
                <a:latin typeface="Roboto"/>
                <a:cs typeface="Roboto"/>
              </a:rPr>
              <a:t>problemas</a:t>
            </a:r>
            <a:r>
              <a:rPr dirty="0" sz="1100" spc="-40">
                <a:solidFill>
                  <a:srgbClr val="474747"/>
                </a:solidFill>
                <a:latin typeface="Roboto"/>
                <a:cs typeface="Roboto"/>
              </a:rPr>
              <a:t> </a:t>
            </a:r>
            <a:r>
              <a:rPr dirty="0" sz="1100">
                <a:solidFill>
                  <a:srgbClr val="474747"/>
                </a:solidFill>
                <a:latin typeface="Roboto"/>
                <a:cs typeface="Roboto"/>
              </a:rPr>
              <a:t>para</a:t>
            </a:r>
            <a:r>
              <a:rPr dirty="0" sz="1100" spc="-15">
                <a:solidFill>
                  <a:srgbClr val="474747"/>
                </a:solidFill>
                <a:latin typeface="Roboto"/>
                <a:cs typeface="Roboto"/>
              </a:rPr>
              <a:t> </a:t>
            </a:r>
            <a:r>
              <a:rPr dirty="0" sz="1100" spc="-10">
                <a:solidFill>
                  <a:srgbClr val="474747"/>
                </a:solidFill>
                <a:latin typeface="Roboto"/>
                <a:cs typeface="Roboto"/>
              </a:rPr>
              <a:t>justificar</a:t>
            </a:r>
            <a:r>
              <a:rPr dirty="0" sz="1100" spc="10">
                <a:solidFill>
                  <a:srgbClr val="474747"/>
                </a:solidFill>
                <a:latin typeface="Roboto"/>
                <a:cs typeface="Roboto"/>
              </a:rPr>
              <a:t> </a:t>
            </a:r>
            <a:r>
              <a:rPr dirty="0" sz="1100" spc="-25">
                <a:solidFill>
                  <a:srgbClr val="474747"/>
                </a:solidFill>
                <a:latin typeface="Roboto"/>
                <a:cs typeface="Roboto"/>
              </a:rPr>
              <a:t>los </a:t>
            </a:r>
            <a:r>
              <a:rPr dirty="0" sz="1100" spc="-10">
                <a:solidFill>
                  <a:srgbClr val="474747"/>
                </a:solidFill>
                <a:latin typeface="Roboto"/>
                <a:cs typeface="Roboto"/>
              </a:rPr>
              <a:t>instrumentos.</a:t>
            </a:r>
            <a:endParaRPr sz="1100">
              <a:latin typeface="Roboto"/>
              <a:cs typeface="Roboto"/>
            </a:endParaRPr>
          </a:p>
        </p:txBody>
      </p:sp>
      <p:sp>
        <p:nvSpPr>
          <p:cNvPr id="44" name="object 44" descr=""/>
          <p:cNvSpPr txBox="1"/>
          <p:nvPr/>
        </p:nvSpPr>
        <p:spPr>
          <a:xfrm>
            <a:off x="5460872" y="1734057"/>
            <a:ext cx="171450" cy="33083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2000" spc="-50" b="1">
                <a:solidFill>
                  <a:srgbClr val="7E63EA"/>
                </a:solidFill>
                <a:latin typeface="Roboto"/>
                <a:cs typeface="Roboto"/>
              </a:rPr>
              <a:t>5</a:t>
            </a:r>
            <a:endParaRPr sz="2000">
              <a:latin typeface="Roboto"/>
              <a:cs typeface="Roboto"/>
            </a:endParaRPr>
          </a:p>
        </p:txBody>
      </p:sp>
      <p:sp>
        <p:nvSpPr>
          <p:cNvPr id="45" name="object 45" descr=""/>
          <p:cNvSpPr/>
          <p:nvPr/>
        </p:nvSpPr>
        <p:spPr>
          <a:xfrm>
            <a:off x="1566036" y="3170047"/>
            <a:ext cx="1470025" cy="717550"/>
          </a:xfrm>
          <a:custGeom>
            <a:avLst/>
            <a:gdLst/>
            <a:ahLst/>
            <a:cxnLst/>
            <a:rect l="l" t="t" r="r" b="b"/>
            <a:pathLst>
              <a:path w="1470025" h="717550">
                <a:moveTo>
                  <a:pt x="0" y="179324"/>
                </a:moveTo>
                <a:lnTo>
                  <a:pt x="1111377" y="179324"/>
                </a:lnTo>
                <a:lnTo>
                  <a:pt x="1111377" y="0"/>
                </a:lnTo>
                <a:lnTo>
                  <a:pt x="1470025" y="358648"/>
                </a:lnTo>
                <a:lnTo>
                  <a:pt x="1111377" y="717295"/>
                </a:lnTo>
                <a:lnTo>
                  <a:pt x="1111377" y="537971"/>
                </a:lnTo>
                <a:lnTo>
                  <a:pt x="0" y="537971"/>
                </a:lnTo>
                <a:lnTo>
                  <a:pt x="0" y="179324"/>
                </a:lnTo>
                <a:close/>
              </a:path>
            </a:pathLst>
          </a:custGeom>
          <a:ln w="6350">
            <a:solidFill>
              <a:srgbClr val="7B7B7B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6" name="object 46" descr=""/>
          <p:cNvSpPr txBox="1"/>
          <p:nvPr/>
        </p:nvSpPr>
        <p:spPr>
          <a:xfrm>
            <a:off x="1644776" y="3324605"/>
            <a:ext cx="1125855" cy="3917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10" b="1">
                <a:solidFill>
                  <a:srgbClr val="843B0C"/>
                </a:solidFill>
                <a:latin typeface="Calibri"/>
                <a:cs typeface="Calibri"/>
              </a:rPr>
              <a:t>Involucran</a:t>
            </a:r>
            <a:r>
              <a:rPr dirty="0" sz="1200" b="1">
                <a:solidFill>
                  <a:srgbClr val="843B0C"/>
                </a:solidFill>
                <a:latin typeface="Calibri"/>
                <a:cs typeface="Calibri"/>
              </a:rPr>
              <a:t> </a:t>
            </a:r>
            <a:r>
              <a:rPr dirty="0" sz="1200" spc="-25" b="1">
                <a:solidFill>
                  <a:srgbClr val="843B0C"/>
                </a:solidFill>
                <a:latin typeface="Calibri"/>
                <a:cs typeface="Calibri"/>
              </a:rPr>
              <a:t>una</a:t>
            </a:r>
            <a:endParaRPr sz="12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dirty="0" sz="1200" spc="-20" b="1">
                <a:solidFill>
                  <a:srgbClr val="843B0C"/>
                </a:solidFill>
                <a:latin typeface="Calibri"/>
                <a:cs typeface="Calibri"/>
              </a:rPr>
              <a:t>Teoría</a:t>
            </a:r>
            <a:r>
              <a:rPr dirty="0" sz="1200" spc="-10" b="1">
                <a:solidFill>
                  <a:srgbClr val="843B0C"/>
                </a:solidFill>
                <a:latin typeface="Calibri"/>
                <a:cs typeface="Calibri"/>
              </a:rPr>
              <a:t> </a:t>
            </a:r>
            <a:r>
              <a:rPr dirty="0" sz="1200" b="1">
                <a:solidFill>
                  <a:srgbClr val="843B0C"/>
                </a:solidFill>
                <a:latin typeface="Calibri"/>
                <a:cs typeface="Calibri"/>
              </a:rPr>
              <a:t>de</a:t>
            </a:r>
            <a:r>
              <a:rPr dirty="0" sz="1200" spc="-10" b="1">
                <a:solidFill>
                  <a:srgbClr val="843B0C"/>
                </a:solidFill>
                <a:latin typeface="Calibri"/>
                <a:cs typeface="Calibri"/>
              </a:rPr>
              <a:t> Cambio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47" name="object 47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295274" rIns="0" bIns="0" rtlCol="0" vert="horz">
            <a:spAutoFit/>
          </a:bodyPr>
          <a:lstStyle/>
          <a:p>
            <a:pPr marL="290830">
              <a:lnSpc>
                <a:spcPct val="100000"/>
              </a:lnSpc>
              <a:spcBef>
                <a:spcPts val="95"/>
              </a:spcBef>
            </a:pPr>
            <a:r>
              <a:rPr dirty="0" spc="-10" b="1">
                <a:latin typeface="Calibri"/>
                <a:cs typeface="Calibri"/>
              </a:rPr>
              <a:t>Recomendaciones</a:t>
            </a:r>
            <a:r>
              <a:rPr dirty="0" spc="-190" b="1">
                <a:latin typeface="Calibri"/>
                <a:cs typeface="Calibri"/>
              </a:rPr>
              <a:t> </a:t>
            </a:r>
            <a:r>
              <a:rPr dirty="0" b="1">
                <a:latin typeface="Calibri"/>
                <a:cs typeface="Calibri"/>
              </a:rPr>
              <a:t>Principales</a:t>
            </a:r>
            <a:r>
              <a:rPr dirty="0" spc="-190" b="1">
                <a:latin typeface="Calibri"/>
                <a:cs typeface="Calibri"/>
              </a:rPr>
              <a:t> </a:t>
            </a:r>
            <a:r>
              <a:rPr dirty="0" b="1">
                <a:latin typeface="Calibri"/>
                <a:cs typeface="Calibri"/>
              </a:rPr>
              <a:t>Para</a:t>
            </a:r>
            <a:r>
              <a:rPr dirty="0" spc="-204" b="1">
                <a:latin typeface="Calibri"/>
                <a:cs typeface="Calibri"/>
              </a:rPr>
              <a:t> </a:t>
            </a:r>
            <a:r>
              <a:rPr dirty="0" spc="-10" b="1">
                <a:latin typeface="Calibri"/>
                <a:cs typeface="Calibri"/>
              </a:rPr>
              <a:t>Instrumentos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014852" y="2567431"/>
            <a:ext cx="5614035" cy="63500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pc="-180" b="1">
                <a:latin typeface="Verdana"/>
                <a:cs typeface="Verdana"/>
              </a:rPr>
              <a:t>Análisis</a:t>
            </a:r>
            <a:r>
              <a:rPr dirty="0" spc="-185" b="1">
                <a:latin typeface="Verdana"/>
                <a:cs typeface="Verdana"/>
              </a:rPr>
              <a:t> </a:t>
            </a:r>
            <a:r>
              <a:rPr dirty="0" spc="-110" b="1">
                <a:latin typeface="Verdana"/>
                <a:cs typeface="Verdana"/>
              </a:rPr>
              <a:t>de</a:t>
            </a:r>
            <a:r>
              <a:rPr dirty="0" spc="-204" b="1">
                <a:latin typeface="Verdana"/>
                <a:cs typeface="Verdana"/>
              </a:rPr>
              <a:t> </a:t>
            </a:r>
            <a:r>
              <a:rPr dirty="0" spc="-100" b="1">
                <a:latin typeface="Verdana"/>
                <a:cs typeface="Verdana"/>
              </a:rPr>
              <a:t>Eficiencia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365886" rIns="0" bIns="0" rtlCol="0" vert="horz">
            <a:spAutoFit/>
          </a:bodyPr>
          <a:lstStyle/>
          <a:p>
            <a:pPr marL="148590">
              <a:lnSpc>
                <a:spcPct val="100000"/>
              </a:lnSpc>
              <a:spcBef>
                <a:spcPts val="95"/>
              </a:spcBef>
            </a:pPr>
            <a:r>
              <a:rPr dirty="0">
                <a:latin typeface="Arial MT"/>
                <a:cs typeface="Arial MT"/>
              </a:rPr>
              <a:t>La</a:t>
            </a:r>
            <a:r>
              <a:rPr dirty="0" spc="-110">
                <a:latin typeface="Arial MT"/>
                <a:cs typeface="Arial MT"/>
              </a:rPr>
              <a:t> </a:t>
            </a:r>
            <a:r>
              <a:rPr dirty="0">
                <a:latin typeface="Arial MT"/>
                <a:cs typeface="Arial MT"/>
              </a:rPr>
              <a:t>metodología</a:t>
            </a:r>
            <a:r>
              <a:rPr dirty="0" spc="-80">
                <a:latin typeface="Arial MT"/>
                <a:cs typeface="Arial MT"/>
              </a:rPr>
              <a:t> </a:t>
            </a:r>
            <a:r>
              <a:rPr dirty="0">
                <a:latin typeface="Arial MT"/>
                <a:cs typeface="Arial MT"/>
              </a:rPr>
              <a:t>tiene</a:t>
            </a:r>
            <a:r>
              <a:rPr dirty="0" spc="-114">
                <a:latin typeface="Arial MT"/>
                <a:cs typeface="Arial MT"/>
              </a:rPr>
              <a:t> </a:t>
            </a:r>
            <a:r>
              <a:rPr dirty="0">
                <a:latin typeface="Arial MT"/>
                <a:cs typeface="Arial MT"/>
              </a:rPr>
              <a:t>su</a:t>
            </a:r>
            <a:r>
              <a:rPr dirty="0" spc="-120">
                <a:latin typeface="Arial MT"/>
                <a:cs typeface="Arial MT"/>
              </a:rPr>
              <a:t> </a:t>
            </a:r>
            <a:r>
              <a:rPr dirty="0">
                <a:latin typeface="Arial MT"/>
                <a:cs typeface="Arial MT"/>
              </a:rPr>
              <a:t>Marco</a:t>
            </a:r>
            <a:r>
              <a:rPr dirty="0" spc="-90">
                <a:latin typeface="Arial MT"/>
                <a:cs typeface="Arial MT"/>
              </a:rPr>
              <a:t> </a:t>
            </a:r>
            <a:r>
              <a:rPr dirty="0" spc="-10">
                <a:latin typeface="Arial MT"/>
                <a:cs typeface="Arial MT"/>
              </a:rPr>
              <a:t>Lógico</a:t>
            </a:r>
          </a:p>
        </p:txBody>
      </p:sp>
      <p:grpSp>
        <p:nvGrpSpPr>
          <p:cNvPr id="3" name="object 3" descr=""/>
          <p:cNvGrpSpPr/>
          <p:nvPr/>
        </p:nvGrpSpPr>
        <p:grpSpPr>
          <a:xfrm>
            <a:off x="923544" y="3083560"/>
            <a:ext cx="8869045" cy="1858010"/>
            <a:chOff x="923544" y="3083560"/>
            <a:chExt cx="8869045" cy="1858010"/>
          </a:xfrm>
        </p:grpSpPr>
        <p:sp>
          <p:nvSpPr>
            <p:cNvPr id="4" name="object 4" descr=""/>
            <p:cNvSpPr/>
            <p:nvPr/>
          </p:nvSpPr>
          <p:spPr>
            <a:xfrm>
              <a:off x="1693163" y="3083560"/>
              <a:ext cx="8099425" cy="1858010"/>
            </a:xfrm>
            <a:custGeom>
              <a:avLst/>
              <a:gdLst/>
              <a:ahLst/>
              <a:cxnLst/>
              <a:rect l="l" t="t" r="r" b="b"/>
              <a:pathLst>
                <a:path w="8099425" h="1858010">
                  <a:moveTo>
                    <a:pt x="7170165" y="0"/>
                  </a:moveTo>
                  <a:lnTo>
                    <a:pt x="7170165" y="464438"/>
                  </a:lnTo>
                  <a:lnTo>
                    <a:pt x="0" y="464438"/>
                  </a:lnTo>
                  <a:lnTo>
                    <a:pt x="0" y="1393189"/>
                  </a:lnTo>
                  <a:lnTo>
                    <a:pt x="7170165" y="1393189"/>
                  </a:lnTo>
                  <a:lnTo>
                    <a:pt x="7170165" y="1857628"/>
                  </a:lnTo>
                  <a:lnTo>
                    <a:pt x="8098917" y="928751"/>
                  </a:lnTo>
                  <a:lnTo>
                    <a:pt x="7170165" y="0"/>
                  </a:lnTo>
                  <a:close/>
                </a:path>
              </a:pathLst>
            </a:custGeom>
            <a:solidFill>
              <a:srgbClr val="CFD4EA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923544" y="3601224"/>
              <a:ext cx="1830324" cy="856475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048512" y="3662184"/>
              <a:ext cx="1580388" cy="792467"/>
            </a:xfrm>
            <a:prstGeom prst="rect">
              <a:avLst/>
            </a:prstGeom>
          </p:spPr>
        </p:pic>
        <p:sp>
          <p:nvSpPr>
            <p:cNvPr id="7" name="object 7" descr=""/>
            <p:cNvSpPr/>
            <p:nvPr/>
          </p:nvSpPr>
          <p:spPr>
            <a:xfrm>
              <a:off x="982345" y="3640836"/>
              <a:ext cx="1716405" cy="743585"/>
            </a:xfrm>
            <a:custGeom>
              <a:avLst/>
              <a:gdLst/>
              <a:ahLst/>
              <a:cxnLst/>
              <a:rect l="l" t="t" r="r" b="b"/>
              <a:pathLst>
                <a:path w="1716405" h="743585">
                  <a:moveTo>
                    <a:pt x="1592453" y="0"/>
                  </a:moveTo>
                  <a:lnTo>
                    <a:pt x="123837" y="0"/>
                  </a:lnTo>
                  <a:lnTo>
                    <a:pt x="75630" y="9739"/>
                  </a:lnTo>
                  <a:lnTo>
                    <a:pt x="36268" y="36290"/>
                  </a:lnTo>
                  <a:lnTo>
                    <a:pt x="9730" y="75652"/>
                  </a:lnTo>
                  <a:lnTo>
                    <a:pt x="0" y="123825"/>
                  </a:lnTo>
                  <a:lnTo>
                    <a:pt x="0" y="619251"/>
                  </a:lnTo>
                  <a:lnTo>
                    <a:pt x="9730" y="667424"/>
                  </a:lnTo>
                  <a:lnTo>
                    <a:pt x="36268" y="706786"/>
                  </a:lnTo>
                  <a:lnTo>
                    <a:pt x="75630" y="733337"/>
                  </a:lnTo>
                  <a:lnTo>
                    <a:pt x="123837" y="743076"/>
                  </a:lnTo>
                  <a:lnTo>
                    <a:pt x="1592453" y="743076"/>
                  </a:lnTo>
                  <a:lnTo>
                    <a:pt x="1640699" y="733337"/>
                  </a:lnTo>
                  <a:lnTo>
                    <a:pt x="1680098" y="706786"/>
                  </a:lnTo>
                  <a:lnTo>
                    <a:pt x="1706663" y="667424"/>
                  </a:lnTo>
                  <a:lnTo>
                    <a:pt x="1716405" y="619251"/>
                  </a:lnTo>
                  <a:lnTo>
                    <a:pt x="1716405" y="123825"/>
                  </a:lnTo>
                  <a:lnTo>
                    <a:pt x="1706663" y="75652"/>
                  </a:lnTo>
                  <a:lnTo>
                    <a:pt x="1680098" y="36290"/>
                  </a:lnTo>
                  <a:lnTo>
                    <a:pt x="1640699" y="9739"/>
                  </a:lnTo>
                  <a:lnTo>
                    <a:pt x="1592453" y="0"/>
                  </a:lnTo>
                  <a:close/>
                </a:path>
              </a:pathLst>
            </a:custGeom>
            <a:solidFill>
              <a:srgbClr val="00AFEF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8" name="object 8" descr=""/>
          <p:cNvSpPr txBox="1"/>
          <p:nvPr/>
        </p:nvSpPr>
        <p:spPr>
          <a:xfrm>
            <a:off x="1288796" y="3772661"/>
            <a:ext cx="1104900" cy="4064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2500" spc="-10">
                <a:solidFill>
                  <a:srgbClr val="FFFFFF"/>
                </a:solidFill>
                <a:latin typeface="Calibri"/>
                <a:cs typeface="Calibri"/>
              </a:rPr>
              <a:t>Insumos</a:t>
            </a:r>
            <a:endParaRPr sz="2500">
              <a:latin typeface="Calibri"/>
              <a:cs typeface="Calibri"/>
            </a:endParaRPr>
          </a:p>
        </p:txBody>
      </p:sp>
      <p:grpSp>
        <p:nvGrpSpPr>
          <p:cNvPr id="9" name="object 9" descr=""/>
          <p:cNvGrpSpPr/>
          <p:nvPr/>
        </p:nvGrpSpPr>
        <p:grpSpPr>
          <a:xfrm>
            <a:off x="2874264" y="3601224"/>
            <a:ext cx="1830705" cy="856615"/>
            <a:chOff x="2874264" y="3601224"/>
            <a:chExt cx="1830705" cy="856615"/>
          </a:xfrm>
        </p:grpSpPr>
        <p:pic>
          <p:nvPicPr>
            <p:cNvPr id="10" name="object 10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874264" y="3601224"/>
              <a:ext cx="1830324" cy="856475"/>
            </a:xfrm>
            <a:prstGeom prst="rect">
              <a:avLst/>
            </a:prstGeom>
          </p:spPr>
        </p:pic>
        <p:pic>
          <p:nvPicPr>
            <p:cNvPr id="11" name="object 11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965704" y="3662184"/>
              <a:ext cx="1645920" cy="792467"/>
            </a:xfrm>
            <a:prstGeom prst="rect">
              <a:avLst/>
            </a:prstGeom>
          </p:spPr>
        </p:pic>
        <p:sp>
          <p:nvSpPr>
            <p:cNvPr id="12" name="object 12" descr=""/>
            <p:cNvSpPr/>
            <p:nvPr/>
          </p:nvSpPr>
          <p:spPr>
            <a:xfrm>
              <a:off x="2933446" y="3640836"/>
              <a:ext cx="1716405" cy="743585"/>
            </a:xfrm>
            <a:custGeom>
              <a:avLst/>
              <a:gdLst/>
              <a:ahLst/>
              <a:cxnLst/>
              <a:rect l="l" t="t" r="r" b="b"/>
              <a:pathLst>
                <a:path w="1716404" h="743585">
                  <a:moveTo>
                    <a:pt x="1592453" y="0"/>
                  </a:moveTo>
                  <a:lnTo>
                    <a:pt x="123825" y="0"/>
                  </a:lnTo>
                  <a:lnTo>
                    <a:pt x="75598" y="9739"/>
                  </a:lnTo>
                  <a:lnTo>
                    <a:pt x="36242" y="36290"/>
                  </a:lnTo>
                  <a:lnTo>
                    <a:pt x="9721" y="75652"/>
                  </a:lnTo>
                  <a:lnTo>
                    <a:pt x="0" y="123825"/>
                  </a:lnTo>
                  <a:lnTo>
                    <a:pt x="0" y="619251"/>
                  </a:lnTo>
                  <a:lnTo>
                    <a:pt x="9721" y="667424"/>
                  </a:lnTo>
                  <a:lnTo>
                    <a:pt x="36242" y="706786"/>
                  </a:lnTo>
                  <a:lnTo>
                    <a:pt x="75598" y="733337"/>
                  </a:lnTo>
                  <a:lnTo>
                    <a:pt x="123825" y="743076"/>
                  </a:lnTo>
                  <a:lnTo>
                    <a:pt x="1592453" y="743076"/>
                  </a:lnTo>
                  <a:lnTo>
                    <a:pt x="1640679" y="733337"/>
                  </a:lnTo>
                  <a:lnTo>
                    <a:pt x="1680035" y="706786"/>
                  </a:lnTo>
                  <a:lnTo>
                    <a:pt x="1706556" y="667424"/>
                  </a:lnTo>
                  <a:lnTo>
                    <a:pt x="1716278" y="619251"/>
                  </a:lnTo>
                  <a:lnTo>
                    <a:pt x="1716278" y="123825"/>
                  </a:lnTo>
                  <a:lnTo>
                    <a:pt x="1706556" y="75652"/>
                  </a:lnTo>
                  <a:lnTo>
                    <a:pt x="1680035" y="36290"/>
                  </a:lnTo>
                  <a:lnTo>
                    <a:pt x="1640679" y="9739"/>
                  </a:lnTo>
                  <a:lnTo>
                    <a:pt x="1592453" y="0"/>
                  </a:lnTo>
                  <a:close/>
                </a:path>
              </a:pathLst>
            </a:custGeom>
            <a:solidFill>
              <a:srgbClr val="00AFEF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3" name="object 13" descr=""/>
          <p:cNvSpPr txBox="1"/>
          <p:nvPr/>
        </p:nvSpPr>
        <p:spPr>
          <a:xfrm>
            <a:off x="3206623" y="3772661"/>
            <a:ext cx="1170940" cy="4064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2500" spc="-10">
                <a:solidFill>
                  <a:srgbClr val="FFFFFF"/>
                </a:solidFill>
                <a:latin typeface="Calibri"/>
                <a:cs typeface="Calibri"/>
              </a:rPr>
              <a:t>Procesos</a:t>
            </a:r>
            <a:endParaRPr sz="2500">
              <a:latin typeface="Calibri"/>
              <a:cs typeface="Calibri"/>
            </a:endParaRPr>
          </a:p>
        </p:txBody>
      </p:sp>
      <p:grpSp>
        <p:nvGrpSpPr>
          <p:cNvPr id="14" name="object 14" descr=""/>
          <p:cNvGrpSpPr/>
          <p:nvPr/>
        </p:nvGrpSpPr>
        <p:grpSpPr>
          <a:xfrm>
            <a:off x="4824984" y="3601224"/>
            <a:ext cx="1830705" cy="856615"/>
            <a:chOff x="4824984" y="3601224"/>
            <a:chExt cx="1830705" cy="856615"/>
          </a:xfrm>
        </p:grpSpPr>
        <p:pic>
          <p:nvPicPr>
            <p:cNvPr id="15" name="object 15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824984" y="3601224"/>
              <a:ext cx="1830323" cy="856475"/>
            </a:xfrm>
            <a:prstGeom prst="rect">
              <a:avLst/>
            </a:prstGeom>
          </p:spPr>
        </p:pic>
        <p:pic>
          <p:nvPicPr>
            <p:cNvPr id="16" name="object 16" descr="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4840224" y="3662184"/>
              <a:ext cx="1799844" cy="792467"/>
            </a:xfrm>
            <a:prstGeom prst="rect">
              <a:avLst/>
            </a:prstGeom>
          </p:spPr>
        </p:pic>
        <p:sp>
          <p:nvSpPr>
            <p:cNvPr id="17" name="object 17" descr=""/>
            <p:cNvSpPr/>
            <p:nvPr/>
          </p:nvSpPr>
          <p:spPr>
            <a:xfrm>
              <a:off x="4884420" y="3640836"/>
              <a:ext cx="1716405" cy="743585"/>
            </a:xfrm>
            <a:custGeom>
              <a:avLst/>
              <a:gdLst/>
              <a:ahLst/>
              <a:cxnLst/>
              <a:rect l="l" t="t" r="r" b="b"/>
              <a:pathLst>
                <a:path w="1716404" h="743585">
                  <a:moveTo>
                    <a:pt x="1592579" y="0"/>
                  </a:moveTo>
                  <a:lnTo>
                    <a:pt x="123825" y="0"/>
                  </a:lnTo>
                  <a:lnTo>
                    <a:pt x="75652" y="9739"/>
                  </a:lnTo>
                  <a:lnTo>
                    <a:pt x="36290" y="36290"/>
                  </a:lnTo>
                  <a:lnTo>
                    <a:pt x="9739" y="75652"/>
                  </a:lnTo>
                  <a:lnTo>
                    <a:pt x="0" y="123825"/>
                  </a:lnTo>
                  <a:lnTo>
                    <a:pt x="0" y="619251"/>
                  </a:lnTo>
                  <a:lnTo>
                    <a:pt x="9739" y="667424"/>
                  </a:lnTo>
                  <a:lnTo>
                    <a:pt x="36290" y="706786"/>
                  </a:lnTo>
                  <a:lnTo>
                    <a:pt x="75652" y="733337"/>
                  </a:lnTo>
                  <a:lnTo>
                    <a:pt x="123825" y="743076"/>
                  </a:lnTo>
                  <a:lnTo>
                    <a:pt x="1592579" y="743076"/>
                  </a:lnTo>
                  <a:lnTo>
                    <a:pt x="1640752" y="733337"/>
                  </a:lnTo>
                  <a:lnTo>
                    <a:pt x="1680114" y="706786"/>
                  </a:lnTo>
                  <a:lnTo>
                    <a:pt x="1706665" y="667424"/>
                  </a:lnTo>
                  <a:lnTo>
                    <a:pt x="1716404" y="619251"/>
                  </a:lnTo>
                  <a:lnTo>
                    <a:pt x="1716404" y="123825"/>
                  </a:lnTo>
                  <a:lnTo>
                    <a:pt x="1706665" y="75652"/>
                  </a:lnTo>
                  <a:lnTo>
                    <a:pt x="1680114" y="36290"/>
                  </a:lnTo>
                  <a:lnTo>
                    <a:pt x="1640752" y="9739"/>
                  </a:lnTo>
                  <a:lnTo>
                    <a:pt x="1592579" y="0"/>
                  </a:lnTo>
                  <a:close/>
                </a:path>
              </a:pathLst>
            </a:custGeom>
            <a:solidFill>
              <a:srgbClr val="00AFEF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8" name="object 18" descr=""/>
          <p:cNvSpPr txBox="1"/>
          <p:nvPr/>
        </p:nvSpPr>
        <p:spPr>
          <a:xfrm>
            <a:off x="5081778" y="3772661"/>
            <a:ext cx="1324610" cy="4064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2500" spc="-10">
                <a:solidFill>
                  <a:srgbClr val="FFFFFF"/>
                </a:solidFill>
                <a:latin typeface="Calibri"/>
                <a:cs typeface="Calibri"/>
              </a:rPr>
              <a:t>Productos</a:t>
            </a:r>
            <a:endParaRPr sz="2500">
              <a:latin typeface="Calibri"/>
              <a:cs typeface="Calibri"/>
            </a:endParaRPr>
          </a:p>
        </p:txBody>
      </p:sp>
      <p:grpSp>
        <p:nvGrpSpPr>
          <p:cNvPr id="19" name="object 19" descr=""/>
          <p:cNvGrpSpPr/>
          <p:nvPr/>
        </p:nvGrpSpPr>
        <p:grpSpPr>
          <a:xfrm>
            <a:off x="6742176" y="3601224"/>
            <a:ext cx="1900555" cy="856615"/>
            <a:chOff x="6742176" y="3601224"/>
            <a:chExt cx="1900555" cy="856615"/>
          </a:xfrm>
        </p:grpSpPr>
        <p:pic>
          <p:nvPicPr>
            <p:cNvPr id="20" name="object 20" descr="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6775704" y="3601224"/>
              <a:ext cx="1830324" cy="856475"/>
            </a:xfrm>
            <a:prstGeom prst="rect">
              <a:avLst/>
            </a:prstGeom>
          </p:spPr>
        </p:pic>
        <p:pic>
          <p:nvPicPr>
            <p:cNvPr id="21" name="object 21" descr="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6742176" y="3662184"/>
              <a:ext cx="1900427" cy="792467"/>
            </a:xfrm>
            <a:prstGeom prst="rect">
              <a:avLst/>
            </a:prstGeom>
          </p:spPr>
        </p:pic>
        <p:sp>
          <p:nvSpPr>
            <p:cNvPr id="22" name="object 22" descr=""/>
            <p:cNvSpPr/>
            <p:nvPr/>
          </p:nvSpPr>
          <p:spPr>
            <a:xfrm>
              <a:off x="6835521" y="3640836"/>
              <a:ext cx="1716405" cy="743585"/>
            </a:xfrm>
            <a:custGeom>
              <a:avLst/>
              <a:gdLst/>
              <a:ahLst/>
              <a:cxnLst/>
              <a:rect l="l" t="t" r="r" b="b"/>
              <a:pathLst>
                <a:path w="1716404" h="743585">
                  <a:moveTo>
                    <a:pt x="1592452" y="0"/>
                  </a:moveTo>
                  <a:lnTo>
                    <a:pt x="123825" y="0"/>
                  </a:lnTo>
                  <a:lnTo>
                    <a:pt x="75652" y="9739"/>
                  </a:lnTo>
                  <a:lnTo>
                    <a:pt x="36290" y="36290"/>
                  </a:lnTo>
                  <a:lnTo>
                    <a:pt x="9739" y="75652"/>
                  </a:lnTo>
                  <a:lnTo>
                    <a:pt x="0" y="123825"/>
                  </a:lnTo>
                  <a:lnTo>
                    <a:pt x="0" y="619251"/>
                  </a:lnTo>
                  <a:lnTo>
                    <a:pt x="9739" y="667424"/>
                  </a:lnTo>
                  <a:lnTo>
                    <a:pt x="36290" y="706786"/>
                  </a:lnTo>
                  <a:lnTo>
                    <a:pt x="75652" y="733337"/>
                  </a:lnTo>
                  <a:lnTo>
                    <a:pt x="123825" y="743076"/>
                  </a:lnTo>
                  <a:lnTo>
                    <a:pt x="1592452" y="743076"/>
                  </a:lnTo>
                  <a:lnTo>
                    <a:pt x="1640699" y="733337"/>
                  </a:lnTo>
                  <a:lnTo>
                    <a:pt x="1680098" y="706786"/>
                  </a:lnTo>
                  <a:lnTo>
                    <a:pt x="1706663" y="667424"/>
                  </a:lnTo>
                  <a:lnTo>
                    <a:pt x="1716404" y="619251"/>
                  </a:lnTo>
                  <a:lnTo>
                    <a:pt x="1716404" y="123825"/>
                  </a:lnTo>
                  <a:lnTo>
                    <a:pt x="1706663" y="75652"/>
                  </a:lnTo>
                  <a:lnTo>
                    <a:pt x="1680098" y="36290"/>
                  </a:lnTo>
                  <a:lnTo>
                    <a:pt x="1640699" y="9739"/>
                  </a:lnTo>
                  <a:lnTo>
                    <a:pt x="1592452" y="0"/>
                  </a:lnTo>
                  <a:close/>
                </a:path>
              </a:pathLst>
            </a:custGeom>
            <a:solidFill>
              <a:srgbClr val="00AFEF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23" name="object 23" descr=""/>
          <p:cNvSpPr txBox="1"/>
          <p:nvPr/>
        </p:nvSpPr>
        <p:spPr>
          <a:xfrm>
            <a:off x="6982714" y="3772661"/>
            <a:ext cx="1424305" cy="4064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2500" spc="-10">
                <a:solidFill>
                  <a:srgbClr val="FFFFFF"/>
                </a:solidFill>
                <a:latin typeface="Calibri"/>
                <a:cs typeface="Calibri"/>
              </a:rPr>
              <a:t>Resultados</a:t>
            </a:r>
            <a:endParaRPr sz="2500">
              <a:latin typeface="Calibri"/>
              <a:cs typeface="Calibri"/>
            </a:endParaRPr>
          </a:p>
        </p:txBody>
      </p:sp>
      <p:grpSp>
        <p:nvGrpSpPr>
          <p:cNvPr id="24" name="object 24" descr=""/>
          <p:cNvGrpSpPr/>
          <p:nvPr/>
        </p:nvGrpSpPr>
        <p:grpSpPr>
          <a:xfrm>
            <a:off x="8726423" y="3601224"/>
            <a:ext cx="1831975" cy="856615"/>
            <a:chOff x="8726423" y="3601224"/>
            <a:chExt cx="1831975" cy="856615"/>
          </a:xfrm>
        </p:grpSpPr>
        <p:pic>
          <p:nvPicPr>
            <p:cNvPr id="25" name="object 25" descr="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8726423" y="3601224"/>
              <a:ext cx="1831848" cy="856475"/>
            </a:xfrm>
            <a:prstGeom prst="rect">
              <a:avLst/>
            </a:prstGeom>
          </p:spPr>
        </p:pic>
        <p:pic>
          <p:nvPicPr>
            <p:cNvPr id="26" name="object 26" descr="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8802623" y="3662184"/>
              <a:ext cx="1680972" cy="792467"/>
            </a:xfrm>
            <a:prstGeom prst="rect">
              <a:avLst/>
            </a:prstGeom>
          </p:spPr>
        </p:pic>
        <p:sp>
          <p:nvSpPr>
            <p:cNvPr id="27" name="object 27" descr=""/>
            <p:cNvSpPr/>
            <p:nvPr/>
          </p:nvSpPr>
          <p:spPr>
            <a:xfrm>
              <a:off x="8786621" y="3640836"/>
              <a:ext cx="1716405" cy="743585"/>
            </a:xfrm>
            <a:custGeom>
              <a:avLst/>
              <a:gdLst/>
              <a:ahLst/>
              <a:cxnLst/>
              <a:rect l="l" t="t" r="r" b="b"/>
              <a:pathLst>
                <a:path w="1716404" h="743585">
                  <a:moveTo>
                    <a:pt x="1592452" y="0"/>
                  </a:moveTo>
                  <a:lnTo>
                    <a:pt x="123825" y="0"/>
                  </a:lnTo>
                  <a:lnTo>
                    <a:pt x="75598" y="9739"/>
                  </a:lnTo>
                  <a:lnTo>
                    <a:pt x="36242" y="36290"/>
                  </a:lnTo>
                  <a:lnTo>
                    <a:pt x="9721" y="75652"/>
                  </a:lnTo>
                  <a:lnTo>
                    <a:pt x="0" y="123825"/>
                  </a:lnTo>
                  <a:lnTo>
                    <a:pt x="0" y="619251"/>
                  </a:lnTo>
                  <a:lnTo>
                    <a:pt x="9721" y="667424"/>
                  </a:lnTo>
                  <a:lnTo>
                    <a:pt x="36242" y="706786"/>
                  </a:lnTo>
                  <a:lnTo>
                    <a:pt x="75598" y="733337"/>
                  </a:lnTo>
                  <a:lnTo>
                    <a:pt x="123825" y="743076"/>
                  </a:lnTo>
                  <a:lnTo>
                    <a:pt x="1592452" y="743076"/>
                  </a:lnTo>
                  <a:lnTo>
                    <a:pt x="1640679" y="733337"/>
                  </a:lnTo>
                  <a:lnTo>
                    <a:pt x="1680035" y="706786"/>
                  </a:lnTo>
                  <a:lnTo>
                    <a:pt x="1706556" y="667424"/>
                  </a:lnTo>
                  <a:lnTo>
                    <a:pt x="1716277" y="619251"/>
                  </a:lnTo>
                  <a:lnTo>
                    <a:pt x="1716277" y="123825"/>
                  </a:lnTo>
                  <a:lnTo>
                    <a:pt x="1706556" y="75652"/>
                  </a:lnTo>
                  <a:lnTo>
                    <a:pt x="1680035" y="36290"/>
                  </a:lnTo>
                  <a:lnTo>
                    <a:pt x="1640679" y="9739"/>
                  </a:lnTo>
                  <a:lnTo>
                    <a:pt x="1592452" y="0"/>
                  </a:lnTo>
                  <a:close/>
                </a:path>
              </a:pathLst>
            </a:custGeom>
            <a:solidFill>
              <a:srgbClr val="00AFEF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28" name="object 28" descr=""/>
          <p:cNvSpPr txBox="1"/>
          <p:nvPr/>
        </p:nvSpPr>
        <p:spPr>
          <a:xfrm>
            <a:off x="9043796" y="3772661"/>
            <a:ext cx="1205230" cy="4064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2500" spc="-10">
                <a:solidFill>
                  <a:srgbClr val="FFFFFF"/>
                </a:solidFill>
                <a:latin typeface="Calibri"/>
                <a:cs typeface="Calibri"/>
              </a:rPr>
              <a:t>Impactos</a:t>
            </a:r>
            <a:endParaRPr sz="2500">
              <a:latin typeface="Calibri"/>
              <a:cs typeface="Calibri"/>
            </a:endParaRPr>
          </a:p>
        </p:txBody>
      </p:sp>
      <p:graphicFrame>
        <p:nvGraphicFramePr>
          <p:cNvPr id="29" name="object 29" descr=""/>
          <p:cNvGraphicFramePr>
            <a:graphicFrameLocks noGrp="1"/>
          </p:cNvGraphicFramePr>
          <p:nvPr/>
        </p:nvGraphicFramePr>
        <p:xfrm>
          <a:off x="972223" y="1616951"/>
          <a:ext cx="6492240" cy="127825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416300"/>
                <a:gridCol w="152400"/>
                <a:gridCol w="2834004"/>
              </a:tblGrid>
              <a:tr h="984250">
                <a:tc>
                  <a:txBody>
                    <a:bodyPr/>
                    <a:lstStyle/>
                    <a:p>
                      <a:pPr marL="226695" marR="269240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dirty="0" sz="1500">
                          <a:latin typeface="Calibri"/>
                          <a:cs typeface="Calibri"/>
                        </a:rPr>
                        <a:t>1.Análisis</a:t>
                      </a:r>
                      <a:r>
                        <a:rPr dirty="0" sz="1500" spc="-3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500">
                          <a:latin typeface="Calibri"/>
                          <a:cs typeface="Calibri"/>
                        </a:rPr>
                        <a:t>Línea</a:t>
                      </a:r>
                      <a:r>
                        <a:rPr dirty="0" sz="1500" spc="-3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500">
                          <a:latin typeface="Calibri"/>
                          <a:cs typeface="Calibri"/>
                        </a:rPr>
                        <a:t>Base</a:t>
                      </a:r>
                      <a:r>
                        <a:rPr dirty="0" sz="1500" spc="-1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500">
                          <a:latin typeface="Calibri"/>
                          <a:cs typeface="Calibri"/>
                        </a:rPr>
                        <a:t>y</a:t>
                      </a:r>
                      <a:r>
                        <a:rPr dirty="0" sz="1500" spc="-2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500" spc="-10">
                          <a:latin typeface="Calibri"/>
                          <a:cs typeface="Calibri"/>
                        </a:rPr>
                        <a:t>Funcional: </a:t>
                      </a:r>
                      <a:r>
                        <a:rPr dirty="0" sz="1500">
                          <a:latin typeface="Calibri"/>
                          <a:cs typeface="Calibri"/>
                        </a:rPr>
                        <a:t>Gastos</a:t>
                      </a:r>
                      <a:r>
                        <a:rPr dirty="0" sz="1500" spc="-4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500">
                          <a:latin typeface="Calibri"/>
                          <a:cs typeface="Calibri"/>
                        </a:rPr>
                        <a:t>por</a:t>
                      </a:r>
                      <a:r>
                        <a:rPr dirty="0" sz="1500" spc="-3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500" spc="-10">
                          <a:latin typeface="Calibri"/>
                          <a:cs typeface="Calibri"/>
                        </a:rPr>
                        <a:t>tipo/instrumento/objetivo</a:t>
                      </a:r>
                      <a:endParaRPr sz="1500">
                        <a:latin typeface="Calibri"/>
                        <a:cs typeface="Calibri"/>
                      </a:endParaRPr>
                    </a:p>
                  </a:txBody>
                  <a:tcPr marL="0" marR="0" marB="0" marT="35560">
                    <a:lnL w="12700">
                      <a:solidFill>
                        <a:srgbClr val="C0D335"/>
                      </a:solidFill>
                      <a:prstDash val="solid"/>
                    </a:lnL>
                    <a:lnR w="12700">
                      <a:solidFill>
                        <a:srgbClr val="C0D335"/>
                      </a:solidFill>
                      <a:prstDash val="solid"/>
                    </a:lnR>
                    <a:lnT w="12700">
                      <a:solidFill>
                        <a:srgbClr val="C0D335"/>
                      </a:solidFill>
                      <a:prstDash val="solid"/>
                    </a:lnT>
                  </a:tcPr>
                </a:tc>
                <a:tc gridSpan="2">
                  <a:txBody>
                    <a:bodyPr/>
                    <a:lstStyle/>
                    <a:p>
                      <a:pPr marL="227329" marR="842644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dirty="0" sz="1500">
                          <a:latin typeface="Calibri"/>
                          <a:cs typeface="Calibri"/>
                        </a:rPr>
                        <a:t>2.Análisis</a:t>
                      </a:r>
                      <a:r>
                        <a:rPr dirty="0" sz="1500" spc="-3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500">
                          <a:latin typeface="Calibri"/>
                          <a:cs typeface="Calibri"/>
                        </a:rPr>
                        <a:t>de</a:t>
                      </a:r>
                      <a:r>
                        <a:rPr dirty="0" sz="1500" spc="-3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500" spc="-10">
                          <a:latin typeface="Calibri"/>
                          <a:cs typeface="Calibri"/>
                        </a:rPr>
                        <a:t>Eficiencia: Productos/Recursos</a:t>
                      </a:r>
                      <a:r>
                        <a:rPr dirty="0" sz="1500" spc="-1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500" spc="-20">
                          <a:latin typeface="Calibri"/>
                          <a:cs typeface="Calibri"/>
                        </a:rPr>
                        <a:t>(por </a:t>
                      </a:r>
                      <a:r>
                        <a:rPr dirty="0" sz="1500" spc="-10">
                          <a:latin typeface="Calibri"/>
                          <a:cs typeface="Calibri"/>
                        </a:rPr>
                        <a:t>instrumento</a:t>
                      </a:r>
                      <a:r>
                        <a:rPr dirty="0" sz="1350" spc="-10">
                          <a:latin typeface="Calibri"/>
                          <a:cs typeface="Calibri"/>
                        </a:rPr>
                        <a:t>)</a:t>
                      </a:r>
                      <a:endParaRPr sz="1350">
                        <a:latin typeface="Calibri"/>
                        <a:cs typeface="Calibri"/>
                      </a:endParaRPr>
                    </a:p>
                  </a:txBody>
                  <a:tcPr marL="0" marR="0" marB="0" marT="31750">
                    <a:lnL w="12700">
                      <a:solidFill>
                        <a:srgbClr val="C0D335"/>
                      </a:solidFill>
                      <a:prstDash val="solid"/>
                    </a:lnL>
                    <a:lnR w="12700">
                      <a:solidFill>
                        <a:srgbClr val="C0D335"/>
                      </a:solidFill>
                      <a:prstDash val="solid"/>
                    </a:lnR>
                    <a:lnT w="19050">
                      <a:solidFill>
                        <a:srgbClr val="C0D335"/>
                      </a:solidFill>
                      <a:prstDash val="solid"/>
                    </a:lnT>
                    <a:lnB w="12700">
                      <a:solidFill>
                        <a:srgbClr val="C0D335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294005"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C0D335"/>
                      </a:solidFill>
                      <a:prstDash val="solid"/>
                    </a:lnL>
                    <a:lnR w="12700">
                      <a:solidFill>
                        <a:srgbClr val="C0D335"/>
                      </a:solidFill>
                      <a:prstDash val="solid"/>
                    </a:lnR>
                    <a:lnB w="12700">
                      <a:solidFill>
                        <a:srgbClr val="C0D335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C0D335"/>
                      </a:solidFill>
                      <a:prstDash val="solid"/>
                    </a:lnL>
                    <a:lnT w="12700">
                      <a:solidFill>
                        <a:srgbClr val="C0D335"/>
                      </a:solidFill>
                      <a:prstDash val="solid"/>
                    </a:lnT>
                  </a:tcPr>
                </a:tc>
              </a:tr>
            </a:tbl>
          </a:graphicData>
        </a:graphic>
      </p:graphicFrame>
      <p:grpSp>
        <p:nvGrpSpPr>
          <p:cNvPr id="30" name="object 30" descr=""/>
          <p:cNvGrpSpPr/>
          <p:nvPr/>
        </p:nvGrpSpPr>
        <p:grpSpPr>
          <a:xfrm>
            <a:off x="1889569" y="2943288"/>
            <a:ext cx="8128634" cy="655320"/>
            <a:chOff x="1889569" y="2943288"/>
            <a:chExt cx="8128634" cy="655320"/>
          </a:xfrm>
        </p:grpSpPr>
        <p:sp>
          <p:nvSpPr>
            <p:cNvPr id="31" name="object 31" descr=""/>
            <p:cNvSpPr/>
            <p:nvPr/>
          </p:nvSpPr>
          <p:spPr>
            <a:xfrm>
              <a:off x="1897507" y="2951226"/>
              <a:ext cx="3290570" cy="636905"/>
            </a:xfrm>
            <a:custGeom>
              <a:avLst/>
              <a:gdLst/>
              <a:ahLst/>
              <a:cxnLst/>
              <a:rect l="l" t="t" r="r" b="b"/>
              <a:pathLst>
                <a:path w="3290570" h="636904">
                  <a:moveTo>
                    <a:pt x="0" y="636904"/>
                  </a:moveTo>
                  <a:lnTo>
                    <a:pt x="1401" y="563884"/>
                  </a:lnTo>
                  <a:lnTo>
                    <a:pt x="5392" y="496862"/>
                  </a:lnTo>
                  <a:lnTo>
                    <a:pt x="11656" y="437746"/>
                  </a:lnTo>
                  <a:lnTo>
                    <a:pt x="19875" y="388445"/>
                  </a:lnTo>
                  <a:lnTo>
                    <a:pt x="29732" y="350868"/>
                  </a:lnTo>
                  <a:lnTo>
                    <a:pt x="53086" y="318515"/>
                  </a:lnTo>
                  <a:lnTo>
                    <a:pt x="1592071" y="318515"/>
                  </a:lnTo>
                  <a:lnTo>
                    <a:pt x="1604249" y="310102"/>
                  </a:lnTo>
                  <a:lnTo>
                    <a:pt x="1625282" y="248536"/>
                  </a:lnTo>
                  <a:lnTo>
                    <a:pt x="1633501" y="199208"/>
                  </a:lnTo>
                  <a:lnTo>
                    <a:pt x="1639765" y="140068"/>
                  </a:lnTo>
                  <a:lnTo>
                    <a:pt x="1643756" y="73027"/>
                  </a:lnTo>
                  <a:lnTo>
                    <a:pt x="1645158" y="0"/>
                  </a:lnTo>
                  <a:lnTo>
                    <a:pt x="1646559" y="73027"/>
                  </a:lnTo>
                  <a:lnTo>
                    <a:pt x="1650550" y="140068"/>
                  </a:lnTo>
                  <a:lnTo>
                    <a:pt x="1656814" y="199208"/>
                  </a:lnTo>
                  <a:lnTo>
                    <a:pt x="1665033" y="248536"/>
                  </a:lnTo>
                  <a:lnTo>
                    <a:pt x="1674890" y="286138"/>
                  </a:lnTo>
                  <a:lnTo>
                    <a:pt x="1698244" y="318515"/>
                  </a:lnTo>
                  <a:lnTo>
                    <a:pt x="3237230" y="318515"/>
                  </a:lnTo>
                  <a:lnTo>
                    <a:pt x="3249407" y="326922"/>
                  </a:lnTo>
                  <a:lnTo>
                    <a:pt x="3270440" y="388445"/>
                  </a:lnTo>
                  <a:lnTo>
                    <a:pt x="3278659" y="437746"/>
                  </a:lnTo>
                  <a:lnTo>
                    <a:pt x="3284923" y="496862"/>
                  </a:lnTo>
                  <a:lnTo>
                    <a:pt x="3288914" y="563884"/>
                  </a:lnTo>
                  <a:lnTo>
                    <a:pt x="3290316" y="636904"/>
                  </a:lnTo>
                </a:path>
              </a:pathLst>
            </a:custGeom>
            <a:ln w="158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2" name="object 32" descr=""/>
            <p:cNvSpPr/>
            <p:nvPr/>
          </p:nvSpPr>
          <p:spPr>
            <a:xfrm>
              <a:off x="5341366" y="2994025"/>
              <a:ext cx="2114550" cy="596265"/>
            </a:xfrm>
            <a:custGeom>
              <a:avLst/>
              <a:gdLst/>
              <a:ahLst/>
              <a:cxnLst/>
              <a:rect l="l" t="t" r="r" b="b"/>
              <a:pathLst>
                <a:path w="2114550" h="596264">
                  <a:moveTo>
                    <a:pt x="0" y="596138"/>
                  </a:moveTo>
                  <a:lnTo>
                    <a:pt x="1773" y="516908"/>
                  </a:lnTo>
                  <a:lnTo>
                    <a:pt x="6778" y="445708"/>
                  </a:lnTo>
                  <a:lnTo>
                    <a:pt x="14541" y="385381"/>
                  </a:lnTo>
                  <a:lnTo>
                    <a:pt x="24590" y="338770"/>
                  </a:lnTo>
                  <a:lnTo>
                    <a:pt x="49657" y="298069"/>
                  </a:lnTo>
                  <a:lnTo>
                    <a:pt x="1007363" y="298069"/>
                  </a:lnTo>
                  <a:lnTo>
                    <a:pt x="1020576" y="287428"/>
                  </a:lnTo>
                  <a:lnTo>
                    <a:pt x="1042543" y="210804"/>
                  </a:lnTo>
                  <a:lnTo>
                    <a:pt x="1050337" y="150485"/>
                  </a:lnTo>
                  <a:lnTo>
                    <a:pt x="1055365" y="79273"/>
                  </a:lnTo>
                  <a:lnTo>
                    <a:pt x="1057148" y="0"/>
                  </a:lnTo>
                  <a:lnTo>
                    <a:pt x="1058921" y="79273"/>
                  </a:lnTo>
                  <a:lnTo>
                    <a:pt x="1063926" y="150485"/>
                  </a:lnTo>
                  <a:lnTo>
                    <a:pt x="1071689" y="210804"/>
                  </a:lnTo>
                  <a:lnTo>
                    <a:pt x="1081738" y="257396"/>
                  </a:lnTo>
                  <a:lnTo>
                    <a:pt x="1106805" y="298069"/>
                  </a:lnTo>
                  <a:lnTo>
                    <a:pt x="2064512" y="298069"/>
                  </a:lnTo>
                  <a:lnTo>
                    <a:pt x="2077715" y="308718"/>
                  </a:lnTo>
                  <a:lnTo>
                    <a:pt x="2089578" y="338770"/>
                  </a:lnTo>
                  <a:lnTo>
                    <a:pt x="2099627" y="385381"/>
                  </a:lnTo>
                  <a:lnTo>
                    <a:pt x="2107390" y="445708"/>
                  </a:lnTo>
                  <a:lnTo>
                    <a:pt x="2112395" y="516908"/>
                  </a:lnTo>
                  <a:lnTo>
                    <a:pt x="2114168" y="596138"/>
                  </a:lnTo>
                </a:path>
              </a:pathLst>
            </a:custGeom>
            <a:ln w="158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3" name="object 33" descr=""/>
            <p:cNvSpPr/>
            <p:nvPr/>
          </p:nvSpPr>
          <p:spPr>
            <a:xfrm>
              <a:off x="7698485" y="2951226"/>
              <a:ext cx="2312035" cy="636905"/>
            </a:xfrm>
            <a:custGeom>
              <a:avLst/>
              <a:gdLst/>
              <a:ahLst/>
              <a:cxnLst/>
              <a:rect l="l" t="t" r="r" b="b"/>
              <a:pathLst>
                <a:path w="2312034" h="636904">
                  <a:moveTo>
                    <a:pt x="0" y="636904"/>
                  </a:moveTo>
                  <a:lnTo>
                    <a:pt x="1407" y="563884"/>
                  </a:lnTo>
                  <a:lnTo>
                    <a:pt x="5414" y="496862"/>
                  </a:lnTo>
                  <a:lnTo>
                    <a:pt x="11696" y="437746"/>
                  </a:lnTo>
                  <a:lnTo>
                    <a:pt x="19929" y="388445"/>
                  </a:lnTo>
                  <a:lnTo>
                    <a:pt x="29787" y="350868"/>
                  </a:lnTo>
                  <a:lnTo>
                    <a:pt x="53086" y="318515"/>
                  </a:lnTo>
                  <a:lnTo>
                    <a:pt x="1043432" y="318515"/>
                  </a:lnTo>
                  <a:lnTo>
                    <a:pt x="1055609" y="310102"/>
                  </a:lnTo>
                  <a:lnTo>
                    <a:pt x="1076642" y="248536"/>
                  </a:lnTo>
                  <a:lnTo>
                    <a:pt x="1084861" y="199208"/>
                  </a:lnTo>
                  <a:lnTo>
                    <a:pt x="1091125" y="140068"/>
                  </a:lnTo>
                  <a:lnTo>
                    <a:pt x="1095116" y="73027"/>
                  </a:lnTo>
                  <a:lnTo>
                    <a:pt x="1096518" y="0"/>
                  </a:lnTo>
                  <a:lnTo>
                    <a:pt x="1097919" y="73027"/>
                  </a:lnTo>
                  <a:lnTo>
                    <a:pt x="1101910" y="140068"/>
                  </a:lnTo>
                  <a:lnTo>
                    <a:pt x="1108174" y="199208"/>
                  </a:lnTo>
                  <a:lnTo>
                    <a:pt x="1116393" y="248536"/>
                  </a:lnTo>
                  <a:lnTo>
                    <a:pt x="1126250" y="286138"/>
                  </a:lnTo>
                  <a:lnTo>
                    <a:pt x="1149604" y="318515"/>
                  </a:lnTo>
                  <a:lnTo>
                    <a:pt x="2258568" y="318515"/>
                  </a:lnTo>
                  <a:lnTo>
                    <a:pt x="2270745" y="326922"/>
                  </a:lnTo>
                  <a:lnTo>
                    <a:pt x="2291778" y="388445"/>
                  </a:lnTo>
                  <a:lnTo>
                    <a:pt x="2299997" y="437746"/>
                  </a:lnTo>
                  <a:lnTo>
                    <a:pt x="2306261" y="496862"/>
                  </a:lnTo>
                  <a:lnTo>
                    <a:pt x="2310252" y="563884"/>
                  </a:lnTo>
                  <a:lnTo>
                    <a:pt x="2311654" y="636904"/>
                  </a:lnTo>
                </a:path>
              </a:pathLst>
            </a:custGeom>
            <a:ln w="158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34" name="object 34" descr=""/>
          <p:cNvSpPr txBox="1"/>
          <p:nvPr/>
        </p:nvSpPr>
        <p:spPr>
          <a:xfrm>
            <a:off x="7582789" y="1588135"/>
            <a:ext cx="3053715" cy="1276985"/>
          </a:xfrm>
          <a:prstGeom prst="rect">
            <a:avLst/>
          </a:prstGeom>
          <a:ln w="12700">
            <a:solidFill>
              <a:srgbClr val="C0D335"/>
            </a:solidFill>
          </a:ln>
        </p:spPr>
        <p:txBody>
          <a:bodyPr wrap="square" lIns="0" tIns="33655" rIns="0" bIns="0" rtlCol="0" vert="horz">
            <a:spAutoFit/>
          </a:bodyPr>
          <a:lstStyle/>
          <a:p>
            <a:pPr marL="227329" marR="191770">
              <a:lnSpc>
                <a:spcPct val="100000"/>
              </a:lnSpc>
              <a:spcBef>
                <a:spcPts val="265"/>
              </a:spcBef>
            </a:pPr>
            <a:r>
              <a:rPr dirty="0" sz="1500">
                <a:latin typeface="Calibri"/>
                <a:cs typeface="Calibri"/>
              </a:rPr>
              <a:t>3.</a:t>
            </a:r>
            <a:r>
              <a:rPr dirty="0" sz="1500" spc="-35">
                <a:latin typeface="Calibri"/>
                <a:cs typeface="Calibri"/>
              </a:rPr>
              <a:t> </a:t>
            </a:r>
            <a:r>
              <a:rPr dirty="0" sz="1500">
                <a:latin typeface="Calibri"/>
                <a:cs typeface="Calibri"/>
              </a:rPr>
              <a:t>Análisis</a:t>
            </a:r>
            <a:r>
              <a:rPr dirty="0" sz="1500" spc="-40">
                <a:latin typeface="Calibri"/>
                <a:cs typeface="Calibri"/>
              </a:rPr>
              <a:t> </a:t>
            </a:r>
            <a:r>
              <a:rPr dirty="0" sz="1500">
                <a:latin typeface="Calibri"/>
                <a:cs typeface="Calibri"/>
              </a:rPr>
              <a:t>de</a:t>
            </a:r>
            <a:r>
              <a:rPr dirty="0" sz="1500" spc="-30">
                <a:latin typeface="Calibri"/>
                <a:cs typeface="Calibri"/>
              </a:rPr>
              <a:t> </a:t>
            </a:r>
            <a:r>
              <a:rPr dirty="0" sz="1500" spc="-10">
                <a:latin typeface="Calibri"/>
                <a:cs typeface="Calibri"/>
              </a:rPr>
              <a:t>Efectividad:</a:t>
            </a:r>
            <a:r>
              <a:rPr dirty="0" sz="1500" spc="-30">
                <a:latin typeface="Calibri"/>
                <a:cs typeface="Calibri"/>
              </a:rPr>
              <a:t> </a:t>
            </a:r>
            <a:r>
              <a:rPr dirty="0" sz="1500" spc="-10">
                <a:latin typeface="Calibri"/>
                <a:cs typeface="Calibri"/>
              </a:rPr>
              <a:t>Impacto </a:t>
            </a:r>
            <a:r>
              <a:rPr dirty="0" sz="1500">
                <a:latin typeface="Calibri"/>
                <a:cs typeface="Calibri"/>
              </a:rPr>
              <a:t>(por</a:t>
            </a:r>
            <a:r>
              <a:rPr dirty="0" sz="1500" spc="-5">
                <a:latin typeface="Calibri"/>
                <a:cs typeface="Calibri"/>
              </a:rPr>
              <a:t> </a:t>
            </a:r>
            <a:r>
              <a:rPr dirty="0" sz="1500" spc="-10">
                <a:latin typeface="Calibri"/>
                <a:cs typeface="Calibri"/>
              </a:rPr>
              <a:t>resultado/grupos</a:t>
            </a:r>
            <a:r>
              <a:rPr dirty="0" sz="1500" spc="-15">
                <a:latin typeface="Calibri"/>
                <a:cs typeface="Calibri"/>
              </a:rPr>
              <a:t> </a:t>
            </a:r>
            <a:r>
              <a:rPr dirty="0" sz="1500" spc="-25">
                <a:latin typeface="Calibri"/>
                <a:cs typeface="Calibri"/>
              </a:rPr>
              <a:t>de </a:t>
            </a:r>
            <a:r>
              <a:rPr dirty="0" sz="1500" spc="-10">
                <a:latin typeface="Calibri"/>
                <a:cs typeface="Calibri"/>
              </a:rPr>
              <a:t>instrumentos)</a:t>
            </a:r>
            <a:endParaRPr sz="15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1297355" y="1453566"/>
            <a:ext cx="1541780" cy="656590"/>
            <a:chOff x="1297355" y="1453566"/>
            <a:chExt cx="1541780" cy="656590"/>
          </a:xfrm>
        </p:grpSpPr>
        <p:sp>
          <p:nvSpPr>
            <p:cNvPr id="3" name="object 3" descr=""/>
            <p:cNvSpPr/>
            <p:nvPr/>
          </p:nvSpPr>
          <p:spPr>
            <a:xfrm>
              <a:off x="1441195" y="1459738"/>
              <a:ext cx="1391285" cy="643890"/>
            </a:xfrm>
            <a:custGeom>
              <a:avLst/>
              <a:gdLst/>
              <a:ahLst/>
              <a:cxnLst/>
              <a:rect l="l" t="t" r="r" b="b"/>
              <a:pathLst>
                <a:path w="1391285" h="643889">
                  <a:moveTo>
                    <a:pt x="1231773" y="0"/>
                  </a:moveTo>
                  <a:lnTo>
                    <a:pt x="159384" y="0"/>
                  </a:lnTo>
                  <a:lnTo>
                    <a:pt x="109012" y="7519"/>
                  </a:lnTo>
                  <a:lnTo>
                    <a:pt x="65260" y="28456"/>
                  </a:lnTo>
                  <a:lnTo>
                    <a:pt x="30756" y="60377"/>
                  </a:lnTo>
                  <a:lnTo>
                    <a:pt x="8126" y="100852"/>
                  </a:lnTo>
                  <a:lnTo>
                    <a:pt x="0" y="147447"/>
                  </a:lnTo>
                  <a:lnTo>
                    <a:pt x="0" y="496188"/>
                  </a:lnTo>
                  <a:lnTo>
                    <a:pt x="8126" y="542845"/>
                  </a:lnTo>
                  <a:lnTo>
                    <a:pt x="30756" y="583357"/>
                  </a:lnTo>
                  <a:lnTo>
                    <a:pt x="65260" y="615298"/>
                  </a:lnTo>
                  <a:lnTo>
                    <a:pt x="109012" y="636242"/>
                  </a:lnTo>
                  <a:lnTo>
                    <a:pt x="159384" y="643763"/>
                  </a:lnTo>
                  <a:lnTo>
                    <a:pt x="1231773" y="643763"/>
                  </a:lnTo>
                  <a:lnTo>
                    <a:pt x="1282145" y="636242"/>
                  </a:lnTo>
                  <a:lnTo>
                    <a:pt x="1325897" y="615298"/>
                  </a:lnTo>
                  <a:lnTo>
                    <a:pt x="1360401" y="583357"/>
                  </a:lnTo>
                  <a:lnTo>
                    <a:pt x="1383031" y="542845"/>
                  </a:lnTo>
                  <a:lnTo>
                    <a:pt x="1391158" y="496188"/>
                  </a:lnTo>
                  <a:lnTo>
                    <a:pt x="1391158" y="147447"/>
                  </a:lnTo>
                  <a:lnTo>
                    <a:pt x="1383031" y="100852"/>
                  </a:lnTo>
                  <a:lnTo>
                    <a:pt x="1360401" y="60377"/>
                  </a:lnTo>
                  <a:lnTo>
                    <a:pt x="1325897" y="28456"/>
                  </a:lnTo>
                  <a:lnTo>
                    <a:pt x="1282145" y="7519"/>
                  </a:lnTo>
                  <a:lnTo>
                    <a:pt x="1231773" y="0"/>
                  </a:lnTo>
                  <a:close/>
                </a:path>
              </a:pathLst>
            </a:custGeom>
            <a:solidFill>
              <a:srgbClr val="00AFE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4" name="object 4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297355" y="1453566"/>
              <a:ext cx="187604" cy="159791"/>
            </a:xfrm>
            <a:prstGeom prst="rect">
              <a:avLst/>
            </a:prstGeom>
          </p:spPr>
        </p:pic>
        <p:sp>
          <p:nvSpPr>
            <p:cNvPr id="5" name="object 5" descr=""/>
            <p:cNvSpPr/>
            <p:nvPr/>
          </p:nvSpPr>
          <p:spPr>
            <a:xfrm>
              <a:off x="1478787" y="1459738"/>
              <a:ext cx="1178560" cy="0"/>
            </a:xfrm>
            <a:custGeom>
              <a:avLst/>
              <a:gdLst/>
              <a:ahLst/>
              <a:cxnLst/>
              <a:rect l="l" t="t" r="r" b="b"/>
              <a:pathLst>
                <a:path w="1178560" h="0">
                  <a:moveTo>
                    <a:pt x="1178433" y="0"/>
                  </a:moveTo>
                  <a:lnTo>
                    <a:pt x="0" y="0"/>
                  </a:lnTo>
                </a:path>
              </a:pathLst>
            </a:custGeom>
            <a:ln w="12344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6" name="object 6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651048" y="1949755"/>
              <a:ext cx="187477" cy="159918"/>
            </a:xfrm>
            <a:prstGeom prst="rect">
              <a:avLst/>
            </a:prstGeom>
          </p:spPr>
        </p:pic>
        <p:pic>
          <p:nvPicPr>
            <p:cNvPr id="7" name="object 7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651048" y="1453566"/>
              <a:ext cx="187477" cy="159791"/>
            </a:xfrm>
            <a:prstGeom prst="rect">
              <a:avLst/>
            </a:prstGeom>
          </p:spPr>
        </p:pic>
        <p:sp>
          <p:nvSpPr>
            <p:cNvPr id="8" name="object 8" descr=""/>
            <p:cNvSpPr/>
            <p:nvPr/>
          </p:nvSpPr>
          <p:spPr>
            <a:xfrm>
              <a:off x="1303527" y="1607185"/>
              <a:ext cx="1529080" cy="496570"/>
            </a:xfrm>
            <a:custGeom>
              <a:avLst/>
              <a:gdLst/>
              <a:ahLst/>
              <a:cxnLst/>
              <a:rect l="l" t="t" r="r" b="b"/>
              <a:pathLst>
                <a:path w="1529080" h="496569">
                  <a:moveTo>
                    <a:pt x="0" y="348741"/>
                  </a:moveTo>
                  <a:lnTo>
                    <a:pt x="0" y="0"/>
                  </a:lnTo>
                </a:path>
                <a:path w="1529080" h="496569">
                  <a:moveTo>
                    <a:pt x="1528826" y="348741"/>
                  </a:moveTo>
                  <a:lnTo>
                    <a:pt x="1528826" y="0"/>
                  </a:lnTo>
                </a:path>
                <a:path w="1529080" h="496569">
                  <a:moveTo>
                    <a:pt x="175259" y="496315"/>
                  </a:moveTo>
                  <a:lnTo>
                    <a:pt x="1353692" y="496315"/>
                  </a:lnTo>
                </a:path>
              </a:pathLst>
            </a:custGeom>
            <a:ln w="12344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9" name="object 9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297355" y="1949755"/>
              <a:ext cx="187604" cy="159918"/>
            </a:xfrm>
            <a:prstGeom prst="rect">
              <a:avLst/>
            </a:prstGeom>
          </p:spPr>
        </p:pic>
      </p:grpSp>
      <p:grpSp>
        <p:nvGrpSpPr>
          <p:cNvPr id="10" name="object 10" descr=""/>
          <p:cNvGrpSpPr/>
          <p:nvPr/>
        </p:nvGrpSpPr>
        <p:grpSpPr>
          <a:xfrm>
            <a:off x="942429" y="2258237"/>
            <a:ext cx="1896110" cy="495300"/>
            <a:chOff x="942429" y="2258237"/>
            <a:chExt cx="1896110" cy="495300"/>
          </a:xfrm>
        </p:grpSpPr>
        <p:sp>
          <p:nvSpPr>
            <p:cNvPr id="11" name="object 11" descr=""/>
            <p:cNvSpPr/>
            <p:nvPr/>
          </p:nvSpPr>
          <p:spPr>
            <a:xfrm>
              <a:off x="948601" y="2264409"/>
              <a:ext cx="1884045" cy="483234"/>
            </a:xfrm>
            <a:custGeom>
              <a:avLst/>
              <a:gdLst/>
              <a:ahLst/>
              <a:cxnLst/>
              <a:rect l="l" t="t" r="r" b="b"/>
              <a:pathLst>
                <a:path w="1884045" h="483235">
                  <a:moveTo>
                    <a:pt x="1726780" y="0"/>
                  </a:moveTo>
                  <a:lnTo>
                    <a:pt x="156972" y="0"/>
                  </a:lnTo>
                  <a:lnTo>
                    <a:pt x="107357" y="7520"/>
                  </a:lnTo>
                  <a:lnTo>
                    <a:pt x="64267" y="28464"/>
                  </a:lnTo>
                  <a:lnTo>
                    <a:pt x="30287" y="60405"/>
                  </a:lnTo>
                  <a:lnTo>
                    <a:pt x="8002" y="100917"/>
                  </a:lnTo>
                  <a:lnTo>
                    <a:pt x="0" y="147574"/>
                  </a:lnTo>
                  <a:lnTo>
                    <a:pt x="0" y="335279"/>
                  </a:lnTo>
                  <a:lnTo>
                    <a:pt x="8002" y="381936"/>
                  </a:lnTo>
                  <a:lnTo>
                    <a:pt x="30287" y="422448"/>
                  </a:lnTo>
                  <a:lnTo>
                    <a:pt x="64267" y="454389"/>
                  </a:lnTo>
                  <a:lnTo>
                    <a:pt x="107357" y="475333"/>
                  </a:lnTo>
                  <a:lnTo>
                    <a:pt x="156972" y="482853"/>
                  </a:lnTo>
                  <a:lnTo>
                    <a:pt x="1726780" y="482853"/>
                  </a:lnTo>
                  <a:lnTo>
                    <a:pt x="1776414" y="475333"/>
                  </a:lnTo>
                  <a:lnTo>
                    <a:pt x="1819507" y="454389"/>
                  </a:lnTo>
                  <a:lnTo>
                    <a:pt x="1853480" y="422448"/>
                  </a:lnTo>
                  <a:lnTo>
                    <a:pt x="1875754" y="381936"/>
                  </a:lnTo>
                  <a:lnTo>
                    <a:pt x="1883752" y="335279"/>
                  </a:lnTo>
                  <a:lnTo>
                    <a:pt x="1883752" y="147574"/>
                  </a:lnTo>
                  <a:lnTo>
                    <a:pt x="1875754" y="100917"/>
                  </a:lnTo>
                  <a:lnTo>
                    <a:pt x="1853480" y="60405"/>
                  </a:lnTo>
                  <a:lnTo>
                    <a:pt x="1819507" y="28464"/>
                  </a:lnTo>
                  <a:lnTo>
                    <a:pt x="1776414" y="7520"/>
                  </a:lnTo>
                  <a:lnTo>
                    <a:pt x="1726780" y="0"/>
                  </a:lnTo>
                  <a:close/>
                </a:path>
              </a:pathLst>
            </a:custGeom>
            <a:solidFill>
              <a:srgbClr val="00AFE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2" name="object 12" descr=""/>
            <p:cNvSpPr/>
            <p:nvPr/>
          </p:nvSpPr>
          <p:spPr>
            <a:xfrm>
              <a:off x="948601" y="2264409"/>
              <a:ext cx="1884045" cy="483234"/>
            </a:xfrm>
            <a:custGeom>
              <a:avLst/>
              <a:gdLst/>
              <a:ahLst/>
              <a:cxnLst/>
              <a:rect l="l" t="t" r="r" b="b"/>
              <a:pathLst>
                <a:path w="1884045" h="483235">
                  <a:moveTo>
                    <a:pt x="156972" y="0"/>
                  </a:moveTo>
                  <a:lnTo>
                    <a:pt x="107357" y="7520"/>
                  </a:lnTo>
                  <a:lnTo>
                    <a:pt x="64267" y="28464"/>
                  </a:lnTo>
                  <a:lnTo>
                    <a:pt x="30287" y="60405"/>
                  </a:lnTo>
                  <a:lnTo>
                    <a:pt x="8002" y="100917"/>
                  </a:lnTo>
                  <a:lnTo>
                    <a:pt x="0" y="147574"/>
                  </a:lnTo>
                </a:path>
                <a:path w="1884045" h="483235">
                  <a:moveTo>
                    <a:pt x="1726780" y="0"/>
                  </a:moveTo>
                  <a:lnTo>
                    <a:pt x="156972" y="0"/>
                  </a:lnTo>
                </a:path>
                <a:path w="1884045" h="483235">
                  <a:moveTo>
                    <a:pt x="1883752" y="335279"/>
                  </a:moveTo>
                  <a:lnTo>
                    <a:pt x="1875754" y="381936"/>
                  </a:lnTo>
                  <a:lnTo>
                    <a:pt x="1853480" y="422448"/>
                  </a:lnTo>
                  <a:lnTo>
                    <a:pt x="1819507" y="454389"/>
                  </a:lnTo>
                  <a:lnTo>
                    <a:pt x="1776414" y="475333"/>
                  </a:lnTo>
                  <a:lnTo>
                    <a:pt x="1726780" y="482853"/>
                  </a:lnTo>
                </a:path>
                <a:path w="1884045" h="483235">
                  <a:moveTo>
                    <a:pt x="1726780" y="0"/>
                  </a:moveTo>
                  <a:lnTo>
                    <a:pt x="1776414" y="7520"/>
                  </a:lnTo>
                  <a:lnTo>
                    <a:pt x="1819507" y="28464"/>
                  </a:lnTo>
                  <a:lnTo>
                    <a:pt x="1853480" y="60405"/>
                  </a:lnTo>
                  <a:lnTo>
                    <a:pt x="1875754" y="100917"/>
                  </a:lnTo>
                  <a:lnTo>
                    <a:pt x="1883752" y="147574"/>
                  </a:lnTo>
                </a:path>
                <a:path w="1884045" h="483235">
                  <a:moveTo>
                    <a:pt x="0" y="335279"/>
                  </a:moveTo>
                  <a:lnTo>
                    <a:pt x="0" y="147574"/>
                  </a:lnTo>
                </a:path>
                <a:path w="1884045" h="483235">
                  <a:moveTo>
                    <a:pt x="1883752" y="335279"/>
                  </a:moveTo>
                  <a:lnTo>
                    <a:pt x="1883752" y="147574"/>
                  </a:lnTo>
                </a:path>
                <a:path w="1884045" h="483235">
                  <a:moveTo>
                    <a:pt x="156972" y="482853"/>
                  </a:moveTo>
                  <a:lnTo>
                    <a:pt x="1726780" y="482853"/>
                  </a:lnTo>
                </a:path>
                <a:path w="1884045" h="483235">
                  <a:moveTo>
                    <a:pt x="156972" y="482853"/>
                  </a:moveTo>
                  <a:lnTo>
                    <a:pt x="107357" y="475333"/>
                  </a:lnTo>
                  <a:lnTo>
                    <a:pt x="64267" y="454389"/>
                  </a:lnTo>
                  <a:lnTo>
                    <a:pt x="30287" y="422448"/>
                  </a:lnTo>
                  <a:lnTo>
                    <a:pt x="8002" y="381936"/>
                  </a:lnTo>
                  <a:lnTo>
                    <a:pt x="0" y="335279"/>
                  </a:lnTo>
                </a:path>
              </a:pathLst>
            </a:custGeom>
            <a:ln w="12344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13" name="object 13" descr=""/>
          <p:cNvGrpSpPr/>
          <p:nvPr/>
        </p:nvGrpSpPr>
        <p:grpSpPr>
          <a:xfrm>
            <a:off x="1179715" y="2902000"/>
            <a:ext cx="1659255" cy="656590"/>
            <a:chOff x="1179715" y="2902000"/>
            <a:chExt cx="1659255" cy="656590"/>
          </a:xfrm>
        </p:grpSpPr>
        <p:sp>
          <p:nvSpPr>
            <p:cNvPr id="14" name="object 14" descr=""/>
            <p:cNvSpPr/>
            <p:nvPr/>
          </p:nvSpPr>
          <p:spPr>
            <a:xfrm>
              <a:off x="1185887" y="2908172"/>
              <a:ext cx="1646555" cy="643890"/>
            </a:xfrm>
            <a:custGeom>
              <a:avLst/>
              <a:gdLst/>
              <a:ahLst/>
              <a:cxnLst/>
              <a:rect l="l" t="t" r="r" b="b"/>
              <a:pathLst>
                <a:path w="1646555" h="643889">
                  <a:moveTo>
                    <a:pt x="1478826" y="0"/>
                  </a:moveTo>
                  <a:lnTo>
                    <a:pt x="167678" y="0"/>
                  </a:lnTo>
                  <a:lnTo>
                    <a:pt x="114682" y="7520"/>
                  </a:lnTo>
                  <a:lnTo>
                    <a:pt x="68654" y="28464"/>
                  </a:lnTo>
                  <a:lnTo>
                    <a:pt x="32355" y="60405"/>
                  </a:lnTo>
                  <a:lnTo>
                    <a:pt x="8549" y="100917"/>
                  </a:lnTo>
                  <a:lnTo>
                    <a:pt x="0" y="147574"/>
                  </a:lnTo>
                  <a:lnTo>
                    <a:pt x="0" y="496315"/>
                  </a:lnTo>
                  <a:lnTo>
                    <a:pt x="8549" y="542910"/>
                  </a:lnTo>
                  <a:lnTo>
                    <a:pt x="32355" y="583385"/>
                  </a:lnTo>
                  <a:lnTo>
                    <a:pt x="68654" y="615306"/>
                  </a:lnTo>
                  <a:lnTo>
                    <a:pt x="114682" y="636243"/>
                  </a:lnTo>
                  <a:lnTo>
                    <a:pt x="167678" y="643763"/>
                  </a:lnTo>
                  <a:lnTo>
                    <a:pt x="1478826" y="643763"/>
                  </a:lnTo>
                  <a:lnTo>
                    <a:pt x="1531812" y="636243"/>
                  </a:lnTo>
                  <a:lnTo>
                    <a:pt x="1577831" y="615306"/>
                  </a:lnTo>
                  <a:lnTo>
                    <a:pt x="1614120" y="583385"/>
                  </a:lnTo>
                  <a:lnTo>
                    <a:pt x="1637919" y="542910"/>
                  </a:lnTo>
                  <a:lnTo>
                    <a:pt x="1646466" y="496315"/>
                  </a:lnTo>
                  <a:lnTo>
                    <a:pt x="1646466" y="147574"/>
                  </a:lnTo>
                  <a:lnTo>
                    <a:pt x="1637919" y="100917"/>
                  </a:lnTo>
                  <a:lnTo>
                    <a:pt x="1614120" y="60405"/>
                  </a:lnTo>
                  <a:lnTo>
                    <a:pt x="1577831" y="28464"/>
                  </a:lnTo>
                  <a:lnTo>
                    <a:pt x="1531812" y="7520"/>
                  </a:lnTo>
                  <a:lnTo>
                    <a:pt x="1478826" y="0"/>
                  </a:lnTo>
                  <a:close/>
                </a:path>
              </a:pathLst>
            </a:custGeom>
            <a:solidFill>
              <a:srgbClr val="00AFE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5" name="object 15" descr=""/>
            <p:cNvSpPr/>
            <p:nvPr/>
          </p:nvSpPr>
          <p:spPr>
            <a:xfrm>
              <a:off x="1185887" y="2908172"/>
              <a:ext cx="1646555" cy="643890"/>
            </a:xfrm>
            <a:custGeom>
              <a:avLst/>
              <a:gdLst/>
              <a:ahLst/>
              <a:cxnLst/>
              <a:rect l="l" t="t" r="r" b="b"/>
              <a:pathLst>
                <a:path w="1646555" h="643889">
                  <a:moveTo>
                    <a:pt x="167678" y="0"/>
                  </a:moveTo>
                  <a:lnTo>
                    <a:pt x="114682" y="7520"/>
                  </a:lnTo>
                  <a:lnTo>
                    <a:pt x="68654" y="28464"/>
                  </a:lnTo>
                  <a:lnTo>
                    <a:pt x="32355" y="60405"/>
                  </a:lnTo>
                  <a:lnTo>
                    <a:pt x="8549" y="100917"/>
                  </a:lnTo>
                  <a:lnTo>
                    <a:pt x="0" y="147574"/>
                  </a:lnTo>
                </a:path>
                <a:path w="1646555" h="643889">
                  <a:moveTo>
                    <a:pt x="1478826" y="0"/>
                  </a:moveTo>
                  <a:lnTo>
                    <a:pt x="167678" y="0"/>
                  </a:lnTo>
                </a:path>
                <a:path w="1646555" h="643889">
                  <a:moveTo>
                    <a:pt x="1646466" y="496315"/>
                  </a:moveTo>
                  <a:lnTo>
                    <a:pt x="1637919" y="542910"/>
                  </a:lnTo>
                  <a:lnTo>
                    <a:pt x="1614120" y="583385"/>
                  </a:lnTo>
                  <a:lnTo>
                    <a:pt x="1577831" y="615306"/>
                  </a:lnTo>
                  <a:lnTo>
                    <a:pt x="1531812" y="636243"/>
                  </a:lnTo>
                  <a:lnTo>
                    <a:pt x="1478826" y="643763"/>
                  </a:lnTo>
                </a:path>
                <a:path w="1646555" h="643889">
                  <a:moveTo>
                    <a:pt x="1478826" y="0"/>
                  </a:moveTo>
                  <a:lnTo>
                    <a:pt x="1531812" y="7520"/>
                  </a:lnTo>
                  <a:lnTo>
                    <a:pt x="1577831" y="28464"/>
                  </a:lnTo>
                  <a:lnTo>
                    <a:pt x="1614120" y="60405"/>
                  </a:lnTo>
                  <a:lnTo>
                    <a:pt x="1637919" y="100917"/>
                  </a:lnTo>
                  <a:lnTo>
                    <a:pt x="1646466" y="147574"/>
                  </a:lnTo>
                </a:path>
                <a:path w="1646555" h="643889">
                  <a:moveTo>
                    <a:pt x="0" y="496315"/>
                  </a:moveTo>
                  <a:lnTo>
                    <a:pt x="0" y="147574"/>
                  </a:lnTo>
                </a:path>
                <a:path w="1646555" h="643889">
                  <a:moveTo>
                    <a:pt x="1646466" y="496315"/>
                  </a:moveTo>
                  <a:lnTo>
                    <a:pt x="1646466" y="147574"/>
                  </a:lnTo>
                </a:path>
                <a:path w="1646555" h="643889">
                  <a:moveTo>
                    <a:pt x="167678" y="643763"/>
                  </a:moveTo>
                  <a:lnTo>
                    <a:pt x="1478826" y="643763"/>
                  </a:lnTo>
                </a:path>
                <a:path w="1646555" h="643889">
                  <a:moveTo>
                    <a:pt x="167678" y="643763"/>
                  </a:moveTo>
                  <a:lnTo>
                    <a:pt x="114682" y="636243"/>
                  </a:lnTo>
                  <a:lnTo>
                    <a:pt x="68654" y="615306"/>
                  </a:lnTo>
                  <a:lnTo>
                    <a:pt x="32355" y="583385"/>
                  </a:lnTo>
                  <a:lnTo>
                    <a:pt x="8549" y="542910"/>
                  </a:lnTo>
                  <a:lnTo>
                    <a:pt x="0" y="496315"/>
                  </a:lnTo>
                </a:path>
              </a:pathLst>
            </a:custGeom>
            <a:ln w="12344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6" name="object 16" descr=""/>
          <p:cNvSpPr/>
          <p:nvPr/>
        </p:nvSpPr>
        <p:spPr>
          <a:xfrm>
            <a:off x="3291078" y="2162429"/>
            <a:ext cx="1172210" cy="751205"/>
          </a:xfrm>
          <a:custGeom>
            <a:avLst/>
            <a:gdLst/>
            <a:ahLst/>
            <a:cxnLst/>
            <a:rect l="l" t="t" r="r" b="b"/>
            <a:pathLst>
              <a:path w="1172210" h="751205">
                <a:moveTo>
                  <a:pt x="980948" y="0"/>
                </a:moveTo>
                <a:lnTo>
                  <a:pt x="191008" y="0"/>
                </a:lnTo>
                <a:lnTo>
                  <a:pt x="147197" y="5311"/>
                </a:lnTo>
                <a:lnTo>
                  <a:pt x="106987" y="20442"/>
                </a:lnTo>
                <a:lnTo>
                  <a:pt x="71522" y="44187"/>
                </a:lnTo>
                <a:lnTo>
                  <a:pt x="41947" y="75338"/>
                </a:lnTo>
                <a:lnTo>
                  <a:pt x="19406" y="112689"/>
                </a:lnTo>
                <a:lnTo>
                  <a:pt x="5042" y="155034"/>
                </a:lnTo>
                <a:lnTo>
                  <a:pt x="0" y="201168"/>
                </a:lnTo>
                <a:lnTo>
                  <a:pt x="0" y="549910"/>
                </a:lnTo>
                <a:lnTo>
                  <a:pt x="5042" y="596043"/>
                </a:lnTo>
                <a:lnTo>
                  <a:pt x="19406" y="638388"/>
                </a:lnTo>
                <a:lnTo>
                  <a:pt x="41947" y="675739"/>
                </a:lnTo>
                <a:lnTo>
                  <a:pt x="71522" y="706890"/>
                </a:lnTo>
                <a:lnTo>
                  <a:pt x="106987" y="730635"/>
                </a:lnTo>
                <a:lnTo>
                  <a:pt x="147197" y="745766"/>
                </a:lnTo>
                <a:lnTo>
                  <a:pt x="191008" y="751078"/>
                </a:lnTo>
                <a:lnTo>
                  <a:pt x="980948" y="751078"/>
                </a:lnTo>
                <a:lnTo>
                  <a:pt x="1024765" y="745766"/>
                </a:lnTo>
                <a:lnTo>
                  <a:pt x="1064993" y="730635"/>
                </a:lnTo>
                <a:lnTo>
                  <a:pt x="1100483" y="706890"/>
                </a:lnTo>
                <a:lnTo>
                  <a:pt x="1130085" y="675739"/>
                </a:lnTo>
                <a:lnTo>
                  <a:pt x="1152651" y="638388"/>
                </a:lnTo>
                <a:lnTo>
                  <a:pt x="1167033" y="596043"/>
                </a:lnTo>
                <a:lnTo>
                  <a:pt x="1172083" y="549910"/>
                </a:lnTo>
                <a:lnTo>
                  <a:pt x="1172083" y="201168"/>
                </a:lnTo>
                <a:lnTo>
                  <a:pt x="1167033" y="155034"/>
                </a:lnTo>
                <a:lnTo>
                  <a:pt x="1152651" y="112689"/>
                </a:lnTo>
                <a:lnTo>
                  <a:pt x="1130085" y="75338"/>
                </a:lnTo>
                <a:lnTo>
                  <a:pt x="1100483" y="44187"/>
                </a:lnTo>
                <a:lnTo>
                  <a:pt x="1064993" y="20442"/>
                </a:lnTo>
                <a:lnTo>
                  <a:pt x="1024765" y="5311"/>
                </a:lnTo>
                <a:lnTo>
                  <a:pt x="980948" y="0"/>
                </a:lnTo>
                <a:close/>
              </a:path>
            </a:pathLst>
          </a:custGeom>
          <a:solidFill>
            <a:srgbClr val="00AFEF"/>
          </a:solidFill>
        </p:spPr>
        <p:txBody>
          <a:bodyPr wrap="square" lIns="0" tIns="0" rIns="0" bIns="0" rtlCol="0"/>
          <a:lstStyle/>
          <a:p/>
        </p:txBody>
      </p:sp>
      <p:grpSp>
        <p:nvGrpSpPr>
          <p:cNvPr id="17" name="object 17" descr=""/>
          <p:cNvGrpSpPr/>
          <p:nvPr/>
        </p:nvGrpSpPr>
        <p:grpSpPr>
          <a:xfrm>
            <a:off x="460083" y="4189526"/>
            <a:ext cx="1920239" cy="656590"/>
            <a:chOff x="460083" y="4189526"/>
            <a:chExt cx="1920239" cy="656590"/>
          </a:xfrm>
        </p:grpSpPr>
        <p:sp>
          <p:nvSpPr>
            <p:cNvPr id="18" name="object 18" descr=""/>
            <p:cNvSpPr/>
            <p:nvPr/>
          </p:nvSpPr>
          <p:spPr>
            <a:xfrm>
              <a:off x="489953" y="4195698"/>
              <a:ext cx="1884045" cy="643890"/>
            </a:xfrm>
            <a:custGeom>
              <a:avLst/>
              <a:gdLst/>
              <a:ahLst/>
              <a:cxnLst/>
              <a:rect l="l" t="t" r="r" b="b"/>
              <a:pathLst>
                <a:path w="1884045" h="643889">
                  <a:moveTo>
                    <a:pt x="1726831" y="0"/>
                  </a:moveTo>
                  <a:lnTo>
                    <a:pt x="156984" y="0"/>
                  </a:lnTo>
                  <a:lnTo>
                    <a:pt x="107369" y="7520"/>
                  </a:lnTo>
                  <a:lnTo>
                    <a:pt x="64275" y="28464"/>
                  </a:lnTo>
                  <a:lnTo>
                    <a:pt x="30291" y="60405"/>
                  </a:lnTo>
                  <a:lnTo>
                    <a:pt x="8004" y="100917"/>
                  </a:lnTo>
                  <a:lnTo>
                    <a:pt x="0" y="147574"/>
                  </a:lnTo>
                  <a:lnTo>
                    <a:pt x="0" y="496315"/>
                  </a:lnTo>
                  <a:lnTo>
                    <a:pt x="8004" y="542910"/>
                  </a:lnTo>
                  <a:lnTo>
                    <a:pt x="30291" y="583385"/>
                  </a:lnTo>
                  <a:lnTo>
                    <a:pt x="64275" y="615306"/>
                  </a:lnTo>
                  <a:lnTo>
                    <a:pt x="107369" y="636243"/>
                  </a:lnTo>
                  <a:lnTo>
                    <a:pt x="156984" y="643763"/>
                  </a:lnTo>
                  <a:lnTo>
                    <a:pt x="1726831" y="643763"/>
                  </a:lnTo>
                  <a:lnTo>
                    <a:pt x="1776416" y="636243"/>
                  </a:lnTo>
                  <a:lnTo>
                    <a:pt x="1819503" y="615306"/>
                  </a:lnTo>
                  <a:lnTo>
                    <a:pt x="1853494" y="583385"/>
                  </a:lnTo>
                  <a:lnTo>
                    <a:pt x="1875793" y="542910"/>
                  </a:lnTo>
                  <a:lnTo>
                    <a:pt x="1883803" y="496315"/>
                  </a:lnTo>
                  <a:lnTo>
                    <a:pt x="1883803" y="147574"/>
                  </a:lnTo>
                  <a:lnTo>
                    <a:pt x="1875793" y="100917"/>
                  </a:lnTo>
                  <a:lnTo>
                    <a:pt x="1853494" y="60405"/>
                  </a:lnTo>
                  <a:lnTo>
                    <a:pt x="1819503" y="28464"/>
                  </a:lnTo>
                  <a:lnTo>
                    <a:pt x="1776416" y="7520"/>
                  </a:lnTo>
                  <a:lnTo>
                    <a:pt x="1726831" y="0"/>
                  </a:lnTo>
                  <a:close/>
                </a:path>
              </a:pathLst>
            </a:custGeom>
            <a:solidFill>
              <a:srgbClr val="92D05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9" name="object 19" descr=""/>
            <p:cNvSpPr/>
            <p:nvPr/>
          </p:nvSpPr>
          <p:spPr>
            <a:xfrm>
              <a:off x="466255" y="4195698"/>
              <a:ext cx="1907539" cy="643890"/>
            </a:xfrm>
            <a:custGeom>
              <a:avLst/>
              <a:gdLst/>
              <a:ahLst/>
              <a:cxnLst/>
              <a:rect l="l" t="t" r="r" b="b"/>
              <a:pathLst>
                <a:path w="1907539" h="643889">
                  <a:moveTo>
                    <a:pt x="158965" y="0"/>
                  </a:moveTo>
                  <a:lnTo>
                    <a:pt x="108720" y="7520"/>
                  </a:lnTo>
                  <a:lnTo>
                    <a:pt x="65082" y="28464"/>
                  </a:lnTo>
                  <a:lnTo>
                    <a:pt x="30671" y="60405"/>
                  </a:lnTo>
                  <a:lnTo>
                    <a:pt x="8104" y="100917"/>
                  </a:lnTo>
                  <a:lnTo>
                    <a:pt x="0" y="147574"/>
                  </a:lnTo>
                </a:path>
                <a:path w="1907539" h="643889">
                  <a:moveTo>
                    <a:pt x="1748497" y="0"/>
                  </a:moveTo>
                  <a:lnTo>
                    <a:pt x="158965" y="0"/>
                  </a:lnTo>
                </a:path>
                <a:path w="1907539" h="643889">
                  <a:moveTo>
                    <a:pt x="1907501" y="496315"/>
                  </a:moveTo>
                  <a:lnTo>
                    <a:pt x="1899402" y="542910"/>
                  </a:lnTo>
                  <a:lnTo>
                    <a:pt x="1876843" y="583385"/>
                  </a:lnTo>
                  <a:lnTo>
                    <a:pt x="1842433" y="615306"/>
                  </a:lnTo>
                  <a:lnTo>
                    <a:pt x="1798781" y="636243"/>
                  </a:lnTo>
                  <a:lnTo>
                    <a:pt x="1748497" y="643763"/>
                  </a:lnTo>
                </a:path>
                <a:path w="1907539" h="643889">
                  <a:moveTo>
                    <a:pt x="1748497" y="0"/>
                  </a:moveTo>
                  <a:lnTo>
                    <a:pt x="1798781" y="7520"/>
                  </a:lnTo>
                  <a:lnTo>
                    <a:pt x="1842433" y="28464"/>
                  </a:lnTo>
                  <a:lnTo>
                    <a:pt x="1876843" y="60405"/>
                  </a:lnTo>
                  <a:lnTo>
                    <a:pt x="1899402" y="100917"/>
                  </a:lnTo>
                  <a:lnTo>
                    <a:pt x="1907501" y="147574"/>
                  </a:lnTo>
                </a:path>
                <a:path w="1907539" h="643889">
                  <a:moveTo>
                    <a:pt x="0" y="496315"/>
                  </a:moveTo>
                  <a:lnTo>
                    <a:pt x="0" y="147574"/>
                  </a:lnTo>
                </a:path>
                <a:path w="1907539" h="643889">
                  <a:moveTo>
                    <a:pt x="1907501" y="496315"/>
                  </a:moveTo>
                  <a:lnTo>
                    <a:pt x="1907501" y="147574"/>
                  </a:lnTo>
                </a:path>
                <a:path w="1907539" h="643889">
                  <a:moveTo>
                    <a:pt x="158965" y="643763"/>
                  </a:moveTo>
                  <a:lnTo>
                    <a:pt x="1748497" y="643763"/>
                  </a:lnTo>
                </a:path>
                <a:path w="1907539" h="643889">
                  <a:moveTo>
                    <a:pt x="158965" y="643763"/>
                  </a:moveTo>
                  <a:lnTo>
                    <a:pt x="108720" y="636243"/>
                  </a:lnTo>
                  <a:lnTo>
                    <a:pt x="65082" y="615306"/>
                  </a:lnTo>
                  <a:lnTo>
                    <a:pt x="30671" y="583385"/>
                  </a:lnTo>
                  <a:lnTo>
                    <a:pt x="8104" y="542910"/>
                  </a:lnTo>
                  <a:lnTo>
                    <a:pt x="0" y="496315"/>
                  </a:lnTo>
                </a:path>
              </a:pathLst>
            </a:custGeom>
            <a:ln w="12344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20" name="object 20" descr=""/>
          <p:cNvSpPr/>
          <p:nvPr/>
        </p:nvSpPr>
        <p:spPr>
          <a:xfrm>
            <a:off x="948601" y="5000497"/>
            <a:ext cx="1425575" cy="643890"/>
          </a:xfrm>
          <a:custGeom>
            <a:avLst/>
            <a:gdLst/>
            <a:ahLst/>
            <a:cxnLst/>
            <a:rect l="l" t="t" r="r" b="b"/>
            <a:pathLst>
              <a:path w="1425575" h="643889">
                <a:moveTo>
                  <a:pt x="1238465" y="0"/>
                </a:moveTo>
                <a:lnTo>
                  <a:pt x="186626" y="0"/>
                </a:lnTo>
                <a:lnTo>
                  <a:pt x="137013" y="5268"/>
                </a:lnTo>
                <a:lnTo>
                  <a:pt x="92431" y="20136"/>
                </a:lnTo>
                <a:lnTo>
                  <a:pt x="54660" y="43195"/>
                </a:lnTo>
                <a:lnTo>
                  <a:pt x="25479" y="73039"/>
                </a:lnTo>
                <a:lnTo>
                  <a:pt x="6666" y="108258"/>
                </a:lnTo>
                <a:lnTo>
                  <a:pt x="0" y="147446"/>
                </a:lnTo>
                <a:lnTo>
                  <a:pt x="0" y="496188"/>
                </a:lnTo>
                <a:lnTo>
                  <a:pt x="6666" y="535427"/>
                </a:lnTo>
                <a:lnTo>
                  <a:pt x="25479" y="570673"/>
                </a:lnTo>
                <a:lnTo>
                  <a:pt x="54660" y="600525"/>
                </a:lnTo>
                <a:lnTo>
                  <a:pt x="92431" y="623584"/>
                </a:lnTo>
                <a:lnTo>
                  <a:pt x="137013" y="638446"/>
                </a:lnTo>
                <a:lnTo>
                  <a:pt x="186626" y="643712"/>
                </a:lnTo>
                <a:lnTo>
                  <a:pt x="1238465" y="643712"/>
                </a:lnTo>
                <a:lnTo>
                  <a:pt x="1288101" y="638446"/>
                </a:lnTo>
                <a:lnTo>
                  <a:pt x="1332699" y="623584"/>
                </a:lnTo>
                <a:lnTo>
                  <a:pt x="1370482" y="600525"/>
                </a:lnTo>
                <a:lnTo>
                  <a:pt x="1399671" y="570673"/>
                </a:lnTo>
                <a:lnTo>
                  <a:pt x="1418488" y="535427"/>
                </a:lnTo>
                <a:lnTo>
                  <a:pt x="1425155" y="496188"/>
                </a:lnTo>
                <a:lnTo>
                  <a:pt x="1425155" y="147446"/>
                </a:lnTo>
                <a:lnTo>
                  <a:pt x="1418488" y="108258"/>
                </a:lnTo>
                <a:lnTo>
                  <a:pt x="1399671" y="73039"/>
                </a:lnTo>
                <a:lnTo>
                  <a:pt x="1370482" y="43195"/>
                </a:lnTo>
                <a:lnTo>
                  <a:pt x="1332699" y="20136"/>
                </a:lnTo>
                <a:lnTo>
                  <a:pt x="1288101" y="5268"/>
                </a:lnTo>
                <a:lnTo>
                  <a:pt x="1238465" y="0"/>
                </a:lnTo>
                <a:close/>
              </a:path>
            </a:pathLst>
          </a:custGeom>
          <a:solidFill>
            <a:srgbClr val="92D05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1" name="object 21" descr=""/>
          <p:cNvSpPr/>
          <p:nvPr/>
        </p:nvSpPr>
        <p:spPr>
          <a:xfrm>
            <a:off x="948601" y="5805157"/>
            <a:ext cx="1425575" cy="643890"/>
          </a:xfrm>
          <a:custGeom>
            <a:avLst/>
            <a:gdLst/>
            <a:ahLst/>
            <a:cxnLst/>
            <a:rect l="l" t="t" r="r" b="b"/>
            <a:pathLst>
              <a:path w="1425575" h="643889">
                <a:moveTo>
                  <a:pt x="1261833" y="0"/>
                </a:moveTo>
                <a:lnTo>
                  <a:pt x="163296" y="0"/>
                </a:lnTo>
                <a:lnTo>
                  <a:pt x="111683" y="7521"/>
                </a:lnTo>
                <a:lnTo>
                  <a:pt x="66857" y="28465"/>
                </a:lnTo>
                <a:lnTo>
                  <a:pt x="31507" y="60402"/>
                </a:lnTo>
                <a:lnTo>
                  <a:pt x="8325" y="100902"/>
                </a:lnTo>
                <a:lnTo>
                  <a:pt x="0" y="147535"/>
                </a:lnTo>
                <a:lnTo>
                  <a:pt x="0" y="496239"/>
                </a:lnTo>
                <a:lnTo>
                  <a:pt x="8325" y="542866"/>
                </a:lnTo>
                <a:lnTo>
                  <a:pt x="31507" y="583363"/>
                </a:lnTo>
                <a:lnTo>
                  <a:pt x="66857" y="615298"/>
                </a:lnTo>
                <a:lnTo>
                  <a:pt x="111683" y="636241"/>
                </a:lnTo>
                <a:lnTo>
                  <a:pt x="163296" y="643763"/>
                </a:lnTo>
                <a:lnTo>
                  <a:pt x="1261833" y="643763"/>
                </a:lnTo>
                <a:lnTo>
                  <a:pt x="1313444" y="636241"/>
                </a:lnTo>
                <a:lnTo>
                  <a:pt x="1358276" y="615298"/>
                </a:lnTo>
                <a:lnTo>
                  <a:pt x="1393635" y="583363"/>
                </a:lnTo>
                <a:lnTo>
                  <a:pt x="1416826" y="542866"/>
                </a:lnTo>
                <a:lnTo>
                  <a:pt x="1425155" y="496239"/>
                </a:lnTo>
                <a:lnTo>
                  <a:pt x="1425155" y="147535"/>
                </a:lnTo>
                <a:lnTo>
                  <a:pt x="1416826" y="100902"/>
                </a:lnTo>
                <a:lnTo>
                  <a:pt x="1393635" y="60402"/>
                </a:lnTo>
                <a:lnTo>
                  <a:pt x="1358276" y="28465"/>
                </a:lnTo>
                <a:lnTo>
                  <a:pt x="1313444" y="7521"/>
                </a:lnTo>
                <a:lnTo>
                  <a:pt x="1261833" y="0"/>
                </a:lnTo>
                <a:close/>
              </a:path>
            </a:pathLst>
          </a:custGeom>
          <a:solidFill>
            <a:srgbClr val="92D050"/>
          </a:solidFill>
        </p:spPr>
        <p:txBody>
          <a:bodyPr wrap="square" lIns="0" tIns="0" rIns="0" bIns="0" rtlCol="0"/>
          <a:lstStyle/>
          <a:p/>
        </p:txBody>
      </p:sp>
      <p:grpSp>
        <p:nvGrpSpPr>
          <p:cNvPr id="22" name="object 22" descr=""/>
          <p:cNvGrpSpPr/>
          <p:nvPr/>
        </p:nvGrpSpPr>
        <p:grpSpPr>
          <a:xfrm>
            <a:off x="2826181" y="4940605"/>
            <a:ext cx="1643380" cy="763905"/>
            <a:chOff x="2826181" y="4940605"/>
            <a:chExt cx="1643380" cy="763905"/>
          </a:xfrm>
        </p:grpSpPr>
        <p:sp>
          <p:nvSpPr>
            <p:cNvPr id="23" name="object 23" descr=""/>
            <p:cNvSpPr/>
            <p:nvPr/>
          </p:nvSpPr>
          <p:spPr>
            <a:xfrm>
              <a:off x="2832353" y="4946777"/>
              <a:ext cx="1630680" cy="751205"/>
            </a:xfrm>
            <a:custGeom>
              <a:avLst/>
              <a:gdLst/>
              <a:ahLst/>
              <a:cxnLst/>
              <a:rect l="l" t="t" r="r" b="b"/>
              <a:pathLst>
                <a:path w="1630679" h="751204">
                  <a:moveTo>
                    <a:pt x="1439671" y="0"/>
                  </a:moveTo>
                  <a:lnTo>
                    <a:pt x="191134" y="0"/>
                  </a:lnTo>
                  <a:lnTo>
                    <a:pt x="147317" y="5311"/>
                  </a:lnTo>
                  <a:lnTo>
                    <a:pt x="107089" y="20442"/>
                  </a:lnTo>
                  <a:lnTo>
                    <a:pt x="71599" y="44187"/>
                  </a:lnTo>
                  <a:lnTo>
                    <a:pt x="41997" y="75338"/>
                  </a:lnTo>
                  <a:lnTo>
                    <a:pt x="19431" y="112689"/>
                  </a:lnTo>
                  <a:lnTo>
                    <a:pt x="5049" y="155034"/>
                  </a:lnTo>
                  <a:lnTo>
                    <a:pt x="0" y="201168"/>
                  </a:lnTo>
                  <a:lnTo>
                    <a:pt x="0" y="549910"/>
                  </a:lnTo>
                  <a:lnTo>
                    <a:pt x="5049" y="596035"/>
                  </a:lnTo>
                  <a:lnTo>
                    <a:pt x="19431" y="638380"/>
                  </a:lnTo>
                  <a:lnTo>
                    <a:pt x="41997" y="675734"/>
                  </a:lnTo>
                  <a:lnTo>
                    <a:pt x="71599" y="706890"/>
                  </a:lnTo>
                  <a:lnTo>
                    <a:pt x="107089" y="730640"/>
                  </a:lnTo>
                  <a:lnTo>
                    <a:pt x="147317" y="745776"/>
                  </a:lnTo>
                  <a:lnTo>
                    <a:pt x="191134" y="751090"/>
                  </a:lnTo>
                  <a:lnTo>
                    <a:pt x="1439671" y="751090"/>
                  </a:lnTo>
                  <a:lnTo>
                    <a:pt x="1483482" y="745776"/>
                  </a:lnTo>
                  <a:lnTo>
                    <a:pt x="1523692" y="730640"/>
                  </a:lnTo>
                  <a:lnTo>
                    <a:pt x="1559157" y="706890"/>
                  </a:lnTo>
                  <a:lnTo>
                    <a:pt x="1588732" y="675734"/>
                  </a:lnTo>
                  <a:lnTo>
                    <a:pt x="1611273" y="638380"/>
                  </a:lnTo>
                  <a:lnTo>
                    <a:pt x="1625637" y="596035"/>
                  </a:lnTo>
                  <a:lnTo>
                    <a:pt x="1630680" y="549910"/>
                  </a:lnTo>
                  <a:lnTo>
                    <a:pt x="1630680" y="201168"/>
                  </a:lnTo>
                  <a:lnTo>
                    <a:pt x="1625637" y="155034"/>
                  </a:lnTo>
                  <a:lnTo>
                    <a:pt x="1611273" y="112689"/>
                  </a:lnTo>
                  <a:lnTo>
                    <a:pt x="1588732" y="75338"/>
                  </a:lnTo>
                  <a:lnTo>
                    <a:pt x="1559157" y="44187"/>
                  </a:lnTo>
                  <a:lnTo>
                    <a:pt x="1523692" y="20442"/>
                  </a:lnTo>
                  <a:lnTo>
                    <a:pt x="1483482" y="5311"/>
                  </a:lnTo>
                  <a:lnTo>
                    <a:pt x="1439671" y="0"/>
                  </a:lnTo>
                  <a:close/>
                </a:path>
              </a:pathLst>
            </a:custGeom>
            <a:solidFill>
              <a:srgbClr val="92D050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24" name="object 24" descr="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2826181" y="4940605"/>
              <a:ext cx="203479" cy="213512"/>
            </a:xfrm>
            <a:prstGeom prst="rect">
              <a:avLst/>
            </a:prstGeom>
          </p:spPr>
        </p:pic>
        <p:sp>
          <p:nvSpPr>
            <p:cNvPr id="25" name="object 25" descr=""/>
            <p:cNvSpPr/>
            <p:nvPr/>
          </p:nvSpPr>
          <p:spPr>
            <a:xfrm>
              <a:off x="3023488" y="4946777"/>
              <a:ext cx="1249045" cy="0"/>
            </a:xfrm>
            <a:custGeom>
              <a:avLst/>
              <a:gdLst/>
              <a:ahLst/>
              <a:cxnLst/>
              <a:rect l="l" t="t" r="r" b="b"/>
              <a:pathLst>
                <a:path w="1249045" h="0">
                  <a:moveTo>
                    <a:pt x="1248537" y="0"/>
                  </a:moveTo>
                  <a:lnTo>
                    <a:pt x="0" y="0"/>
                  </a:lnTo>
                </a:path>
              </a:pathLst>
            </a:custGeom>
            <a:ln w="12344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26" name="object 26" descr="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4265853" y="5490515"/>
              <a:ext cx="203352" cy="213524"/>
            </a:xfrm>
            <a:prstGeom prst="rect">
              <a:avLst/>
            </a:prstGeom>
          </p:spPr>
        </p:pic>
        <p:pic>
          <p:nvPicPr>
            <p:cNvPr id="27" name="object 27" descr="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4265853" y="4940605"/>
              <a:ext cx="203352" cy="213512"/>
            </a:xfrm>
            <a:prstGeom prst="rect">
              <a:avLst/>
            </a:prstGeom>
          </p:spPr>
        </p:pic>
        <p:sp>
          <p:nvSpPr>
            <p:cNvPr id="28" name="object 28" descr=""/>
            <p:cNvSpPr/>
            <p:nvPr/>
          </p:nvSpPr>
          <p:spPr>
            <a:xfrm>
              <a:off x="2832353" y="5147945"/>
              <a:ext cx="1630680" cy="550545"/>
            </a:xfrm>
            <a:custGeom>
              <a:avLst/>
              <a:gdLst/>
              <a:ahLst/>
              <a:cxnLst/>
              <a:rect l="l" t="t" r="r" b="b"/>
              <a:pathLst>
                <a:path w="1630679" h="550545">
                  <a:moveTo>
                    <a:pt x="0" y="348741"/>
                  </a:moveTo>
                  <a:lnTo>
                    <a:pt x="0" y="0"/>
                  </a:lnTo>
                </a:path>
                <a:path w="1630679" h="550545">
                  <a:moveTo>
                    <a:pt x="1630680" y="348741"/>
                  </a:moveTo>
                  <a:lnTo>
                    <a:pt x="1630680" y="0"/>
                  </a:lnTo>
                </a:path>
                <a:path w="1630679" h="550545">
                  <a:moveTo>
                    <a:pt x="191134" y="549922"/>
                  </a:moveTo>
                  <a:lnTo>
                    <a:pt x="1439671" y="549922"/>
                  </a:lnTo>
                </a:path>
              </a:pathLst>
            </a:custGeom>
            <a:ln w="12344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29" name="object 29" descr="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2826181" y="5490515"/>
              <a:ext cx="203479" cy="213524"/>
            </a:xfrm>
            <a:prstGeom prst="rect">
              <a:avLst/>
            </a:prstGeom>
          </p:spPr>
        </p:pic>
      </p:grpSp>
      <p:grpSp>
        <p:nvGrpSpPr>
          <p:cNvPr id="30" name="object 30" descr=""/>
          <p:cNvGrpSpPr/>
          <p:nvPr/>
        </p:nvGrpSpPr>
        <p:grpSpPr>
          <a:xfrm>
            <a:off x="5679999" y="3545763"/>
            <a:ext cx="1541145" cy="817244"/>
            <a:chOff x="5679999" y="3545763"/>
            <a:chExt cx="1541145" cy="817244"/>
          </a:xfrm>
        </p:grpSpPr>
        <p:sp>
          <p:nvSpPr>
            <p:cNvPr id="31" name="object 31" descr=""/>
            <p:cNvSpPr/>
            <p:nvPr/>
          </p:nvSpPr>
          <p:spPr>
            <a:xfrm>
              <a:off x="5686171" y="3551935"/>
              <a:ext cx="1529080" cy="805180"/>
            </a:xfrm>
            <a:custGeom>
              <a:avLst/>
              <a:gdLst/>
              <a:ahLst/>
              <a:cxnLst/>
              <a:rect l="l" t="t" r="r" b="b"/>
              <a:pathLst>
                <a:path w="1529079" h="805179">
                  <a:moveTo>
                    <a:pt x="1312163" y="0"/>
                  </a:moveTo>
                  <a:lnTo>
                    <a:pt x="216534" y="0"/>
                  </a:lnTo>
                  <a:lnTo>
                    <a:pt x="172882" y="4633"/>
                  </a:lnTo>
                  <a:lnTo>
                    <a:pt x="132230" y="17922"/>
                  </a:lnTo>
                  <a:lnTo>
                    <a:pt x="95448" y="38951"/>
                  </a:lnTo>
                  <a:lnTo>
                    <a:pt x="63404" y="66802"/>
                  </a:lnTo>
                  <a:lnTo>
                    <a:pt x="36968" y="100558"/>
                  </a:lnTo>
                  <a:lnTo>
                    <a:pt x="17010" y="139303"/>
                  </a:lnTo>
                  <a:lnTo>
                    <a:pt x="4397" y="182119"/>
                  </a:lnTo>
                  <a:lnTo>
                    <a:pt x="0" y="228091"/>
                  </a:lnTo>
                  <a:lnTo>
                    <a:pt x="0" y="576707"/>
                  </a:lnTo>
                  <a:lnTo>
                    <a:pt x="4397" y="622679"/>
                  </a:lnTo>
                  <a:lnTo>
                    <a:pt x="17010" y="665495"/>
                  </a:lnTo>
                  <a:lnTo>
                    <a:pt x="36968" y="704240"/>
                  </a:lnTo>
                  <a:lnTo>
                    <a:pt x="63404" y="737997"/>
                  </a:lnTo>
                  <a:lnTo>
                    <a:pt x="95448" y="765847"/>
                  </a:lnTo>
                  <a:lnTo>
                    <a:pt x="132230" y="786876"/>
                  </a:lnTo>
                  <a:lnTo>
                    <a:pt x="172882" y="800165"/>
                  </a:lnTo>
                  <a:lnTo>
                    <a:pt x="216534" y="804799"/>
                  </a:lnTo>
                  <a:lnTo>
                    <a:pt x="1312163" y="804799"/>
                  </a:lnTo>
                  <a:lnTo>
                    <a:pt x="1355816" y="800165"/>
                  </a:lnTo>
                  <a:lnTo>
                    <a:pt x="1396468" y="786876"/>
                  </a:lnTo>
                  <a:lnTo>
                    <a:pt x="1433250" y="765847"/>
                  </a:lnTo>
                  <a:lnTo>
                    <a:pt x="1465294" y="737997"/>
                  </a:lnTo>
                  <a:lnTo>
                    <a:pt x="1491730" y="704240"/>
                  </a:lnTo>
                  <a:lnTo>
                    <a:pt x="1511688" y="665495"/>
                  </a:lnTo>
                  <a:lnTo>
                    <a:pt x="1524301" y="622679"/>
                  </a:lnTo>
                  <a:lnTo>
                    <a:pt x="1528699" y="576707"/>
                  </a:lnTo>
                  <a:lnTo>
                    <a:pt x="1528699" y="228091"/>
                  </a:lnTo>
                  <a:lnTo>
                    <a:pt x="1524301" y="182119"/>
                  </a:lnTo>
                  <a:lnTo>
                    <a:pt x="1511688" y="139303"/>
                  </a:lnTo>
                  <a:lnTo>
                    <a:pt x="1491730" y="100558"/>
                  </a:lnTo>
                  <a:lnTo>
                    <a:pt x="1465294" y="66801"/>
                  </a:lnTo>
                  <a:lnTo>
                    <a:pt x="1433250" y="38951"/>
                  </a:lnTo>
                  <a:lnTo>
                    <a:pt x="1396468" y="17922"/>
                  </a:lnTo>
                  <a:lnTo>
                    <a:pt x="1355816" y="4633"/>
                  </a:lnTo>
                  <a:lnTo>
                    <a:pt x="1312163" y="0"/>
                  </a:lnTo>
                  <a:close/>
                </a:path>
              </a:pathLst>
            </a:custGeom>
            <a:solidFill>
              <a:srgbClr val="00506A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32" name="object 32" descr="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5679999" y="3545763"/>
              <a:ext cx="228879" cy="240436"/>
            </a:xfrm>
            <a:prstGeom prst="rect">
              <a:avLst/>
            </a:prstGeom>
          </p:spPr>
        </p:pic>
        <p:sp>
          <p:nvSpPr>
            <p:cNvPr id="33" name="object 33" descr=""/>
            <p:cNvSpPr/>
            <p:nvPr/>
          </p:nvSpPr>
          <p:spPr>
            <a:xfrm>
              <a:off x="5902706" y="3551935"/>
              <a:ext cx="1096010" cy="0"/>
            </a:xfrm>
            <a:custGeom>
              <a:avLst/>
              <a:gdLst/>
              <a:ahLst/>
              <a:cxnLst/>
              <a:rect l="l" t="t" r="r" b="b"/>
              <a:pathLst>
                <a:path w="1096009" h="0">
                  <a:moveTo>
                    <a:pt x="1095628" y="0"/>
                  </a:moveTo>
                  <a:lnTo>
                    <a:pt x="0" y="0"/>
                  </a:lnTo>
                </a:path>
              </a:pathLst>
            </a:custGeom>
            <a:ln w="12344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34" name="object 34" descr="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6992163" y="4122470"/>
              <a:ext cx="228879" cy="240436"/>
            </a:xfrm>
            <a:prstGeom prst="rect">
              <a:avLst/>
            </a:prstGeom>
          </p:spPr>
        </p:pic>
        <p:pic>
          <p:nvPicPr>
            <p:cNvPr id="35" name="object 35" descr="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6992163" y="3545763"/>
              <a:ext cx="228879" cy="240436"/>
            </a:xfrm>
            <a:prstGeom prst="rect">
              <a:avLst/>
            </a:prstGeom>
          </p:spPr>
        </p:pic>
        <p:sp>
          <p:nvSpPr>
            <p:cNvPr id="36" name="object 36" descr=""/>
            <p:cNvSpPr/>
            <p:nvPr/>
          </p:nvSpPr>
          <p:spPr>
            <a:xfrm>
              <a:off x="5686171" y="3780027"/>
              <a:ext cx="1529080" cy="577215"/>
            </a:xfrm>
            <a:custGeom>
              <a:avLst/>
              <a:gdLst/>
              <a:ahLst/>
              <a:cxnLst/>
              <a:rect l="l" t="t" r="r" b="b"/>
              <a:pathLst>
                <a:path w="1529079" h="577214">
                  <a:moveTo>
                    <a:pt x="0" y="348615"/>
                  </a:moveTo>
                  <a:lnTo>
                    <a:pt x="0" y="0"/>
                  </a:lnTo>
                </a:path>
                <a:path w="1529079" h="577214">
                  <a:moveTo>
                    <a:pt x="1528699" y="348615"/>
                  </a:moveTo>
                  <a:lnTo>
                    <a:pt x="1528699" y="0"/>
                  </a:lnTo>
                </a:path>
                <a:path w="1529079" h="577214">
                  <a:moveTo>
                    <a:pt x="216534" y="576707"/>
                  </a:moveTo>
                  <a:lnTo>
                    <a:pt x="1312163" y="576707"/>
                  </a:lnTo>
                </a:path>
              </a:pathLst>
            </a:custGeom>
            <a:ln w="12344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37" name="object 37" descr="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5679999" y="4122470"/>
              <a:ext cx="228879" cy="240436"/>
            </a:xfrm>
            <a:prstGeom prst="rect">
              <a:avLst/>
            </a:prstGeom>
          </p:spPr>
        </p:pic>
      </p:grpSp>
      <p:sp>
        <p:nvSpPr>
          <p:cNvPr id="38" name="object 38" descr=""/>
          <p:cNvSpPr/>
          <p:nvPr/>
        </p:nvSpPr>
        <p:spPr>
          <a:xfrm>
            <a:off x="8438006" y="3659251"/>
            <a:ext cx="1630680" cy="590550"/>
          </a:xfrm>
          <a:custGeom>
            <a:avLst/>
            <a:gdLst/>
            <a:ahLst/>
            <a:cxnLst/>
            <a:rect l="l" t="t" r="r" b="b"/>
            <a:pathLst>
              <a:path w="1630679" h="590550">
                <a:moveTo>
                  <a:pt x="1439545" y="0"/>
                </a:moveTo>
                <a:lnTo>
                  <a:pt x="191008" y="0"/>
                </a:lnTo>
                <a:lnTo>
                  <a:pt x="147197" y="5311"/>
                </a:lnTo>
                <a:lnTo>
                  <a:pt x="106987" y="20442"/>
                </a:lnTo>
                <a:lnTo>
                  <a:pt x="71522" y="44187"/>
                </a:lnTo>
                <a:lnTo>
                  <a:pt x="41947" y="75338"/>
                </a:lnTo>
                <a:lnTo>
                  <a:pt x="19406" y="112689"/>
                </a:lnTo>
                <a:lnTo>
                  <a:pt x="5042" y="155034"/>
                </a:lnTo>
                <a:lnTo>
                  <a:pt x="0" y="201168"/>
                </a:lnTo>
                <a:lnTo>
                  <a:pt x="0" y="389000"/>
                </a:lnTo>
                <a:lnTo>
                  <a:pt x="5042" y="435094"/>
                </a:lnTo>
                <a:lnTo>
                  <a:pt x="19406" y="477424"/>
                </a:lnTo>
                <a:lnTo>
                  <a:pt x="41947" y="514777"/>
                </a:lnTo>
                <a:lnTo>
                  <a:pt x="71522" y="545941"/>
                </a:lnTo>
                <a:lnTo>
                  <a:pt x="106987" y="569703"/>
                </a:lnTo>
                <a:lnTo>
                  <a:pt x="147197" y="584850"/>
                </a:lnTo>
                <a:lnTo>
                  <a:pt x="191008" y="590169"/>
                </a:lnTo>
                <a:lnTo>
                  <a:pt x="1439545" y="590169"/>
                </a:lnTo>
                <a:lnTo>
                  <a:pt x="1483362" y="584850"/>
                </a:lnTo>
                <a:lnTo>
                  <a:pt x="1523590" y="569703"/>
                </a:lnTo>
                <a:lnTo>
                  <a:pt x="1559080" y="545941"/>
                </a:lnTo>
                <a:lnTo>
                  <a:pt x="1588682" y="514777"/>
                </a:lnTo>
                <a:lnTo>
                  <a:pt x="1611248" y="477424"/>
                </a:lnTo>
                <a:lnTo>
                  <a:pt x="1625630" y="435094"/>
                </a:lnTo>
                <a:lnTo>
                  <a:pt x="1630679" y="389000"/>
                </a:lnTo>
                <a:lnTo>
                  <a:pt x="1630679" y="201168"/>
                </a:lnTo>
                <a:lnTo>
                  <a:pt x="1625630" y="155034"/>
                </a:lnTo>
                <a:lnTo>
                  <a:pt x="1611248" y="112689"/>
                </a:lnTo>
                <a:lnTo>
                  <a:pt x="1588682" y="75338"/>
                </a:lnTo>
                <a:lnTo>
                  <a:pt x="1559080" y="44187"/>
                </a:lnTo>
                <a:lnTo>
                  <a:pt x="1523590" y="20442"/>
                </a:lnTo>
                <a:lnTo>
                  <a:pt x="1483362" y="5311"/>
                </a:lnTo>
                <a:lnTo>
                  <a:pt x="1439545" y="0"/>
                </a:lnTo>
                <a:close/>
              </a:path>
            </a:pathLst>
          </a:custGeom>
          <a:solidFill>
            <a:srgbClr val="006FC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9" name="object 39" descr=""/>
          <p:cNvSpPr/>
          <p:nvPr/>
        </p:nvSpPr>
        <p:spPr>
          <a:xfrm>
            <a:off x="10527283" y="3230117"/>
            <a:ext cx="1376045" cy="643890"/>
          </a:xfrm>
          <a:custGeom>
            <a:avLst/>
            <a:gdLst/>
            <a:ahLst/>
            <a:cxnLst/>
            <a:rect l="l" t="t" r="r" b="b"/>
            <a:pathLst>
              <a:path w="1376045" h="643889">
                <a:moveTo>
                  <a:pt x="1235837" y="0"/>
                </a:moveTo>
                <a:lnTo>
                  <a:pt x="140208" y="0"/>
                </a:lnTo>
                <a:lnTo>
                  <a:pt x="95877" y="7519"/>
                </a:lnTo>
                <a:lnTo>
                  <a:pt x="57387" y="28456"/>
                </a:lnTo>
                <a:lnTo>
                  <a:pt x="27041" y="60377"/>
                </a:lnTo>
                <a:lnTo>
                  <a:pt x="7144" y="100852"/>
                </a:lnTo>
                <a:lnTo>
                  <a:pt x="0" y="147447"/>
                </a:lnTo>
                <a:lnTo>
                  <a:pt x="0" y="496189"/>
                </a:lnTo>
                <a:lnTo>
                  <a:pt x="7144" y="542845"/>
                </a:lnTo>
                <a:lnTo>
                  <a:pt x="27041" y="583357"/>
                </a:lnTo>
                <a:lnTo>
                  <a:pt x="57387" y="615298"/>
                </a:lnTo>
                <a:lnTo>
                  <a:pt x="95877" y="636242"/>
                </a:lnTo>
                <a:lnTo>
                  <a:pt x="140208" y="643763"/>
                </a:lnTo>
                <a:lnTo>
                  <a:pt x="1235837" y="643763"/>
                </a:lnTo>
                <a:lnTo>
                  <a:pt x="1280105" y="636242"/>
                </a:lnTo>
                <a:lnTo>
                  <a:pt x="1318557" y="615298"/>
                </a:lnTo>
                <a:lnTo>
                  <a:pt x="1348884" y="583357"/>
                </a:lnTo>
                <a:lnTo>
                  <a:pt x="1368774" y="542845"/>
                </a:lnTo>
                <a:lnTo>
                  <a:pt x="1375918" y="496189"/>
                </a:lnTo>
                <a:lnTo>
                  <a:pt x="1375918" y="147447"/>
                </a:lnTo>
                <a:lnTo>
                  <a:pt x="1368774" y="100852"/>
                </a:lnTo>
                <a:lnTo>
                  <a:pt x="1348884" y="60377"/>
                </a:lnTo>
                <a:lnTo>
                  <a:pt x="1318557" y="28456"/>
                </a:lnTo>
                <a:lnTo>
                  <a:pt x="1280105" y="7519"/>
                </a:lnTo>
                <a:lnTo>
                  <a:pt x="1235837" y="0"/>
                </a:lnTo>
                <a:close/>
              </a:path>
            </a:pathLst>
          </a:custGeom>
          <a:solidFill>
            <a:srgbClr val="006FC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0" name="object 40" descr=""/>
          <p:cNvSpPr/>
          <p:nvPr/>
        </p:nvSpPr>
        <p:spPr>
          <a:xfrm>
            <a:off x="10564114" y="4046092"/>
            <a:ext cx="1223010" cy="643890"/>
          </a:xfrm>
          <a:custGeom>
            <a:avLst/>
            <a:gdLst/>
            <a:ahLst/>
            <a:cxnLst/>
            <a:rect l="l" t="t" r="r" b="b"/>
            <a:pathLst>
              <a:path w="1223009" h="643889">
                <a:moveTo>
                  <a:pt x="1082802" y="0"/>
                </a:moveTo>
                <a:lnTo>
                  <a:pt x="140080" y="0"/>
                </a:lnTo>
                <a:lnTo>
                  <a:pt x="95812" y="7532"/>
                </a:lnTo>
                <a:lnTo>
                  <a:pt x="57360" y="28500"/>
                </a:lnTo>
                <a:lnTo>
                  <a:pt x="27033" y="60460"/>
                </a:lnTo>
                <a:lnTo>
                  <a:pt x="7143" y="100966"/>
                </a:lnTo>
                <a:lnTo>
                  <a:pt x="0" y="147573"/>
                </a:lnTo>
                <a:lnTo>
                  <a:pt x="0" y="496315"/>
                </a:lnTo>
                <a:lnTo>
                  <a:pt x="7143" y="542923"/>
                </a:lnTo>
                <a:lnTo>
                  <a:pt x="27033" y="583429"/>
                </a:lnTo>
                <a:lnTo>
                  <a:pt x="57360" y="615389"/>
                </a:lnTo>
                <a:lnTo>
                  <a:pt x="95812" y="636357"/>
                </a:lnTo>
                <a:lnTo>
                  <a:pt x="140080" y="643889"/>
                </a:lnTo>
                <a:lnTo>
                  <a:pt x="1082802" y="643889"/>
                </a:lnTo>
                <a:lnTo>
                  <a:pt x="1127132" y="636357"/>
                </a:lnTo>
                <a:lnTo>
                  <a:pt x="1165622" y="615389"/>
                </a:lnTo>
                <a:lnTo>
                  <a:pt x="1195968" y="583429"/>
                </a:lnTo>
                <a:lnTo>
                  <a:pt x="1215865" y="542923"/>
                </a:lnTo>
                <a:lnTo>
                  <a:pt x="1223009" y="496315"/>
                </a:lnTo>
                <a:lnTo>
                  <a:pt x="1223009" y="147573"/>
                </a:lnTo>
                <a:lnTo>
                  <a:pt x="1215865" y="100966"/>
                </a:lnTo>
                <a:lnTo>
                  <a:pt x="1195968" y="60460"/>
                </a:lnTo>
                <a:lnTo>
                  <a:pt x="1165622" y="28500"/>
                </a:lnTo>
                <a:lnTo>
                  <a:pt x="1127132" y="7532"/>
                </a:lnTo>
                <a:lnTo>
                  <a:pt x="1082802" y="0"/>
                </a:lnTo>
                <a:close/>
              </a:path>
            </a:pathLst>
          </a:custGeom>
          <a:solidFill>
            <a:srgbClr val="006FC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1" name="object 41" descr=""/>
          <p:cNvSpPr/>
          <p:nvPr/>
        </p:nvSpPr>
        <p:spPr>
          <a:xfrm>
            <a:off x="4463160" y="2505836"/>
            <a:ext cx="1223010" cy="2816860"/>
          </a:xfrm>
          <a:custGeom>
            <a:avLst/>
            <a:gdLst/>
            <a:ahLst/>
            <a:cxnLst/>
            <a:rect l="l" t="t" r="r" b="b"/>
            <a:pathLst>
              <a:path w="1223010" h="2816860">
                <a:moveTo>
                  <a:pt x="1223010" y="1448435"/>
                </a:moveTo>
                <a:lnTo>
                  <a:pt x="1156329" y="1442402"/>
                </a:lnTo>
                <a:lnTo>
                  <a:pt x="1094479" y="1424929"/>
                </a:lnTo>
                <a:lnTo>
                  <a:pt x="1037065" y="1396948"/>
                </a:lnTo>
                <a:lnTo>
                  <a:pt x="983693" y="1359394"/>
                </a:lnTo>
                <a:lnTo>
                  <a:pt x="933968" y="1313200"/>
                </a:lnTo>
                <a:lnTo>
                  <a:pt x="887496" y="1259301"/>
                </a:lnTo>
                <a:lnTo>
                  <a:pt x="843884" y="1198631"/>
                </a:lnTo>
                <a:lnTo>
                  <a:pt x="823026" y="1166048"/>
                </a:lnTo>
                <a:lnTo>
                  <a:pt x="802735" y="1132123"/>
                </a:lnTo>
                <a:lnTo>
                  <a:pt x="782962" y="1096972"/>
                </a:lnTo>
                <a:lnTo>
                  <a:pt x="763657" y="1060712"/>
                </a:lnTo>
                <a:lnTo>
                  <a:pt x="744771" y="1023459"/>
                </a:lnTo>
                <a:lnTo>
                  <a:pt x="726254" y="985331"/>
                </a:lnTo>
                <a:lnTo>
                  <a:pt x="708058" y="946444"/>
                </a:lnTo>
                <a:lnTo>
                  <a:pt x="690133" y="906914"/>
                </a:lnTo>
                <a:lnTo>
                  <a:pt x="672430" y="866860"/>
                </a:lnTo>
                <a:lnTo>
                  <a:pt x="654900" y="826397"/>
                </a:lnTo>
                <a:lnTo>
                  <a:pt x="637492" y="785641"/>
                </a:lnTo>
                <a:lnTo>
                  <a:pt x="620159" y="744711"/>
                </a:lnTo>
                <a:lnTo>
                  <a:pt x="602850" y="703723"/>
                </a:lnTo>
                <a:lnTo>
                  <a:pt x="585517" y="662793"/>
                </a:lnTo>
                <a:lnTo>
                  <a:pt x="568109" y="622037"/>
                </a:lnTo>
                <a:lnTo>
                  <a:pt x="550579" y="581574"/>
                </a:lnTo>
                <a:lnTo>
                  <a:pt x="532876" y="541520"/>
                </a:lnTo>
                <a:lnTo>
                  <a:pt x="514951" y="501990"/>
                </a:lnTo>
                <a:lnTo>
                  <a:pt x="496755" y="463103"/>
                </a:lnTo>
                <a:lnTo>
                  <a:pt x="478238" y="424975"/>
                </a:lnTo>
                <a:lnTo>
                  <a:pt x="459352" y="387722"/>
                </a:lnTo>
                <a:lnTo>
                  <a:pt x="440047" y="351462"/>
                </a:lnTo>
                <a:lnTo>
                  <a:pt x="420274" y="316311"/>
                </a:lnTo>
                <a:lnTo>
                  <a:pt x="399983" y="282386"/>
                </a:lnTo>
                <a:lnTo>
                  <a:pt x="379125" y="249803"/>
                </a:lnTo>
                <a:lnTo>
                  <a:pt x="335513" y="189133"/>
                </a:lnTo>
                <a:lnTo>
                  <a:pt x="289041" y="135234"/>
                </a:lnTo>
                <a:lnTo>
                  <a:pt x="239316" y="89040"/>
                </a:lnTo>
                <a:lnTo>
                  <a:pt x="185944" y="51486"/>
                </a:lnTo>
                <a:lnTo>
                  <a:pt x="128530" y="23505"/>
                </a:lnTo>
                <a:lnTo>
                  <a:pt x="66680" y="6032"/>
                </a:lnTo>
                <a:lnTo>
                  <a:pt x="33968" y="1527"/>
                </a:lnTo>
                <a:lnTo>
                  <a:pt x="0" y="0"/>
                </a:lnTo>
              </a:path>
              <a:path w="1223010" h="2816860">
                <a:moveTo>
                  <a:pt x="1223010" y="1448435"/>
                </a:moveTo>
                <a:lnTo>
                  <a:pt x="1153815" y="1454581"/>
                </a:lnTo>
                <a:lnTo>
                  <a:pt x="1089821" y="1472361"/>
                </a:lnTo>
                <a:lnTo>
                  <a:pt x="1030584" y="1500784"/>
                </a:lnTo>
                <a:lnTo>
                  <a:pt x="975662" y="1538860"/>
                </a:lnTo>
                <a:lnTo>
                  <a:pt x="924612" y="1585599"/>
                </a:lnTo>
                <a:lnTo>
                  <a:pt x="876992" y="1640011"/>
                </a:lnTo>
                <a:lnTo>
                  <a:pt x="832359" y="1701106"/>
                </a:lnTo>
                <a:lnTo>
                  <a:pt x="811025" y="1733850"/>
                </a:lnTo>
                <a:lnTo>
                  <a:pt x="790271" y="1767893"/>
                </a:lnTo>
                <a:lnTo>
                  <a:pt x="770043" y="1803113"/>
                </a:lnTo>
                <a:lnTo>
                  <a:pt x="750285" y="1839384"/>
                </a:lnTo>
                <a:lnTo>
                  <a:pt x="730942" y="1876583"/>
                </a:lnTo>
                <a:lnTo>
                  <a:pt x="711958" y="1914587"/>
                </a:lnTo>
                <a:lnTo>
                  <a:pt x="693279" y="1953271"/>
                </a:lnTo>
                <a:lnTo>
                  <a:pt x="674849" y="1992513"/>
                </a:lnTo>
                <a:lnTo>
                  <a:pt x="656612" y="2032187"/>
                </a:lnTo>
                <a:lnTo>
                  <a:pt x="638514" y="2072171"/>
                </a:lnTo>
                <a:lnTo>
                  <a:pt x="620498" y="2112341"/>
                </a:lnTo>
                <a:lnTo>
                  <a:pt x="602511" y="2152572"/>
                </a:lnTo>
                <a:lnTo>
                  <a:pt x="584495" y="2192742"/>
                </a:lnTo>
                <a:lnTo>
                  <a:pt x="566397" y="2232726"/>
                </a:lnTo>
                <a:lnTo>
                  <a:pt x="548160" y="2272400"/>
                </a:lnTo>
                <a:lnTo>
                  <a:pt x="529730" y="2311642"/>
                </a:lnTo>
                <a:lnTo>
                  <a:pt x="511051" y="2350326"/>
                </a:lnTo>
                <a:lnTo>
                  <a:pt x="492067" y="2388330"/>
                </a:lnTo>
                <a:lnTo>
                  <a:pt x="472724" y="2425529"/>
                </a:lnTo>
                <a:lnTo>
                  <a:pt x="452966" y="2461800"/>
                </a:lnTo>
                <a:lnTo>
                  <a:pt x="432738" y="2497020"/>
                </a:lnTo>
                <a:lnTo>
                  <a:pt x="411984" y="2531063"/>
                </a:lnTo>
                <a:lnTo>
                  <a:pt x="390650" y="2563807"/>
                </a:lnTo>
                <a:lnTo>
                  <a:pt x="368679" y="2595128"/>
                </a:lnTo>
                <a:lnTo>
                  <a:pt x="322608" y="2653005"/>
                </a:lnTo>
                <a:lnTo>
                  <a:pt x="273328" y="2703705"/>
                </a:lnTo>
                <a:lnTo>
                  <a:pt x="220398" y="2746236"/>
                </a:lnTo>
                <a:lnTo>
                  <a:pt x="163374" y="2779609"/>
                </a:lnTo>
                <a:lnTo>
                  <a:pt x="101813" y="2802834"/>
                </a:lnTo>
                <a:lnTo>
                  <a:pt x="35274" y="2814921"/>
                </a:lnTo>
                <a:lnTo>
                  <a:pt x="0" y="2816479"/>
                </a:lnTo>
              </a:path>
            </a:pathLst>
          </a:custGeom>
          <a:ln w="12344">
            <a:solidFill>
              <a:srgbClr val="47474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2" name="object 42" descr=""/>
          <p:cNvSpPr/>
          <p:nvPr/>
        </p:nvSpPr>
        <p:spPr>
          <a:xfrm>
            <a:off x="7214996" y="3954271"/>
            <a:ext cx="1223010" cy="0"/>
          </a:xfrm>
          <a:custGeom>
            <a:avLst/>
            <a:gdLst/>
            <a:ahLst/>
            <a:cxnLst/>
            <a:rect l="l" t="t" r="r" b="b"/>
            <a:pathLst>
              <a:path w="1223009" h="0">
                <a:moveTo>
                  <a:pt x="0" y="0"/>
                </a:moveTo>
                <a:lnTo>
                  <a:pt x="363081" y="0"/>
                </a:lnTo>
                <a:lnTo>
                  <a:pt x="611504" y="0"/>
                </a:lnTo>
                <a:lnTo>
                  <a:pt x="859928" y="0"/>
                </a:lnTo>
                <a:lnTo>
                  <a:pt x="1223009" y="0"/>
                </a:lnTo>
              </a:path>
            </a:pathLst>
          </a:custGeom>
          <a:ln w="12344">
            <a:solidFill>
              <a:srgbClr val="47474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3" name="object 43" descr=""/>
          <p:cNvSpPr/>
          <p:nvPr/>
        </p:nvSpPr>
        <p:spPr>
          <a:xfrm>
            <a:off x="2832354" y="1781555"/>
            <a:ext cx="459105" cy="1449070"/>
          </a:xfrm>
          <a:custGeom>
            <a:avLst/>
            <a:gdLst/>
            <a:ahLst/>
            <a:cxnLst/>
            <a:rect l="l" t="t" r="r" b="b"/>
            <a:pathLst>
              <a:path w="459104" h="1449070">
                <a:moveTo>
                  <a:pt x="458723" y="724281"/>
                </a:moveTo>
                <a:lnTo>
                  <a:pt x="403791" y="708803"/>
                </a:lnTo>
                <a:lnTo>
                  <a:pt x="357455" y="666181"/>
                </a:lnTo>
                <a:lnTo>
                  <a:pt x="317905" y="602128"/>
                </a:lnTo>
                <a:lnTo>
                  <a:pt x="300110" y="563852"/>
                </a:lnTo>
                <a:lnTo>
                  <a:pt x="283332" y="522360"/>
                </a:lnTo>
                <a:lnTo>
                  <a:pt x="267347" y="478369"/>
                </a:lnTo>
                <a:lnTo>
                  <a:pt x="251926" y="432592"/>
                </a:lnTo>
                <a:lnTo>
                  <a:pt x="236845" y="385743"/>
                </a:lnTo>
                <a:lnTo>
                  <a:pt x="221878" y="338537"/>
                </a:lnTo>
                <a:lnTo>
                  <a:pt x="206797" y="291688"/>
                </a:lnTo>
                <a:lnTo>
                  <a:pt x="191376" y="245911"/>
                </a:lnTo>
                <a:lnTo>
                  <a:pt x="175391" y="201920"/>
                </a:lnTo>
                <a:lnTo>
                  <a:pt x="158613" y="160428"/>
                </a:lnTo>
                <a:lnTo>
                  <a:pt x="140818" y="122152"/>
                </a:lnTo>
                <a:lnTo>
                  <a:pt x="121778" y="87804"/>
                </a:lnTo>
                <a:lnTo>
                  <a:pt x="79061" y="33752"/>
                </a:lnTo>
                <a:lnTo>
                  <a:pt x="28653" y="3988"/>
                </a:lnTo>
                <a:lnTo>
                  <a:pt x="0" y="0"/>
                </a:lnTo>
              </a:path>
              <a:path w="459104" h="1449070">
                <a:moveTo>
                  <a:pt x="0" y="724281"/>
                </a:moveTo>
                <a:lnTo>
                  <a:pt x="136183" y="724281"/>
                </a:lnTo>
                <a:lnTo>
                  <a:pt x="229362" y="724281"/>
                </a:lnTo>
                <a:lnTo>
                  <a:pt x="322540" y="724281"/>
                </a:lnTo>
                <a:lnTo>
                  <a:pt x="458723" y="724281"/>
                </a:lnTo>
              </a:path>
              <a:path w="459104" h="1449070">
                <a:moveTo>
                  <a:pt x="458723" y="724281"/>
                </a:moveTo>
                <a:lnTo>
                  <a:pt x="403791" y="739758"/>
                </a:lnTo>
                <a:lnTo>
                  <a:pt x="357455" y="782380"/>
                </a:lnTo>
                <a:lnTo>
                  <a:pt x="317905" y="846433"/>
                </a:lnTo>
                <a:lnTo>
                  <a:pt x="300110" y="884709"/>
                </a:lnTo>
                <a:lnTo>
                  <a:pt x="283332" y="926201"/>
                </a:lnTo>
                <a:lnTo>
                  <a:pt x="267347" y="970192"/>
                </a:lnTo>
                <a:lnTo>
                  <a:pt x="251926" y="1015969"/>
                </a:lnTo>
                <a:lnTo>
                  <a:pt x="236845" y="1062818"/>
                </a:lnTo>
                <a:lnTo>
                  <a:pt x="221878" y="1110024"/>
                </a:lnTo>
                <a:lnTo>
                  <a:pt x="206797" y="1156873"/>
                </a:lnTo>
                <a:lnTo>
                  <a:pt x="191376" y="1202650"/>
                </a:lnTo>
                <a:lnTo>
                  <a:pt x="175391" y="1246641"/>
                </a:lnTo>
                <a:lnTo>
                  <a:pt x="158613" y="1288133"/>
                </a:lnTo>
                <a:lnTo>
                  <a:pt x="140818" y="1326409"/>
                </a:lnTo>
                <a:lnTo>
                  <a:pt x="121778" y="1360757"/>
                </a:lnTo>
                <a:lnTo>
                  <a:pt x="79061" y="1414809"/>
                </a:lnTo>
                <a:lnTo>
                  <a:pt x="28653" y="1444573"/>
                </a:lnTo>
                <a:lnTo>
                  <a:pt x="0" y="1448562"/>
                </a:lnTo>
              </a:path>
            </a:pathLst>
          </a:custGeom>
          <a:ln w="12344">
            <a:solidFill>
              <a:srgbClr val="DE8430"/>
            </a:solidFill>
          </a:ln>
        </p:spPr>
        <p:txBody>
          <a:bodyPr wrap="square" lIns="0" tIns="0" rIns="0" bIns="0" rtlCol="0"/>
          <a:lstStyle/>
          <a:p/>
        </p:txBody>
      </p:sp>
      <p:grpSp>
        <p:nvGrpSpPr>
          <p:cNvPr id="44" name="object 44" descr=""/>
          <p:cNvGrpSpPr/>
          <p:nvPr/>
        </p:nvGrpSpPr>
        <p:grpSpPr>
          <a:xfrm>
            <a:off x="10062515" y="3545763"/>
            <a:ext cx="471170" cy="817244"/>
            <a:chOff x="10062515" y="3545763"/>
            <a:chExt cx="471170" cy="817244"/>
          </a:xfrm>
        </p:grpSpPr>
        <p:sp>
          <p:nvSpPr>
            <p:cNvPr id="45" name="object 45" descr=""/>
            <p:cNvSpPr/>
            <p:nvPr/>
          </p:nvSpPr>
          <p:spPr>
            <a:xfrm>
              <a:off x="10068687" y="3551935"/>
              <a:ext cx="459105" cy="805180"/>
            </a:xfrm>
            <a:custGeom>
              <a:avLst/>
              <a:gdLst/>
              <a:ahLst/>
              <a:cxnLst/>
              <a:rect l="l" t="t" r="r" b="b"/>
              <a:pathLst>
                <a:path w="459104" h="805179">
                  <a:moveTo>
                    <a:pt x="229393" y="603650"/>
                  </a:moveTo>
                  <a:lnTo>
                    <a:pt x="260008" y="656281"/>
                  </a:lnTo>
                  <a:lnTo>
                    <a:pt x="281381" y="689786"/>
                  </a:lnTo>
                  <a:lnTo>
                    <a:pt x="304152" y="720833"/>
                  </a:lnTo>
                  <a:lnTo>
                    <a:pt x="356133" y="771622"/>
                  </a:lnTo>
                  <a:lnTo>
                    <a:pt x="420430" y="800785"/>
                  </a:lnTo>
                  <a:lnTo>
                    <a:pt x="458597" y="804799"/>
                  </a:lnTo>
                  <a:lnTo>
                    <a:pt x="229393" y="603650"/>
                  </a:lnTo>
                  <a:close/>
                </a:path>
                <a:path w="459104" h="805179">
                  <a:moveTo>
                    <a:pt x="0" y="402336"/>
                  </a:moveTo>
                  <a:lnTo>
                    <a:pt x="229393" y="603650"/>
                  </a:lnTo>
                  <a:lnTo>
                    <a:pt x="219218" y="585832"/>
                  </a:lnTo>
                  <a:lnTo>
                    <a:pt x="198681" y="550853"/>
                  </a:lnTo>
                  <a:lnTo>
                    <a:pt x="177302" y="517348"/>
                  </a:lnTo>
                  <a:lnTo>
                    <a:pt x="154523" y="486301"/>
                  </a:lnTo>
                  <a:lnTo>
                    <a:pt x="102518" y="435512"/>
                  </a:lnTo>
                  <a:lnTo>
                    <a:pt x="38188" y="406349"/>
                  </a:lnTo>
                  <a:lnTo>
                    <a:pt x="0" y="402336"/>
                  </a:lnTo>
                  <a:close/>
                </a:path>
                <a:path w="459104" h="805179">
                  <a:moveTo>
                    <a:pt x="229393" y="201084"/>
                  </a:moveTo>
                  <a:lnTo>
                    <a:pt x="0" y="402336"/>
                  </a:lnTo>
                  <a:lnTo>
                    <a:pt x="38188" y="398323"/>
                  </a:lnTo>
                  <a:lnTo>
                    <a:pt x="72174" y="386940"/>
                  </a:lnTo>
                  <a:lnTo>
                    <a:pt x="129781" y="345994"/>
                  </a:lnTo>
                  <a:lnTo>
                    <a:pt x="177302" y="287359"/>
                  </a:lnTo>
                  <a:lnTo>
                    <a:pt x="198681" y="253865"/>
                  </a:lnTo>
                  <a:lnTo>
                    <a:pt x="219218" y="218897"/>
                  </a:lnTo>
                  <a:lnTo>
                    <a:pt x="229393" y="201084"/>
                  </a:lnTo>
                  <a:close/>
                </a:path>
                <a:path w="459104" h="805179">
                  <a:moveTo>
                    <a:pt x="458597" y="0"/>
                  </a:moveTo>
                  <a:lnTo>
                    <a:pt x="420430" y="4012"/>
                  </a:lnTo>
                  <a:lnTo>
                    <a:pt x="356133" y="33166"/>
                  </a:lnTo>
                  <a:lnTo>
                    <a:pt x="304152" y="83939"/>
                  </a:lnTo>
                  <a:lnTo>
                    <a:pt x="281381" y="114976"/>
                  </a:lnTo>
                  <a:lnTo>
                    <a:pt x="260008" y="148470"/>
                  </a:lnTo>
                  <a:lnTo>
                    <a:pt x="239473" y="183438"/>
                  </a:lnTo>
                  <a:lnTo>
                    <a:pt x="229393" y="201084"/>
                  </a:lnTo>
                  <a:lnTo>
                    <a:pt x="458597" y="0"/>
                  </a:lnTo>
                  <a:close/>
                </a:path>
              </a:pathLst>
            </a:custGeom>
            <a:solidFill>
              <a:srgbClr val="006FC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6" name="object 46" descr=""/>
            <p:cNvSpPr/>
            <p:nvPr/>
          </p:nvSpPr>
          <p:spPr>
            <a:xfrm>
              <a:off x="10068687" y="3551935"/>
              <a:ext cx="459105" cy="805180"/>
            </a:xfrm>
            <a:custGeom>
              <a:avLst/>
              <a:gdLst/>
              <a:ahLst/>
              <a:cxnLst/>
              <a:rect l="l" t="t" r="r" b="b"/>
              <a:pathLst>
                <a:path w="459104" h="805179">
                  <a:moveTo>
                    <a:pt x="0" y="402336"/>
                  </a:moveTo>
                  <a:lnTo>
                    <a:pt x="38188" y="398323"/>
                  </a:lnTo>
                  <a:lnTo>
                    <a:pt x="102518" y="369169"/>
                  </a:lnTo>
                  <a:lnTo>
                    <a:pt x="154523" y="318396"/>
                  </a:lnTo>
                  <a:lnTo>
                    <a:pt x="177302" y="287359"/>
                  </a:lnTo>
                  <a:lnTo>
                    <a:pt x="198681" y="253865"/>
                  </a:lnTo>
                  <a:lnTo>
                    <a:pt x="219218" y="218897"/>
                  </a:lnTo>
                  <a:lnTo>
                    <a:pt x="239473" y="183438"/>
                  </a:lnTo>
                  <a:lnTo>
                    <a:pt x="260008" y="148470"/>
                  </a:lnTo>
                  <a:lnTo>
                    <a:pt x="281381" y="114976"/>
                  </a:lnTo>
                  <a:lnTo>
                    <a:pt x="304152" y="83939"/>
                  </a:lnTo>
                  <a:lnTo>
                    <a:pt x="356133" y="33166"/>
                  </a:lnTo>
                  <a:lnTo>
                    <a:pt x="420430" y="4012"/>
                  </a:lnTo>
                  <a:lnTo>
                    <a:pt x="458597" y="0"/>
                  </a:lnTo>
                </a:path>
                <a:path w="459104" h="805179">
                  <a:moveTo>
                    <a:pt x="0" y="402336"/>
                  </a:moveTo>
                  <a:lnTo>
                    <a:pt x="38188" y="406349"/>
                  </a:lnTo>
                  <a:lnTo>
                    <a:pt x="102518" y="435512"/>
                  </a:lnTo>
                  <a:lnTo>
                    <a:pt x="154523" y="486301"/>
                  </a:lnTo>
                  <a:lnTo>
                    <a:pt x="177302" y="517348"/>
                  </a:lnTo>
                  <a:lnTo>
                    <a:pt x="198681" y="550853"/>
                  </a:lnTo>
                  <a:lnTo>
                    <a:pt x="219218" y="585832"/>
                  </a:lnTo>
                  <a:lnTo>
                    <a:pt x="239473" y="621302"/>
                  </a:lnTo>
                  <a:lnTo>
                    <a:pt x="260008" y="656281"/>
                  </a:lnTo>
                  <a:lnTo>
                    <a:pt x="281381" y="689786"/>
                  </a:lnTo>
                  <a:lnTo>
                    <a:pt x="304152" y="720833"/>
                  </a:lnTo>
                  <a:lnTo>
                    <a:pt x="356133" y="771622"/>
                  </a:lnTo>
                  <a:lnTo>
                    <a:pt x="420430" y="800785"/>
                  </a:lnTo>
                  <a:lnTo>
                    <a:pt x="458597" y="804799"/>
                  </a:lnTo>
                </a:path>
              </a:pathLst>
            </a:custGeom>
            <a:ln w="12344">
              <a:solidFill>
                <a:srgbClr val="E45652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47" name="object 47" descr=""/>
          <p:cNvSpPr/>
          <p:nvPr/>
        </p:nvSpPr>
        <p:spPr>
          <a:xfrm>
            <a:off x="2373757" y="4517644"/>
            <a:ext cx="459105" cy="1609725"/>
          </a:xfrm>
          <a:custGeom>
            <a:avLst/>
            <a:gdLst/>
            <a:ahLst/>
            <a:cxnLst/>
            <a:rect l="l" t="t" r="r" b="b"/>
            <a:pathLst>
              <a:path w="459105" h="1609725">
                <a:moveTo>
                  <a:pt x="458597" y="804671"/>
                </a:moveTo>
                <a:lnTo>
                  <a:pt x="407747" y="790046"/>
                </a:lnTo>
                <a:lnTo>
                  <a:pt x="364291" y="749465"/>
                </a:lnTo>
                <a:lnTo>
                  <a:pt x="326819" y="687872"/>
                </a:lnTo>
                <a:lnTo>
                  <a:pt x="309888" y="650741"/>
                </a:lnTo>
                <a:lnTo>
                  <a:pt x="293925" y="610211"/>
                </a:lnTo>
                <a:lnTo>
                  <a:pt x="278753" y="566901"/>
                </a:lnTo>
                <a:lnTo>
                  <a:pt x="264197" y="521427"/>
                </a:lnTo>
                <a:lnTo>
                  <a:pt x="250081" y="474408"/>
                </a:lnTo>
                <a:lnTo>
                  <a:pt x="236228" y="426463"/>
                </a:lnTo>
                <a:lnTo>
                  <a:pt x="222463" y="378208"/>
                </a:lnTo>
                <a:lnTo>
                  <a:pt x="208609" y="330263"/>
                </a:lnTo>
                <a:lnTo>
                  <a:pt x="194490" y="283244"/>
                </a:lnTo>
                <a:lnTo>
                  <a:pt x="179931" y="237770"/>
                </a:lnTo>
                <a:lnTo>
                  <a:pt x="164754" y="194460"/>
                </a:lnTo>
                <a:lnTo>
                  <a:pt x="148785" y="153930"/>
                </a:lnTo>
                <a:lnTo>
                  <a:pt x="131846" y="116799"/>
                </a:lnTo>
                <a:lnTo>
                  <a:pt x="94357" y="55206"/>
                </a:lnTo>
                <a:lnTo>
                  <a:pt x="50877" y="14625"/>
                </a:lnTo>
                <a:lnTo>
                  <a:pt x="26451" y="3759"/>
                </a:lnTo>
                <a:lnTo>
                  <a:pt x="0" y="0"/>
                </a:lnTo>
              </a:path>
              <a:path w="459105" h="1609725">
                <a:moveTo>
                  <a:pt x="0" y="804671"/>
                </a:moveTo>
                <a:lnTo>
                  <a:pt x="136181" y="804671"/>
                </a:lnTo>
                <a:lnTo>
                  <a:pt x="229346" y="804671"/>
                </a:lnTo>
                <a:lnTo>
                  <a:pt x="322486" y="804671"/>
                </a:lnTo>
                <a:lnTo>
                  <a:pt x="458597" y="804671"/>
                </a:lnTo>
              </a:path>
              <a:path w="459105" h="1609725">
                <a:moveTo>
                  <a:pt x="458597" y="804671"/>
                </a:moveTo>
                <a:lnTo>
                  <a:pt x="407747" y="819298"/>
                </a:lnTo>
                <a:lnTo>
                  <a:pt x="364291" y="859882"/>
                </a:lnTo>
                <a:lnTo>
                  <a:pt x="326819" y="921479"/>
                </a:lnTo>
                <a:lnTo>
                  <a:pt x="309888" y="958612"/>
                </a:lnTo>
                <a:lnTo>
                  <a:pt x="293925" y="999144"/>
                </a:lnTo>
                <a:lnTo>
                  <a:pt x="278753" y="1042457"/>
                </a:lnTo>
                <a:lnTo>
                  <a:pt x="264197" y="1087934"/>
                </a:lnTo>
                <a:lnTo>
                  <a:pt x="250081" y="1134955"/>
                </a:lnTo>
                <a:lnTo>
                  <a:pt x="236228" y="1182904"/>
                </a:lnTo>
                <a:lnTo>
                  <a:pt x="222463" y="1231162"/>
                </a:lnTo>
                <a:lnTo>
                  <a:pt x="208609" y="1279110"/>
                </a:lnTo>
                <a:lnTo>
                  <a:pt x="194490" y="1326132"/>
                </a:lnTo>
                <a:lnTo>
                  <a:pt x="179931" y="1371608"/>
                </a:lnTo>
                <a:lnTo>
                  <a:pt x="164754" y="1414922"/>
                </a:lnTo>
                <a:lnTo>
                  <a:pt x="148785" y="1455454"/>
                </a:lnTo>
                <a:lnTo>
                  <a:pt x="131846" y="1492587"/>
                </a:lnTo>
                <a:lnTo>
                  <a:pt x="94357" y="1554184"/>
                </a:lnTo>
                <a:lnTo>
                  <a:pt x="50877" y="1594768"/>
                </a:lnTo>
                <a:lnTo>
                  <a:pt x="26451" y="1605635"/>
                </a:lnTo>
                <a:lnTo>
                  <a:pt x="0" y="1609394"/>
                </a:lnTo>
              </a:path>
            </a:pathLst>
          </a:custGeom>
          <a:ln w="12344">
            <a:solidFill>
              <a:srgbClr val="DE57A9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8" name="object 48" descr=""/>
          <p:cNvSpPr txBox="1"/>
          <p:nvPr/>
        </p:nvSpPr>
        <p:spPr>
          <a:xfrm>
            <a:off x="5772658" y="3662934"/>
            <a:ext cx="1355090" cy="51308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 marR="5080" indent="4445">
              <a:lnSpc>
                <a:spcPct val="100000"/>
              </a:lnSpc>
              <a:spcBef>
                <a:spcPts val="95"/>
              </a:spcBef>
            </a:pPr>
            <a:r>
              <a:rPr dirty="0" sz="1600" spc="-10">
                <a:solidFill>
                  <a:srgbClr val="FFFFFF"/>
                </a:solidFill>
                <a:latin typeface="Calibri"/>
                <a:cs typeface="Calibri"/>
              </a:rPr>
              <a:t>Evaluación</a:t>
            </a:r>
            <a:r>
              <a:rPr dirty="0" sz="1600" spc="-3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600">
                <a:solidFill>
                  <a:srgbClr val="FFFFFF"/>
                </a:solidFill>
                <a:latin typeface="Calibri"/>
                <a:cs typeface="Calibri"/>
              </a:rPr>
              <a:t>de</a:t>
            </a:r>
            <a:r>
              <a:rPr dirty="0" sz="1600" spc="-1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600" spc="-25">
                <a:solidFill>
                  <a:srgbClr val="FFFFFF"/>
                </a:solidFill>
                <a:latin typeface="Calibri"/>
                <a:cs typeface="Calibri"/>
              </a:rPr>
              <a:t>la </a:t>
            </a:r>
            <a:r>
              <a:rPr dirty="0" sz="1600">
                <a:solidFill>
                  <a:srgbClr val="FFFFFF"/>
                </a:solidFill>
                <a:latin typeface="Calibri"/>
                <a:cs typeface="Calibri"/>
              </a:rPr>
              <a:t>Eficiencia</a:t>
            </a:r>
            <a:r>
              <a:rPr dirty="0" sz="1600" spc="-6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600">
                <a:solidFill>
                  <a:srgbClr val="FFFFFF"/>
                </a:solidFill>
                <a:latin typeface="Calibri"/>
                <a:cs typeface="Calibri"/>
              </a:rPr>
              <a:t>en</a:t>
            </a:r>
            <a:r>
              <a:rPr dirty="0" sz="1600" spc="-3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600" spc="-25">
                <a:solidFill>
                  <a:srgbClr val="FFFFFF"/>
                </a:solidFill>
                <a:latin typeface="Calibri"/>
                <a:cs typeface="Calibri"/>
              </a:rPr>
              <a:t>CTI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49" name="object 49" descr=""/>
          <p:cNvSpPr txBox="1"/>
          <p:nvPr/>
        </p:nvSpPr>
        <p:spPr>
          <a:xfrm>
            <a:off x="10617834" y="3279394"/>
            <a:ext cx="1241425" cy="2692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600">
                <a:solidFill>
                  <a:srgbClr val="FFFFFF"/>
                </a:solidFill>
                <a:latin typeface="Calibri"/>
                <a:cs typeface="Calibri"/>
              </a:rPr>
              <a:t>Descripción</a:t>
            </a:r>
            <a:r>
              <a:rPr dirty="0" sz="1600" spc="-8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600" spc="-25">
                <a:solidFill>
                  <a:srgbClr val="FFFFFF"/>
                </a:solidFill>
                <a:latin typeface="Calibri"/>
                <a:cs typeface="Calibri"/>
              </a:rPr>
              <a:t>de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50" name="object 50" descr=""/>
          <p:cNvSpPr txBox="1"/>
          <p:nvPr/>
        </p:nvSpPr>
        <p:spPr>
          <a:xfrm>
            <a:off x="10617834" y="3523234"/>
            <a:ext cx="1127125" cy="2692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600" spc="-10">
                <a:solidFill>
                  <a:srgbClr val="FFFFFF"/>
                </a:solidFill>
                <a:latin typeface="Calibri"/>
                <a:cs typeface="Calibri"/>
              </a:rPr>
              <a:t>Instrumentos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51" name="object 51" descr=""/>
          <p:cNvSpPr txBox="1"/>
          <p:nvPr/>
        </p:nvSpPr>
        <p:spPr>
          <a:xfrm>
            <a:off x="8562213" y="3772027"/>
            <a:ext cx="1537970" cy="2692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600">
                <a:solidFill>
                  <a:srgbClr val="FFFFFF"/>
                </a:solidFill>
                <a:latin typeface="Calibri"/>
                <a:cs typeface="Calibri"/>
              </a:rPr>
              <a:t>Producto</a:t>
            </a:r>
            <a:r>
              <a:rPr dirty="0" sz="1600" spc="-7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600" spc="-10">
                <a:solidFill>
                  <a:srgbClr val="FFFFFF"/>
                </a:solidFill>
                <a:latin typeface="Calibri"/>
                <a:cs typeface="Calibri"/>
              </a:rPr>
              <a:t>Principal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52" name="object 52" descr=""/>
          <p:cNvSpPr txBox="1"/>
          <p:nvPr/>
        </p:nvSpPr>
        <p:spPr>
          <a:xfrm>
            <a:off x="1270508" y="2971037"/>
            <a:ext cx="1370965" cy="51308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 marR="5080" indent="217804">
              <a:lnSpc>
                <a:spcPct val="100000"/>
              </a:lnSpc>
              <a:spcBef>
                <a:spcPts val="95"/>
              </a:spcBef>
            </a:pPr>
            <a:r>
              <a:rPr dirty="0" sz="1600">
                <a:solidFill>
                  <a:srgbClr val="FFFFFF"/>
                </a:solidFill>
                <a:latin typeface="Calibri"/>
                <a:cs typeface="Calibri"/>
              </a:rPr>
              <a:t>Problemas</a:t>
            </a:r>
            <a:r>
              <a:rPr dirty="0" sz="1600" spc="-8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600" spc="-25">
                <a:solidFill>
                  <a:srgbClr val="FFFFFF"/>
                </a:solidFill>
                <a:latin typeface="Calibri"/>
                <a:cs typeface="Calibri"/>
              </a:rPr>
              <a:t>de </a:t>
            </a:r>
            <a:r>
              <a:rPr dirty="0" sz="1600" spc="-10">
                <a:solidFill>
                  <a:srgbClr val="FFFFFF"/>
                </a:solidFill>
                <a:latin typeface="Calibri"/>
                <a:cs typeface="Calibri"/>
              </a:rPr>
              <a:t>Implementación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53" name="object 53" descr=""/>
          <p:cNvSpPr txBox="1"/>
          <p:nvPr/>
        </p:nvSpPr>
        <p:spPr>
          <a:xfrm>
            <a:off x="3400425" y="2308986"/>
            <a:ext cx="922019" cy="51308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5240" marR="5080" indent="-3175">
              <a:lnSpc>
                <a:spcPct val="100000"/>
              </a:lnSpc>
              <a:spcBef>
                <a:spcPts val="95"/>
              </a:spcBef>
            </a:pPr>
            <a:r>
              <a:rPr dirty="0" sz="1600" spc="-10">
                <a:solidFill>
                  <a:srgbClr val="FFFFFF"/>
                </a:solidFill>
                <a:latin typeface="Calibri"/>
                <a:cs typeface="Calibri"/>
              </a:rPr>
              <a:t>Resultados Principales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54" name="object 54" descr=""/>
          <p:cNvSpPr txBox="1"/>
          <p:nvPr/>
        </p:nvSpPr>
        <p:spPr>
          <a:xfrm>
            <a:off x="651154" y="4303267"/>
            <a:ext cx="1534795" cy="51308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532130" marR="5080" indent="-520065">
              <a:lnSpc>
                <a:spcPct val="100000"/>
              </a:lnSpc>
              <a:spcBef>
                <a:spcPts val="95"/>
              </a:spcBef>
            </a:pPr>
            <a:r>
              <a:rPr dirty="0" sz="1600">
                <a:solidFill>
                  <a:srgbClr val="001F5F"/>
                </a:solidFill>
                <a:latin typeface="Calibri"/>
                <a:cs typeface="Calibri"/>
              </a:rPr>
              <a:t>Revisión</a:t>
            </a:r>
            <a:r>
              <a:rPr dirty="0" sz="1600" spc="-45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dirty="0" sz="1600">
                <a:solidFill>
                  <a:srgbClr val="001F5F"/>
                </a:solidFill>
                <a:latin typeface="Calibri"/>
                <a:cs typeface="Calibri"/>
              </a:rPr>
              <a:t>del</a:t>
            </a:r>
            <a:r>
              <a:rPr dirty="0" sz="1600" spc="-5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dirty="0" sz="1600" spc="-20">
                <a:solidFill>
                  <a:srgbClr val="001F5F"/>
                </a:solidFill>
                <a:latin typeface="Calibri"/>
                <a:cs typeface="Calibri"/>
              </a:rPr>
              <a:t>Gasto </a:t>
            </a:r>
            <a:r>
              <a:rPr dirty="0" sz="1600">
                <a:solidFill>
                  <a:srgbClr val="001F5F"/>
                </a:solidFill>
                <a:latin typeface="Calibri"/>
                <a:cs typeface="Calibri"/>
              </a:rPr>
              <a:t>en</a:t>
            </a:r>
            <a:r>
              <a:rPr dirty="0" sz="1600" spc="-15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dirty="0" sz="1600" spc="-25">
                <a:solidFill>
                  <a:srgbClr val="001F5F"/>
                </a:solidFill>
                <a:latin typeface="Calibri"/>
                <a:cs typeface="Calibri"/>
              </a:rPr>
              <a:t>CTI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55" name="object 55" descr=""/>
          <p:cNvSpPr txBox="1"/>
          <p:nvPr/>
        </p:nvSpPr>
        <p:spPr>
          <a:xfrm>
            <a:off x="1003198" y="5864758"/>
            <a:ext cx="1221105" cy="51308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 marR="5080" indent="199390">
              <a:lnSpc>
                <a:spcPct val="100000"/>
              </a:lnSpc>
              <a:spcBef>
                <a:spcPts val="95"/>
              </a:spcBef>
            </a:pPr>
            <a:r>
              <a:rPr dirty="0" sz="1600" spc="-10">
                <a:solidFill>
                  <a:srgbClr val="001F5F"/>
                </a:solidFill>
                <a:latin typeface="Calibri"/>
                <a:cs typeface="Calibri"/>
              </a:rPr>
              <a:t>Información Administrativa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56" name="object 56" descr=""/>
          <p:cNvSpPr/>
          <p:nvPr/>
        </p:nvSpPr>
        <p:spPr>
          <a:xfrm>
            <a:off x="10629265" y="4121848"/>
            <a:ext cx="1158240" cy="492759"/>
          </a:xfrm>
          <a:custGeom>
            <a:avLst/>
            <a:gdLst/>
            <a:ahLst/>
            <a:cxnLst/>
            <a:rect l="l" t="t" r="r" b="b"/>
            <a:pathLst>
              <a:path w="1158240" h="492760">
                <a:moveTo>
                  <a:pt x="1157871" y="0"/>
                </a:moveTo>
                <a:lnTo>
                  <a:pt x="0" y="0"/>
                </a:lnTo>
                <a:lnTo>
                  <a:pt x="0" y="492442"/>
                </a:lnTo>
                <a:lnTo>
                  <a:pt x="1157871" y="492442"/>
                </a:lnTo>
                <a:lnTo>
                  <a:pt x="1157871" y="0"/>
                </a:lnTo>
                <a:close/>
              </a:path>
            </a:pathLst>
          </a:custGeom>
          <a:solidFill>
            <a:srgbClr val="006FC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7" name="object 57" descr=""/>
          <p:cNvSpPr txBox="1"/>
          <p:nvPr/>
        </p:nvSpPr>
        <p:spPr>
          <a:xfrm>
            <a:off x="10617834" y="4097782"/>
            <a:ext cx="1156335" cy="51308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dirty="0" sz="1600" spc="-10">
                <a:solidFill>
                  <a:srgbClr val="FFFFFF"/>
                </a:solidFill>
                <a:latin typeface="Calibri"/>
                <a:cs typeface="Calibri"/>
              </a:rPr>
              <a:t>Evaluación</a:t>
            </a:r>
            <a:r>
              <a:rPr dirty="0" sz="1600" spc="-4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600" spc="-25">
                <a:solidFill>
                  <a:srgbClr val="FFFFFF"/>
                </a:solidFill>
                <a:latin typeface="Calibri"/>
                <a:cs typeface="Calibri"/>
              </a:rPr>
              <a:t>de </a:t>
            </a:r>
            <a:r>
              <a:rPr dirty="0" sz="1600" spc="-10">
                <a:solidFill>
                  <a:srgbClr val="FFFFFF"/>
                </a:solidFill>
                <a:latin typeface="Calibri"/>
                <a:cs typeface="Calibri"/>
              </a:rPr>
              <a:t>Eficiencia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58" name="object 58" descr=""/>
          <p:cNvSpPr txBox="1"/>
          <p:nvPr/>
        </p:nvSpPr>
        <p:spPr>
          <a:xfrm>
            <a:off x="978814" y="2402839"/>
            <a:ext cx="1764664" cy="2692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600">
                <a:solidFill>
                  <a:srgbClr val="FFFFFF"/>
                </a:solidFill>
                <a:latin typeface="Calibri"/>
                <a:cs typeface="Calibri"/>
              </a:rPr>
              <a:t>Problemas</a:t>
            </a:r>
            <a:r>
              <a:rPr dirty="0" sz="1600" spc="-4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600">
                <a:solidFill>
                  <a:srgbClr val="FFFFFF"/>
                </a:solidFill>
                <a:latin typeface="Calibri"/>
                <a:cs typeface="Calibri"/>
              </a:rPr>
              <a:t>de</a:t>
            </a:r>
            <a:r>
              <a:rPr dirty="0" sz="1600" spc="-5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600" spc="-10">
                <a:solidFill>
                  <a:srgbClr val="FFFFFF"/>
                </a:solidFill>
                <a:latin typeface="Calibri"/>
                <a:cs typeface="Calibri"/>
              </a:rPr>
              <a:t>Diseño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59" name="object 59" descr=""/>
          <p:cNvSpPr txBox="1"/>
          <p:nvPr/>
        </p:nvSpPr>
        <p:spPr>
          <a:xfrm>
            <a:off x="1585975" y="1504949"/>
            <a:ext cx="1128395" cy="51308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 marR="5080" indent="78740">
              <a:lnSpc>
                <a:spcPct val="100000"/>
              </a:lnSpc>
              <a:spcBef>
                <a:spcPts val="95"/>
              </a:spcBef>
            </a:pPr>
            <a:r>
              <a:rPr dirty="0" sz="1600">
                <a:solidFill>
                  <a:srgbClr val="FFFFFF"/>
                </a:solidFill>
                <a:latin typeface="Calibri"/>
                <a:cs typeface="Calibri"/>
              </a:rPr>
              <a:t>Eficiencia</a:t>
            </a:r>
            <a:r>
              <a:rPr dirty="0" sz="1600" spc="-8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600" spc="-25">
                <a:solidFill>
                  <a:srgbClr val="FFFFFF"/>
                </a:solidFill>
                <a:latin typeface="Calibri"/>
                <a:cs typeface="Calibri"/>
              </a:rPr>
              <a:t>de </a:t>
            </a:r>
            <a:r>
              <a:rPr dirty="0" sz="1600" spc="-10">
                <a:solidFill>
                  <a:srgbClr val="FFFFFF"/>
                </a:solidFill>
                <a:latin typeface="Calibri"/>
                <a:cs typeface="Calibri"/>
              </a:rPr>
              <a:t>Instrumentos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60" name="object 60" descr=""/>
          <p:cNvSpPr txBox="1"/>
          <p:nvPr/>
        </p:nvSpPr>
        <p:spPr>
          <a:xfrm>
            <a:off x="1085799" y="5052186"/>
            <a:ext cx="1085215" cy="51308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08585">
              <a:lnSpc>
                <a:spcPct val="100000"/>
              </a:lnSpc>
              <a:spcBef>
                <a:spcPts val="95"/>
              </a:spcBef>
            </a:pPr>
            <a:r>
              <a:rPr dirty="0" sz="1600" spc="-10">
                <a:solidFill>
                  <a:srgbClr val="001F5F"/>
                </a:solidFill>
                <a:latin typeface="Calibri"/>
                <a:cs typeface="Calibri"/>
              </a:rPr>
              <a:t>Encuestas</a:t>
            </a:r>
            <a:r>
              <a:rPr dirty="0" sz="1600" spc="-15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dirty="0" sz="1600" spc="-50">
                <a:solidFill>
                  <a:srgbClr val="001F5F"/>
                </a:solidFill>
                <a:latin typeface="Calibri"/>
                <a:cs typeface="Calibri"/>
              </a:rPr>
              <a:t>a</a:t>
            </a:r>
            <a:endParaRPr sz="16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dirty="0" sz="1600" spc="-10">
                <a:solidFill>
                  <a:srgbClr val="001F5F"/>
                </a:solidFill>
                <a:latin typeface="Calibri"/>
                <a:cs typeface="Calibri"/>
              </a:rPr>
              <a:t>Beneficiarios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61" name="object 61" descr=""/>
          <p:cNvSpPr txBox="1"/>
          <p:nvPr/>
        </p:nvSpPr>
        <p:spPr>
          <a:xfrm>
            <a:off x="2908807" y="5025390"/>
            <a:ext cx="1590675" cy="2692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600" spc="-10">
                <a:solidFill>
                  <a:srgbClr val="001F5F"/>
                </a:solidFill>
                <a:latin typeface="Calibri"/>
                <a:cs typeface="Calibri"/>
              </a:rPr>
              <a:t>Fuentes</a:t>
            </a:r>
            <a:r>
              <a:rPr dirty="0" sz="1600" spc="-35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dirty="0" sz="1600">
                <a:solidFill>
                  <a:srgbClr val="001F5F"/>
                </a:solidFill>
                <a:latin typeface="Calibri"/>
                <a:cs typeface="Calibri"/>
              </a:rPr>
              <a:t>de</a:t>
            </a:r>
            <a:r>
              <a:rPr dirty="0" sz="1600" spc="-4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dirty="0" sz="1600">
                <a:solidFill>
                  <a:srgbClr val="001F5F"/>
                </a:solidFill>
                <a:latin typeface="Calibri"/>
                <a:cs typeface="Calibri"/>
              </a:rPr>
              <a:t>Datos</a:t>
            </a:r>
            <a:r>
              <a:rPr dirty="0" sz="1600" spc="-3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dirty="0" sz="1600" spc="-50">
                <a:solidFill>
                  <a:srgbClr val="001F5F"/>
                </a:solidFill>
                <a:latin typeface="Calibri"/>
                <a:cs typeface="Calibri"/>
              </a:rPr>
              <a:t>y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62" name="object 62" descr=""/>
          <p:cNvSpPr txBox="1"/>
          <p:nvPr/>
        </p:nvSpPr>
        <p:spPr>
          <a:xfrm>
            <a:off x="2908807" y="5268925"/>
            <a:ext cx="1160145" cy="2692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600" spc="-10">
                <a:solidFill>
                  <a:srgbClr val="001F5F"/>
                </a:solidFill>
                <a:latin typeface="Calibri"/>
                <a:cs typeface="Calibri"/>
              </a:rPr>
              <a:t>Metodologías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63" name="object 63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217260" rIns="0" bIns="0" rtlCol="0" vert="horz">
            <a:spAutoFit/>
          </a:bodyPr>
          <a:lstStyle/>
          <a:p>
            <a:pPr marL="257810">
              <a:lnSpc>
                <a:spcPct val="100000"/>
              </a:lnSpc>
              <a:spcBef>
                <a:spcPts val="760"/>
              </a:spcBef>
            </a:pPr>
            <a:r>
              <a:rPr dirty="0" b="1">
                <a:latin typeface="Calibri"/>
                <a:cs typeface="Calibri"/>
              </a:rPr>
              <a:t>Análisis</a:t>
            </a:r>
            <a:r>
              <a:rPr dirty="0" spc="-100" b="1">
                <a:latin typeface="Calibri"/>
                <a:cs typeface="Calibri"/>
              </a:rPr>
              <a:t> </a:t>
            </a:r>
            <a:r>
              <a:rPr dirty="0" b="1">
                <a:latin typeface="Calibri"/>
                <a:cs typeface="Calibri"/>
              </a:rPr>
              <a:t>de</a:t>
            </a:r>
            <a:r>
              <a:rPr dirty="0" spc="-105" b="1">
                <a:latin typeface="Calibri"/>
                <a:cs typeface="Calibri"/>
              </a:rPr>
              <a:t> </a:t>
            </a:r>
            <a:r>
              <a:rPr dirty="0" spc="-10" b="1">
                <a:latin typeface="Calibri"/>
                <a:cs typeface="Calibri"/>
              </a:rPr>
              <a:t>Eficiencia:</a:t>
            </a:r>
            <a:r>
              <a:rPr dirty="0" spc="-90" b="1">
                <a:latin typeface="Calibri"/>
                <a:cs typeface="Calibri"/>
              </a:rPr>
              <a:t> </a:t>
            </a:r>
            <a:r>
              <a:rPr dirty="0" spc="-10" b="1">
                <a:latin typeface="Calibri"/>
                <a:cs typeface="Calibri"/>
              </a:rPr>
              <a:t>Descripción</a:t>
            </a:r>
          </a:p>
          <a:p>
            <a:pPr marL="181610">
              <a:lnSpc>
                <a:spcPct val="100000"/>
              </a:lnSpc>
              <a:spcBef>
                <a:spcPts val="300"/>
              </a:spcBef>
            </a:pPr>
            <a:r>
              <a:rPr dirty="0" sz="1800" b="1">
                <a:latin typeface="Calibri"/>
                <a:cs typeface="Calibri"/>
              </a:rPr>
              <a:t>Análisis</a:t>
            </a:r>
            <a:r>
              <a:rPr dirty="0" sz="1800" spc="-35" b="1">
                <a:latin typeface="Calibri"/>
                <a:cs typeface="Calibri"/>
              </a:rPr>
              <a:t> </a:t>
            </a:r>
            <a:r>
              <a:rPr dirty="0" sz="1800" b="1">
                <a:latin typeface="Calibri"/>
                <a:cs typeface="Calibri"/>
              </a:rPr>
              <a:t>de</a:t>
            </a:r>
            <a:r>
              <a:rPr dirty="0" sz="1800" spc="-5" b="1">
                <a:latin typeface="Calibri"/>
                <a:cs typeface="Calibri"/>
              </a:rPr>
              <a:t> </a:t>
            </a:r>
            <a:r>
              <a:rPr dirty="0" sz="1800" spc="-10" b="1">
                <a:latin typeface="Calibri"/>
                <a:cs typeface="Calibri"/>
              </a:rPr>
              <a:t>Eficiencia:</a:t>
            </a:r>
            <a:r>
              <a:rPr dirty="0" sz="1800" spc="-25" b="1">
                <a:latin typeface="Calibri"/>
                <a:cs typeface="Calibri"/>
              </a:rPr>
              <a:t> </a:t>
            </a:r>
            <a:r>
              <a:rPr dirty="0" sz="1800" spc="-10" b="1">
                <a:latin typeface="Calibri"/>
                <a:cs typeface="Calibri"/>
              </a:rPr>
              <a:t>Productos/Recursos</a:t>
            </a:r>
            <a:r>
              <a:rPr dirty="0" sz="1800" spc="-30" b="1">
                <a:latin typeface="Calibri"/>
                <a:cs typeface="Calibri"/>
              </a:rPr>
              <a:t> </a:t>
            </a:r>
            <a:r>
              <a:rPr dirty="0" sz="1800" b="1">
                <a:latin typeface="Calibri"/>
                <a:cs typeface="Calibri"/>
              </a:rPr>
              <a:t>(por</a:t>
            </a:r>
            <a:r>
              <a:rPr dirty="0" sz="1800" spc="-10" b="1">
                <a:latin typeface="Calibri"/>
                <a:cs typeface="Calibri"/>
              </a:rPr>
              <a:t> instrumento)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355599" rIns="0" bIns="0" rtlCol="0" vert="horz">
            <a:spAutoFit/>
          </a:bodyPr>
          <a:lstStyle/>
          <a:p>
            <a:pPr marL="350520">
              <a:lnSpc>
                <a:spcPct val="100000"/>
              </a:lnSpc>
              <a:spcBef>
                <a:spcPts val="95"/>
              </a:spcBef>
            </a:pPr>
            <a:r>
              <a:rPr dirty="0" spc="-10">
                <a:latin typeface="Calibri Light"/>
                <a:cs typeface="Calibri Light"/>
              </a:rPr>
              <a:t>Análisis</a:t>
            </a:r>
            <a:r>
              <a:rPr dirty="0" spc="-110">
                <a:latin typeface="Calibri Light"/>
                <a:cs typeface="Calibri Light"/>
              </a:rPr>
              <a:t> </a:t>
            </a:r>
            <a:r>
              <a:rPr dirty="0">
                <a:latin typeface="Calibri Light"/>
                <a:cs typeface="Calibri Light"/>
              </a:rPr>
              <a:t>de</a:t>
            </a:r>
            <a:r>
              <a:rPr dirty="0" spc="-110">
                <a:latin typeface="Calibri Light"/>
                <a:cs typeface="Calibri Light"/>
              </a:rPr>
              <a:t> </a:t>
            </a:r>
            <a:r>
              <a:rPr dirty="0" spc="-55">
                <a:latin typeface="Calibri Light"/>
                <a:cs typeface="Calibri Light"/>
              </a:rPr>
              <a:t>Insumo-</a:t>
            </a:r>
            <a:r>
              <a:rPr dirty="0" spc="-65">
                <a:latin typeface="Calibri Light"/>
                <a:cs typeface="Calibri Light"/>
              </a:rPr>
              <a:t>Producto-</a:t>
            </a:r>
            <a:r>
              <a:rPr dirty="0" spc="-45">
                <a:latin typeface="Calibri Light"/>
                <a:cs typeface="Calibri Light"/>
              </a:rPr>
              <a:t>Resultado</a:t>
            </a:r>
            <a:r>
              <a:rPr dirty="0" spc="-135">
                <a:latin typeface="Calibri Light"/>
                <a:cs typeface="Calibri Light"/>
              </a:rPr>
              <a:t> </a:t>
            </a:r>
            <a:r>
              <a:rPr dirty="0">
                <a:latin typeface="Calibri Light"/>
                <a:cs typeface="Calibri Light"/>
              </a:rPr>
              <a:t>e</a:t>
            </a:r>
            <a:r>
              <a:rPr dirty="0" spc="-90">
                <a:latin typeface="Calibri Light"/>
                <a:cs typeface="Calibri Light"/>
              </a:rPr>
              <a:t> </a:t>
            </a:r>
            <a:r>
              <a:rPr dirty="0" spc="-10">
                <a:latin typeface="Calibri Light"/>
                <a:cs typeface="Calibri Light"/>
              </a:rPr>
              <a:t>Indicadores</a:t>
            </a:r>
          </a:p>
        </p:txBody>
      </p:sp>
      <p:graphicFrame>
        <p:nvGraphicFramePr>
          <p:cNvPr id="3" name="object 3" descr=""/>
          <p:cNvGraphicFramePr>
            <a:graphicFrameLocks noGrp="1"/>
          </p:cNvGraphicFramePr>
          <p:nvPr/>
        </p:nvGraphicFramePr>
        <p:xfrm>
          <a:off x="346570" y="1325880"/>
          <a:ext cx="11222355" cy="45059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052955"/>
                <a:gridCol w="2052955"/>
                <a:gridCol w="3513455"/>
                <a:gridCol w="3513454"/>
              </a:tblGrid>
              <a:tr h="500380">
                <a:tc>
                  <a:txBody>
                    <a:bodyPr/>
                    <a:lstStyle/>
                    <a:p>
                      <a:pPr marL="54610" marR="66040">
                        <a:lnSpc>
                          <a:spcPct val="105000"/>
                        </a:lnSpc>
                        <a:spcBef>
                          <a:spcPts val="30"/>
                        </a:spcBef>
                      </a:pPr>
                      <a:r>
                        <a:rPr dirty="0" sz="1400" spc="-10" b="1">
                          <a:latin typeface="Calibri"/>
                          <a:cs typeface="Calibri"/>
                        </a:rPr>
                        <a:t>Insumo/Producto/Resulta </a:t>
                      </a:r>
                      <a:r>
                        <a:rPr dirty="0" sz="1400" spc="-25" b="1">
                          <a:latin typeface="Calibri"/>
                          <a:cs typeface="Calibri"/>
                        </a:rPr>
                        <a:t>do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B="0" marT="381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5244">
                        <a:lnSpc>
                          <a:spcPct val="100000"/>
                        </a:lnSpc>
                        <a:spcBef>
                          <a:spcPts val="115"/>
                        </a:spcBef>
                      </a:pPr>
                      <a:r>
                        <a:rPr dirty="0" sz="1400" spc="-10" b="1">
                          <a:latin typeface="Calibri"/>
                          <a:cs typeface="Calibri"/>
                        </a:rPr>
                        <a:t>Actividad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B="0" marT="1460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5244">
                        <a:lnSpc>
                          <a:spcPct val="100000"/>
                        </a:lnSpc>
                        <a:spcBef>
                          <a:spcPts val="115"/>
                        </a:spcBef>
                      </a:pPr>
                      <a:r>
                        <a:rPr dirty="0" sz="1400" spc="-10" b="1">
                          <a:latin typeface="Calibri"/>
                          <a:cs typeface="Calibri"/>
                        </a:rPr>
                        <a:t>Descripción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B="0" marT="1460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5244">
                        <a:lnSpc>
                          <a:spcPct val="100000"/>
                        </a:lnSpc>
                        <a:spcBef>
                          <a:spcPts val="115"/>
                        </a:spcBef>
                      </a:pPr>
                      <a:r>
                        <a:rPr dirty="0" sz="1400" spc="-10" b="1">
                          <a:latin typeface="Calibri"/>
                          <a:cs typeface="Calibri"/>
                        </a:rPr>
                        <a:t>Indicador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B="0" marT="1460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285240">
                <a:tc rowSpan="4">
                  <a:txBody>
                    <a:bodyPr/>
                    <a:lstStyle/>
                    <a:p>
                      <a:pPr marL="54610" marR="374650">
                        <a:lnSpc>
                          <a:spcPct val="105000"/>
                        </a:lnSpc>
                        <a:spcBef>
                          <a:spcPts val="30"/>
                        </a:spcBef>
                      </a:pPr>
                      <a:r>
                        <a:rPr dirty="0" sz="1400" spc="-10" b="1">
                          <a:latin typeface="Calibri"/>
                          <a:cs typeface="Calibri"/>
                        </a:rPr>
                        <a:t>Eficiencia</a:t>
                      </a:r>
                      <a:r>
                        <a:rPr dirty="0" sz="1400" spc="-20" b="1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400" b="1">
                          <a:latin typeface="Calibri"/>
                          <a:cs typeface="Calibri"/>
                        </a:rPr>
                        <a:t>en</a:t>
                      </a:r>
                      <a:r>
                        <a:rPr dirty="0" sz="1400" spc="-5" b="1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400" b="1">
                          <a:latin typeface="Calibri"/>
                          <a:cs typeface="Calibri"/>
                        </a:rPr>
                        <a:t>el uso</a:t>
                      </a:r>
                      <a:r>
                        <a:rPr dirty="0" sz="1400" spc="-10" b="1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400" spc="-25" b="1">
                          <a:latin typeface="Calibri"/>
                          <a:cs typeface="Calibri"/>
                        </a:rPr>
                        <a:t>de </a:t>
                      </a:r>
                      <a:r>
                        <a:rPr dirty="0" sz="1400" spc="-10" b="1">
                          <a:latin typeface="Calibri"/>
                          <a:cs typeface="Calibri"/>
                        </a:rPr>
                        <a:t>insumos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B="0" marT="381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rowSpan="2">
                  <a:txBody>
                    <a:bodyPr/>
                    <a:lstStyle/>
                    <a:p>
                      <a:pPr marL="55244" marR="108585">
                        <a:lnSpc>
                          <a:spcPct val="105000"/>
                        </a:lnSpc>
                        <a:spcBef>
                          <a:spcPts val="30"/>
                        </a:spcBef>
                      </a:pPr>
                      <a:r>
                        <a:rPr dirty="0" sz="1400" spc="-10">
                          <a:latin typeface="Calibri"/>
                          <a:cs typeface="Calibri"/>
                        </a:rPr>
                        <a:t>Recursos</a:t>
                      </a:r>
                      <a:r>
                        <a:rPr dirty="0" sz="1400" spc="-2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400" spc="-10">
                          <a:latin typeface="Calibri"/>
                          <a:cs typeface="Calibri"/>
                        </a:rPr>
                        <a:t>utilizados</a:t>
                      </a:r>
                      <a:r>
                        <a:rPr dirty="0" sz="1400" spc="1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400">
                          <a:latin typeface="Calibri"/>
                          <a:cs typeface="Calibri"/>
                        </a:rPr>
                        <a:t>por</a:t>
                      </a:r>
                      <a:r>
                        <a:rPr dirty="0" sz="1400" spc="-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400" spc="-25">
                          <a:latin typeface="Calibri"/>
                          <a:cs typeface="Calibri"/>
                        </a:rPr>
                        <a:t>el </a:t>
                      </a:r>
                      <a:r>
                        <a:rPr dirty="0" sz="1400" spc="-10">
                          <a:latin typeface="Calibri"/>
                          <a:cs typeface="Calibri"/>
                        </a:rPr>
                        <a:t>instrumento:</a:t>
                      </a:r>
                      <a:r>
                        <a:rPr dirty="0" sz="1400" spc="-3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400" spc="-10">
                          <a:latin typeface="Calibri"/>
                          <a:cs typeface="Calibri"/>
                        </a:rPr>
                        <a:t>gastos administrativos </a:t>
                      </a:r>
                      <a:r>
                        <a:rPr dirty="0" sz="1400">
                          <a:latin typeface="Calibri"/>
                          <a:cs typeface="Calibri"/>
                        </a:rPr>
                        <a:t>y</a:t>
                      </a:r>
                      <a:r>
                        <a:rPr dirty="0" sz="1400" spc="-2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400" spc="-10">
                          <a:latin typeface="Calibri"/>
                          <a:cs typeface="Calibri"/>
                        </a:rPr>
                        <a:t>recursos invertidos</a:t>
                      </a:r>
                      <a:r>
                        <a:rPr dirty="0" sz="1400" spc="-1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400">
                          <a:latin typeface="Calibri"/>
                          <a:cs typeface="Calibri"/>
                        </a:rPr>
                        <a:t>en</a:t>
                      </a:r>
                      <a:r>
                        <a:rPr dirty="0" sz="1400" spc="-3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400" spc="-25">
                          <a:latin typeface="Calibri"/>
                          <a:cs typeface="Calibri"/>
                        </a:rPr>
                        <a:t>los </a:t>
                      </a:r>
                      <a:r>
                        <a:rPr dirty="0" sz="1400" spc="-10">
                          <a:latin typeface="Calibri"/>
                          <a:cs typeface="Calibri"/>
                        </a:rPr>
                        <a:t>beneficiarios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B="0" marT="381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5244">
                        <a:lnSpc>
                          <a:spcPct val="100000"/>
                        </a:lnSpc>
                        <a:spcBef>
                          <a:spcPts val="114"/>
                        </a:spcBef>
                      </a:pPr>
                      <a:r>
                        <a:rPr dirty="0" sz="1400">
                          <a:latin typeface="Calibri"/>
                          <a:cs typeface="Calibri"/>
                        </a:rPr>
                        <a:t>Costos</a:t>
                      </a:r>
                      <a:r>
                        <a:rPr dirty="0" sz="1400" spc="-6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400" spc="-10">
                          <a:latin typeface="Calibri"/>
                          <a:cs typeface="Calibri"/>
                        </a:rPr>
                        <a:t>Administrativos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B="0" marT="14604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just" marL="55244" marR="26034">
                        <a:lnSpc>
                          <a:spcPct val="105000"/>
                        </a:lnSpc>
                        <a:spcBef>
                          <a:spcPts val="30"/>
                        </a:spcBef>
                      </a:pPr>
                      <a:r>
                        <a:rPr dirty="0" sz="1400">
                          <a:latin typeface="Calibri"/>
                          <a:cs typeface="Calibri"/>
                        </a:rPr>
                        <a:t>Gasto</a:t>
                      </a:r>
                      <a:r>
                        <a:rPr dirty="0" sz="1400" spc="8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400">
                          <a:latin typeface="Calibri"/>
                          <a:cs typeface="Calibri"/>
                        </a:rPr>
                        <a:t>en</a:t>
                      </a:r>
                      <a:r>
                        <a:rPr dirty="0" sz="1400" spc="8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400">
                          <a:latin typeface="Calibri"/>
                          <a:cs typeface="Calibri"/>
                        </a:rPr>
                        <a:t>soles</a:t>
                      </a:r>
                      <a:r>
                        <a:rPr dirty="0" sz="1400" spc="9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400">
                          <a:latin typeface="Calibri"/>
                          <a:cs typeface="Calibri"/>
                        </a:rPr>
                        <a:t>y</a:t>
                      </a:r>
                      <a:r>
                        <a:rPr dirty="0" sz="1400" spc="8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400">
                          <a:latin typeface="Calibri"/>
                          <a:cs typeface="Calibri"/>
                        </a:rPr>
                        <a:t>como</a:t>
                      </a:r>
                      <a:r>
                        <a:rPr dirty="0" sz="1400" spc="9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400">
                          <a:latin typeface="Calibri"/>
                          <a:cs typeface="Calibri"/>
                        </a:rPr>
                        <a:t>porcentaje</a:t>
                      </a:r>
                      <a:r>
                        <a:rPr dirty="0" sz="1400" spc="9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400">
                          <a:latin typeface="Calibri"/>
                          <a:cs typeface="Calibri"/>
                        </a:rPr>
                        <a:t>del</a:t>
                      </a:r>
                      <a:r>
                        <a:rPr dirty="0" sz="1400" spc="8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400">
                          <a:latin typeface="Calibri"/>
                          <a:cs typeface="Calibri"/>
                        </a:rPr>
                        <a:t>total</a:t>
                      </a:r>
                      <a:r>
                        <a:rPr dirty="0" sz="1400" spc="9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400" spc="-25">
                          <a:latin typeface="Calibri"/>
                          <a:cs typeface="Calibri"/>
                        </a:rPr>
                        <a:t>de </a:t>
                      </a:r>
                      <a:r>
                        <a:rPr dirty="0" sz="1400">
                          <a:latin typeface="Calibri"/>
                          <a:cs typeface="Calibri"/>
                        </a:rPr>
                        <a:t>gastos,</a:t>
                      </a:r>
                      <a:r>
                        <a:rPr dirty="0" sz="1400" spc="9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400">
                          <a:latin typeface="Calibri"/>
                          <a:cs typeface="Calibri"/>
                        </a:rPr>
                        <a:t>de</a:t>
                      </a:r>
                      <a:r>
                        <a:rPr dirty="0" sz="1400" spc="11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400">
                          <a:latin typeface="Calibri"/>
                          <a:cs typeface="Calibri"/>
                        </a:rPr>
                        <a:t>diseño;</a:t>
                      </a:r>
                      <a:r>
                        <a:rPr dirty="0" sz="1400" spc="10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400">
                          <a:latin typeface="Calibri"/>
                          <a:cs typeface="Calibri"/>
                        </a:rPr>
                        <a:t>convocatoria,</a:t>
                      </a:r>
                      <a:r>
                        <a:rPr dirty="0" sz="1400" spc="114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400">
                          <a:latin typeface="Calibri"/>
                          <a:cs typeface="Calibri"/>
                        </a:rPr>
                        <a:t>postulación</a:t>
                      </a:r>
                      <a:r>
                        <a:rPr dirty="0" sz="1400" spc="11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400" spc="-50">
                          <a:latin typeface="Calibri"/>
                          <a:cs typeface="Calibri"/>
                        </a:rPr>
                        <a:t>y </a:t>
                      </a:r>
                      <a:r>
                        <a:rPr dirty="0" sz="1400">
                          <a:latin typeface="Calibri"/>
                          <a:cs typeface="Calibri"/>
                        </a:rPr>
                        <a:t>selección;</a:t>
                      </a:r>
                      <a:r>
                        <a:rPr dirty="0" sz="1400" spc="105">
                          <a:latin typeface="Calibri"/>
                          <a:cs typeface="Calibri"/>
                        </a:rPr>
                        <a:t>  </a:t>
                      </a:r>
                      <a:r>
                        <a:rPr dirty="0" sz="1400">
                          <a:latin typeface="Calibri"/>
                          <a:cs typeface="Calibri"/>
                        </a:rPr>
                        <a:t>seguimiento</a:t>
                      </a:r>
                      <a:r>
                        <a:rPr dirty="0" sz="1400" spc="114">
                          <a:latin typeface="Calibri"/>
                          <a:cs typeface="Calibri"/>
                        </a:rPr>
                        <a:t>  </a:t>
                      </a:r>
                      <a:r>
                        <a:rPr dirty="0" sz="1400">
                          <a:latin typeface="Calibri"/>
                          <a:cs typeface="Calibri"/>
                        </a:rPr>
                        <a:t>y</a:t>
                      </a:r>
                      <a:r>
                        <a:rPr dirty="0" sz="1400" spc="110">
                          <a:latin typeface="Calibri"/>
                          <a:cs typeface="Calibri"/>
                        </a:rPr>
                        <a:t>  </a:t>
                      </a:r>
                      <a:r>
                        <a:rPr dirty="0" sz="1400">
                          <a:latin typeface="Calibri"/>
                          <a:cs typeface="Calibri"/>
                        </a:rPr>
                        <a:t>monitoreo;</a:t>
                      </a:r>
                      <a:r>
                        <a:rPr dirty="0" sz="1400" spc="114">
                          <a:latin typeface="Calibri"/>
                          <a:cs typeface="Calibri"/>
                        </a:rPr>
                        <a:t>  </a:t>
                      </a:r>
                      <a:r>
                        <a:rPr dirty="0" sz="1400" spc="-10">
                          <a:latin typeface="Calibri"/>
                          <a:cs typeface="Calibri"/>
                        </a:rPr>
                        <a:t>gastos </a:t>
                      </a:r>
                      <a:r>
                        <a:rPr dirty="0" sz="1400">
                          <a:latin typeface="Calibri"/>
                          <a:cs typeface="Calibri"/>
                        </a:rPr>
                        <a:t>generales.</a:t>
                      </a:r>
                      <a:r>
                        <a:rPr dirty="0" sz="1400" spc="375">
                          <a:latin typeface="Calibri"/>
                          <a:cs typeface="Calibri"/>
                        </a:rPr>
                        <a:t>   </a:t>
                      </a:r>
                      <a:r>
                        <a:rPr dirty="0" sz="1400">
                          <a:latin typeface="Calibri"/>
                          <a:cs typeface="Calibri"/>
                        </a:rPr>
                        <a:t>Costos</a:t>
                      </a:r>
                      <a:r>
                        <a:rPr dirty="0" sz="1400" spc="375">
                          <a:latin typeface="Calibri"/>
                          <a:cs typeface="Calibri"/>
                        </a:rPr>
                        <a:t>   </a:t>
                      </a:r>
                      <a:r>
                        <a:rPr dirty="0" sz="1400">
                          <a:latin typeface="Calibri"/>
                          <a:cs typeface="Calibri"/>
                        </a:rPr>
                        <a:t>administrativos</a:t>
                      </a:r>
                      <a:r>
                        <a:rPr dirty="0" sz="1400" spc="375">
                          <a:latin typeface="Calibri"/>
                          <a:cs typeface="Calibri"/>
                        </a:rPr>
                        <a:t>   </a:t>
                      </a:r>
                      <a:r>
                        <a:rPr dirty="0" sz="1400" spc="-25">
                          <a:latin typeface="Calibri"/>
                          <a:cs typeface="Calibri"/>
                        </a:rPr>
                        <a:t>por </a:t>
                      </a:r>
                      <a:r>
                        <a:rPr dirty="0" sz="1400" spc="-10">
                          <a:latin typeface="Calibri"/>
                          <a:cs typeface="Calibri"/>
                        </a:rPr>
                        <a:t>Proyecto.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B="0" marT="381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988060"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381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381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5244">
                        <a:lnSpc>
                          <a:spcPct val="100000"/>
                        </a:lnSpc>
                        <a:spcBef>
                          <a:spcPts val="114"/>
                        </a:spcBef>
                      </a:pPr>
                      <a:r>
                        <a:rPr dirty="0" sz="1400" spc="-10">
                          <a:latin typeface="Calibri"/>
                          <a:cs typeface="Calibri"/>
                        </a:rPr>
                        <a:t>Recursos</a:t>
                      </a:r>
                      <a:r>
                        <a:rPr dirty="0" sz="1400" spc="-3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400" spc="-10">
                          <a:latin typeface="Calibri"/>
                          <a:cs typeface="Calibri"/>
                        </a:rPr>
                        <a:t>transferidos</a:t>
                      </a:r>
                      <a:r>
                        <a:rPr dirty="0" sz="1400" spc="-1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400">
                          <a:latin typeface="Calibri"/>
                          <a:cs typeface="Calibri"/>
                        </a:rPr>
                        <a:t>a</a:t>
                      </a:r>
                      <a:r>
                        <a:rPr dirty="0" sz="1400" spc="-2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400" spc="-10">
                          <a:latin typeface="Calibri"/>
                          <a:cs typeface="Calibri"/>
                        </a:rPr>
                        <a:t>beneficiarios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B="0" marT="14604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just" marL="55244" marR="25400">
                        <a:lnSpc>
                          <a:spcPct val="105100"/>
                        </a:lnSpc>
                        <a:spcBef>
                          <a:spcPts val="30"/>
                        </a:spcBef>
                      </a:pPr>
                      <a:r>
                        <a:rPr dirty="0" sz="1400">
                          <a:latin typeface="Calibri"/>
                          <a:cs typeface="Calibri"/>
                        </a:rPr>
                        <a:t>Porcentaje</a:t>
                      </a:r>
                      <a:r>
                        <a:rPr dirty="0" sz="1400" spc="4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400">
                          <a:latin typeface="Calibri"/>
                          <a:cs typeface="Calibri"/>
                        </a:rPr>
                        <a:t>del</a:t>
                      </a:r>
                      <a:r>
                        <a:rPr dirty="0" sz="1400" spc="5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400">
                          <a:latin typeface="Calibri"/>
                          <a:cs typeface="Calibri"/>
                        </a:rPr>
                        <a:t>total</a:t>
                      </a:r>
                      <a:r>
                        <a:rPr dirty="0" sz="1400" spc="6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400">
                          <a:latin typeface="Calibri"/>
                          <a:cs typeface="Calibri"/>
                        </a:rPr>
                        <a:t>de</a:t>
                      </a:r>
                      <a:r>
                        <a:rPr dirty="0" sz="1400" spc="5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400">
                          <a:latin typeface="Calibri"/>
                          <a:cs typeface="Calibri"/>
                        </a:rPr>
                        <a:t>recursos</a:t>
                      </a:r>
                      <a:r>
                        <a:rPr dirty="0" sz="1400" spc="6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400">
                          <a:latin typeface="Calibri"/>
                          <a:cs typeface="Calibri"/>
                        </a:rPr>
                        <a:t>invertidos</a:t>
                      </a:r>
                      <a:r>
                        <a:rPr dirty="0" sz="1400" spc="6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400" spc="-25">
                          <a:latin typeface="Calibri"/>
                          <a:cs typeface="Calibri"/>
                        </a:rPr>
                        <a:t>por </a:t>
                      </a:r>
                      <a:r>
                        <a:rPr dirty="0" sz="1400">
                          <a:latin typeface="Calibri"/>
                          <a:cs typeface="Calibri"/>
                        </a:rPr>
                        <a:t>el</a:t>
                      </a:r>
                      <a:r>
                        <a:rPr dirty="0" sz="1400" spc="330">
                          <a:latin typeface="Calibri"/>
                          <a:cs typeface="Calibri"/>
                        </a:rPr>
                        <a:t>   </a:t>
                      </a:r>
                      <a:r>
                        <a:rPr dirty="0" sz="1400">
                          <a:latin typeface="Calibri"/>
                          <a:cs typeface="Calibri"/>
                        </a:rPr>
                        <a:t>instrumento</a:t>
                      </a:r>
                      <a:r>
                        <a:rPr dirty="0" sz="1400" spc="340">
                          <a:latin typeface="Calibri"/>
                          <a:cs typeface="Calibri"/>
                        </a:rPr>
                        <a:t>   </a:t>
                      </a:r>
                      <a:r>
                        <a:rPr dirty="0" sz="1400">
                          <a:latin typeface="Calibri"/>
                          <a:cs typeface="Calibri"/>
                        </a:rPr>
                        <a:t>que</a:t>
                      </a:r>
                      <a:r>
                        <a:rPr dirty="0" sz="1400" spc="335">
                          <a:latin typeface="Calibri"/>
                          <a:cs typeface="Calibri"/>
                        </a:rPr>
                        <a:t>   </a:t>
                      </a:r>
                      <a:r>
                        <a:rPr dirty="0" sz="1400">
                          <a:latin typeface="Calibri"/>
                          <a:cs typeface="Calibri"/>
                        </a:rPr>
                        <a:t>corresponden</a:t>
                      </a:r>
                      <a:r>
                        <a:rPr dirty="0" sz="1400" spc="335">
                          <a:latin typeface="Calibri"/>
                          <a:cs typeface="Calibri"/>
                        </a:rPr>
                        <a:t>   </a:t>
                      </a:r>
                      <a:r>
                        <a:rPr dirty="0" sz="1400" spc="-50">
                          <a:latin typeface="Calibri"/>
                          <a:cs typeface="Calibri"/>
                        </a:rPr>
                        <a:t>a </a:t>
                      </a:r>
                      <a:r>
                        <a:rPr dirty="0" sz="1400" spc="-10">
                          <a:latin typeface="Calibri"/>
                          <a:cs typeface="Calibri"/>
                        </a:rPr>
                        <a:t>transferencia</a:t>
                      </a:r>
                      <a:r>
                        <a:rPr dirty="0" sz="1400" spc="-4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400">
                          <a:latin typeface="Calibri"/>
                          <a:cs typeface="Calibri"/>
                        </a:rPr>
                        <a:t>de</a:t>
                      </a:r>
                      <a:r>
                        <a:rPr dirty="0" sz="1400" spc="-2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400">
                          <a:latin typeface="Calibri"/>
                          <a:cs typeface="Calibri"/>
                        </a:rPr>
                        <a:t>recursos</a:t>
                      </a:r>
                      <a:r>
                        <a:rPr dirty="0" sz="1400" spc="-3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400">
                          <a:latin typeface="Calibri"/>
                          <a:cs typeface="Calibri"/>
                        </a:rPr>
                        <a:t>a</a:t>
                      </a:r>
                      <a:r>
                        <a:rPr dirty="0" sz="1400" spc="-3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400">
                          <a:latin typeface="Calibri"/>
                          <a:cs typeface="Calibri"/>
                        </a:rPr>
                        <a:t>los</a:t>
                      </a:r>
                      <a:r>
                        <a:rPr dirty="0" sz="1400" spc="-3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400" spc="-10">
                          <a:latin typeface="Calibri"/>
                          <a:cs typeface="Calibri"/>
                        </a:rPr>
                        <a:t>beneficiarios.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B="0" marT="381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988060"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381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rowSpan="2">
                  <a:txBody>
                    <a:bodyPr/>
                    <a:lstStyle/>
                    <a:p>
                      <a:pPr marL="55244" marR="86360">
                        <a:lnSpc>
                          <a:spcPct val="105000"/>
                        </a:lnSpc>
                        <a:spcBef>
                          <a:spcPts val="30"/>
                        </a:spcBef>
                      </a:pPr>
                      <a:r>
                        <a:rPr dirty="0" sz="1400" spc="-10">
                          <a:latin typeface="Calibri"/>
                          <a:cs typeface="Calibri"/>
                        </a:rPr>
                        <a:t>Recursos</a:t>
                      </a:r>
                      <a:r>
                        <a:rPr dirty="0" sz="1400" spc="-2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400" spc="-10">
                          <a:latin typeface="Calibri"/>
                          <a:cs typeface="Calibri"/>
                        </a:rPr>
                        <a:t>utilizados</a:t>
                      </a:r>
                      <a:r>
                        <a:rPr dirty="0" sz="1400" spc="1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400">
                          <a:latin typeface="Calibri"/>
                          <a:cs typeface="Calibri"/>
                        </a:rPr>
                        <a:t>por</a:t>
                      </a:r>
                      <a:r>
                        <a:rPr dirty="0" sz="1400" spc="-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400" spc="-25">
                          <a:latin typeface="Calibri"/>
                          <a:cs typeface="Calibri"/>
                        </a:rPr>
                        <a:t>los </a:t>
                      </a:r>
                      <a:r>
                        <a:rPr dirty="0" sz="1400" spc="-10">
                          <a:latin typeface="Calibri"/>
                          <a:cs typeface="Calibri"/>
                        </a:rPr>
                        <a:t>beneficiarios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B="0" marT="381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5244" marR="755015">
                        <a:lnSpc>
                          <a:spcPct val="105000"/>
                        </a:lnSpc>
                        <a:spcBef>
                          <a:spcPts val="30"/>
                        </a:spcBef>
                      </a:pPr>
                      <a:r>
                        <a:rPr dirty="0" sz="1400">
                          <a:latin typeface="Calibri"/>
                          <a:cs typeface="Calibri"/>
                        </a:rPr>
                        <a:t>Costo</a:t>
                      </a:r>
                      <a:r>
                        <a:rPr dirty="0" sz="1400" spc="-5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400">
                          <a:latin typeface="Calibri"/>
                          <a:cs typeface="Calibri"/>
                        </a:rPr>
                        <a:t>de</a:t>
                      </a:r>
                      <a:r>
                        <a:rPr dirty="0" sz="1400" spc="-3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400">
                          <a:latin typeface="Calibri"/>
                          <a:cs typeface="Calibri"/>
                        </a:rPr>
                        <a:t>postulación</a:t>
                      </a:r>
                      <a:r>
                        <a:rPr dirty="0" sz="1400" spc="-3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400">
                          <a:latin typeface="Calibri"/>
                          <a:cs typeface="Calibri"/>
                        </a:rPr>
                        <a:t>por</a:t>
                      </a:r>
                      <a:r>
                        <a:rPr dirty="0" sz="1400" spc="-3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400">
                          <a:latin typeface="Calibri"/>
                          <a:cs typeface="Calibri"/>
                        </a:rPr>
                        <a:t>parte</a:t>
                      </a:r>
                      <a:r>
                        <a:rPr dirty="0" sz="1400" spc="-3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400">
                          <a:latin typeface="Calibri"/>
                          <a:cs typeface="Calibri"/>
                        </a:rPr>
                        <a:t>de</a:t>
                      </a:r>
                      <a:r>
                        <a:rPr dirty="0" sz="1400" spc="-3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400" spc="-25">
                          <a:latin typeface="Calibri"/>
                          <a:cs typeface="Calibri"/>
                        </a:rPr>
                        <a:t>los </a:t>
                      </a:r>
                      <a:r>
                        <a:rPr dirty="0" sz="1400" spc="-10">
                          <a:latin typeface="Calibri"/>
                          <a:cs typeface="Calibri"/>
                        </a:rPr>
                        <a:t>postulantes</a:t>
                      </a:r>
                      <a:r>
                        <a:rPr dirty="0" sz="1400">
                          <a:latin typeface="Calibri"/>
                          <a:cs typeface="Calibri"/>
                        </a:rPr>
                        <a:t> y</a:t>
                      </a:r>
                      <a:r>
                        <a:rPr dirty="0" sz="1400" spc="-2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400" spc="-10">
                          <a:latin typeface="Calibri"/>
                          <a:cs typeface="Calibri"/>
                        </a:rPr>
                        <a:t>beneficiarios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B="0" marT="381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just" marL="55244" marR="25400">
                        <a:lnSpc>
                          <a:spcPct val="105000"/>
                        </a:lnSpc>
                        <a:spcBef>
                          <a:spcPts val="30"/>
                        </a:spcBef>
                      </a:pPr>
                      <a:r>
                        <a:rPr dirty="0" sz="1400" spc="-10">
                          <a:latin typeface="Calibri"/>
                          <a:cs typeface="Calibri"/>
                        </a:rPr>
                        <a:t>Porcentaje</a:t>
                      </a:r>
                      <a:r>
                        <a:rPr dirty="0" sz="1400" spc="-2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400">
                          <a:latin typeface="Calibri"/>
                          <a:cs typeface="Calibri"/>
                        </a:rPr>
                        <a:t>de</a:t>
                      </a:r>
                      <a:r>
                        <a:rPr dirty="0" sz="1400" spc="-3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400">
                          <a:latin typeface="Calibri"/>
                          <a:cs typeface="Calibri"/>
                        </a:rPr>
                        <a:t>los</a:t>
                      </a:r>
                      <a:r>
                        <a:rPr dirty="0" sz="1400" spc="-2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400">
                          <a:latin typeface="Calibri"/>
                          <a:cs typeface="Calibri"/>
                        </a:rPr>
                        <a:t>beneficiarios</a:t>
                      </a:r>
                      <a:r>
                        <a:rPr dirty="0" sz="1400" spc="-1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400">
                          <a:latin typeface="Calibri"/>
                          <a:cs typeface="Calibri"/>
                        </a:rPr>
                        <a:t>que</a:t>
                      </a:r>
                      <a:r>
                        <a:rPr dirty="0" sz="1400" spc="-3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400" spc="-10">
                          <a:latin typeface="Calibri"/>
                          <a:cs typeface="Calibri"/>
                        </a:rPr>
                        <a:t>contrataron </a:t>
                      </a:r>
                      <a:r>
                        <a:rPr dirty="0" sz="1400">
                          <a:latin typeface="Calibri"/>
                          <a:cs typeface="Calibri"/>
                        </a:rPr>
                        <a:t>a</a:t>
                      </a:r>
                      <a:r>
                        <a:rPr dirty="0" sz="1400" spc="335">
                          <a:latin typeface="Calibri"/>
                          <a:cs typeface="Calibri"/>
                        </a:rPr>
                        <a:t>  </a:t>
                      </a:r>
                      <a:r>
                        <a:rPr dirty="0" sz="1400">
                          <a:latin typeface="Calibri"/>
                          <a:cs typeface="Calibri"/>
                        </a:rPr>
                        <a:t>un</a:t>
                      </a:r>
                      <a:r>
                        <a:rPr dirty="0" sz="1400" spc="335">
                          <a:latin typeface="Calibri"/>
                          <a:cs typeface="Calibri"/>
                        </a:rPr>
                        <a:t>  </a:t>
                      </a:r>
                      <a:r>
                        <a:rPr dirty="0" sz="1400">
                          <a:latin typeface="Calibri"/>
                          <a:cs typeface="Calibri"/>
                        </a:rPr>
                        <a:t>consultor</a:t>
                      </a:r>
                      <a:r>
                        <a:rPr dirty="0" sz="1400" spc="335">
                          <a:latin typeface="Calibri"/>
                          <a:cs typeface="Calibri"/>
                        </a:rPr>
                        <a:t>  </a:t>
                      </a:r>
                      <a:r>
                        <a:rPr dirty="0" sz="1400">
                          <a:latin typeface="Calibri"/>
                          <a:cs typeface="Calibri"/>
                        </a:rPr>
                        <a:t>para</a:t>
                      </a:r>
                      <a:r>
                        <a:rPr dirty="0" sz="1400" spc="335">
                          <a:latin typeface="Calibri"/>
                          <a:cs typeface="Calibri"/>
                        </a:rPr>
                        <a:t>  </a:t>
                      </a:r>
                      <a:r>
                        <a:rPr dirty="0" sz="1400">
                          <a:latin typeface="Calibri"/>
                          <a:cs typeface="Calibri"/>
                        </a:rPr>
                        <a:t>postular.</a:t>
                      </a:r>
                      <a:r>
                        <a:rPr dirty="0" sz="1400" spc="340">
                          <a:latin typeface="Calibri"/>
                          <a:cs typeface="Calibri"/>
                        </a:rPr>
                        <a:t>  </a:t>
                      </a:r>
                      <a:r>
                        <a:rPr dirty="0" sz="1400" spc="-10">
                          <a:latin typeface="Calibri"/>
                          <a:cs typeface="Calibri"/>
                        </a:rPr>
                        <a:t>Recursos invertidos</a:t>
                      </a:r>
                      <a:r>
                        <a:rPr dirty="0" sz="1400" spc="-2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400">
                          <a:latin typeface="Calibri"/>
                          <a:cs typeface="Calibri"/>
                        </a:rPr>
                        <a:t>por</a:t>
                      </a:r>
                      <a:r>
                        <a:rPr dirty="0" sz="1400" spc="-3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400">
                          <a:latin typeface="Calibri"/>
                          <a:cs typeface="Calibri"/>
                        </a:rPr>
                        <a:t>los</a:t>
                      </a:r>
                      <a:r>
                        <a:rPr dirty="0" sz="1400" spc="-3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400" spc="-10">
                          <a:latin typeface="Calibri"/>
                          <a:cs typeface="Calibri"/>
                        </a:rPr>
                        <a:t>postulantes</a:t>
                      </a:r>
                      <a:r>
                        <a:rPr dirty="0" sz="1400" spc="-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400">
                          <a:latin typeface="Calibri"/>
                          <a:cs typeface="Calibri"/>
                        </a:rPr>
                        <a:t>para</a:t>
                      </a:r>
                      <a:r>
                        <a:rPr dirty="0" sz="1400" spc="-3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400" spc="-10">
                          <a:latin typeface="Calibri"/>
                          <a:cs typeface="Calibri"/>
                        </a:rPr>
                        <a:t>postular.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B="0" marT="381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744220"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381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381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5244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dirty="0" sz="1400" spc="-10">
                          <a:latin typeface="Calibri"/>
                          <a:cs typeface="Calibri"/>
                        </a:rPr>
                        <a:t>Recursos</a:t>
                      </a:r>
                      <a:r>
                        <a:rPr dirty="0" sz="1400" spc="-3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400" spc="-10">
                          <a:latin typeface="Calibri"/>
                          <a:cs typeface="Calibri"/>
                        </a:rPr>
                        <a:t>invertidos</a:t>
                      </a:r>
                      <a:r>
                        <a:rPr dirty="0" sz="1400">
                          <a:latin typeface="Calibri"/>
                          <a:cs typeface="Calibri"/>
                        </a:rPr>
                        <a:t> por</a:t>
                      </a:r>
                      <a:r>
                        <a:rPr dirty="0" sz="1400" spc="-2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400">
                          <a:latin typeface="Calibri"/>
                          <a:cs typeface="Calibri"/>
                        </a:rPr>
                        <a:t>los</a:t>
                      </a:r>
                      <a:r>
                        <a:rPr dirty="0" sz="1400" spc="-2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400" spc="-10">
                          <a:latin typeface="Calibri"/>
                          <a:cs typeface="Calibri"/>
                        </a:rPr>
                        <a:t>beneficiarios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B="0" marT="1524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just" marL="55244" marR="25400">
                        <a:lnSpc>
                          <a:spcPct val="105000"/>
                        </a:lnSpc>
                        <a:spcBef>
                          <a:spcPts val="35"/>
                        </a:spcBef>
                      </a:pPr>
                      <a:r>
                        <a:rPr dirty="0" sz="1400">
                          <a:latin typeface="Calibri"/>
                          <a:cs typeface="Calibri"/>
                        </a:rPr>
                        <a:t>Relación</a:t>
                      </a:r>
                      <a:r>
                        <a:rPr dirty="0" sz="1400" spc="27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400">
                          <a:latin typeface="Calibri"/>
                          <a:cs typeface="Calibri"/>
                        </a:rPr>
                        <a:t>entre</a:t>
                      </a:r>
                      <a:r>
                        <a:rPr dirty="0" sz="1400" spc="28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400">
                          <a:latin typeface="Calibri"/>
                          <a:cs typeface="Calibri"/>
                        </a:rPr>
                        <a:t>los</a:t>
                      </a:r>
                      <a:r>
                        <a:rPr dirty="0" sz="1400" spc="28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400">
                          <a:latin typeface="Calibri"/>
                          <a:cs typeface="Calibri"/>
                        </a:rPr>
                        <a:t>recursos</a:t>
                      </a:r>
                      <a:r>
                        <a:rPr dirty="0" sz="1400" spc="28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400">
                          <a:latin typeface="Calibri"/>
                          <a:cs typeface="Calibri"/>
                        </a:rPr>
                        <a:t>invertidos</a:t>
                      </a:r>
                      <a:r>
                        <a:rPr dirty="0" sz="1400" spc="29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400">
                          <a:latin typeface="Calibri"/>
                          <a:cs typeface="Calibri"/>
                        </a:rPr>
                        <a:t>por</a:t>
                      </a:r>
                      <a:r>
                        <a:rPr dirty="0" sz="1400" spc="28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400" spc="-25">
                          <a:latin typeface="Calibri"/>
                          <a:cs typeface="Calibri"/>
                        </a:rPr>
                        <a:t>el </a:t>
                      </a:r>
                      <a:r>
                        <a:rPr dirty="0" sz="1400">
                          <a:latin typeface="Calibri"/>
                          <a:cs typeface="Calibri"/>
                        </a:rPr>
                        <a:t>instrumento</a:t>
                      </a:r>
                      <a:r>
                        <a:rPr dirty="0" sz="1400" spc="21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400">
                          <a:latin typeface="Calibri"/>
                          <a:cs typeface="Calibri"/>
                        </a:rPr>
                        <a:t>y</a:t>
                      </a:r>
                      <a:r>
                        <a:rPr dirty="0" sz="1400" spc="22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400">
                          <a:latin typeface="Calibri"/>
                          <a:cs typeface="Calibri"/>
                        </a:rPr>
                        <a:t>los</a:t>
                      </a:r>
                      <a:r>
                        <a:rPr dirty="0" sz="1400" spc="229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400">
                          <a:latin typeface="Calibri"/>
                          <a:cs typeface="Calibri"/>
                        </a:rPr>
                        <a:t>recursos</a:t>
                      </a:r>
                      <a:r>
                        <a:rPr dirty="0" sz="1400" spc="229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400">
                          <a:latin typeface="Calibri"/>
                          <a:cs typeface="Calibri"/>
                        </a:rPr>
                        <a:t>invertidos</a:t>
                      </a:r>
                      <a:r>
                        <a:rPr dirty="0" sz="1400" spc="23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400">
                          <a:latin typeface="Calibri"/>
                          <a:cs typeface="Calibri"/>
                        </a:rPr>
                        <a:t>por</a:t>
                      </a:r>
                      <a:r>
                        <a:rPr dirty="0" sz="1400" spc="229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400" spc="-25">
                          <a:latin typeface="Calibri"/>
                          <a:cs typeface="Calibri"/>
                        </a:rPr>
                        <a:t>los </a:t>
                      </a:r>
                      <a:r>
                        <a:rPr dirty="0" sz="1400" spc="-10">
                          <a:latin typeface="Calibri"/>
                          <a:cs typeface="Calibri"/>
                        </a:rPr>
                        <a:t>beneficiarios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B="0" marT="444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2" descr=""/>
          <p:cNvGraphicFramePr>
            <a:graphicFrameLocks noGrp="1"/>
          </p:cNvGraphicFramePr>
          <p:nvPr/>
        </p:nvGraphicFramePr>
        <p:xfrm>
          <a:off x="523036" y="1327277"/>
          <a:ext cx="10913745" cy="461708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996439"/>
                <a:gridCol w="1996439"/>
                <a:gridCol w="3416300"/>
                <a:gridCol w="3416300"/>
              </a:tblGrid>
              <a:tr h="972185">
                <a:tc rowSpan="2">
                  <a:txBody>
                    <a:bodyPr/>
                    <a:lstStyle/>
                    <a:p>
                      <a:pPr marL="54610" marR="161925">
                        <a:lnSpc>
                          <a:spcPct val="105000"/>
                        </a:lnSpc>
                        <a:spcBef>
                          <a:spcPts val="30"/>
                        </a:spcBef>
                      </a:pPr>
                      <a:r>
                        <a:rPr dirty="0" sz="1400" spc="-10" b="1">
                          <a:latin typeface="Calibri"/>
                          <a:cs typeface="Calibri"/>
                        </a:rPr>
                        <a:t>Eficiencia </a:t>
                      </a:r>
                      <a:r>
                        <a:rPr dirty="0" sz="1400" b="1">
                          <a:latin typeface="Calibri"/>
                          <a:cs typeface="Calibri"/>
                        </a:rPr>
                        <a:t>en </a:t>
                      </a:r>
                      <a:r>
                        <a:rPr dirty="0" sz="1400" spc="-10" b="1">
                          <a:latin typeface="Calibri"/>
                          <a:cs typeface="Calibri"/>
                        </a:rPr>
                        <a:t>generación </a:t>
                      </a:r>
                      <a:r>
                        <a:rPr dirty="0" sz="1400" b="1">
                          <a:latin typeface="Calibri"/>
                          <a:cs typeface="Calibri"/>
                        </a:rPr>
                        <a:t>de</a:t>
                      </a:r>
                      <a:r>
                        <a:rPr dirty="0" sz="1400" spc="-20" b="1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400" spc="-10" b="1">
                          <a:latin typeface="Calibri"/>
                          <a:cs typeface="Calibri"/>
                        </a:rPr>
                        <a:t>productos</a:t>
                      </a:r>
                      <a:r>
                        <a:rPr dirty="0" sz="1400" spc="-40" b="1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400" b="1">
                          <a:latin typeface="Calibri"/>
                          <a:cs typeface="Calibri"/>
                        </a:rPr>
                        <a:t>(a nivel</a:t>
                      </a:r>
                      <a:r>
                        <a:rPr dirty="0" sz="1400" spc="-15" b="1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400" spc="-25" b="1">
                          <a:latin typeface="Calibri"/>
                          <a:cs typeface="Calibri"/>
                        </a:rPr>
                        <a:t>de</a:t>
                      </a:r>
                      <a:endParaRPr sz="1400">
                        <a:latin typeface="Calibri"/>
                        <a:cs typeface="Calibri"/>
                      </a:endParaRPr>
                    </a:p>
                    <a:p>
                      <a:pPr marL="54610">
                        <a:lnSpc>
                          <a:spcPct val="100000"/>
                        </a:lnSpc>
                        <a:spcBef>
                          <a:spcPts val="1095"/>
                        </a:spcBef>
                      </a:pPr>
                      <a:r>
                        <a:rPr dirty="0" sz="1400" spc="-10" b="1">
                          <a:latin typeface="Calibri"/>
                          <a:cs typeface="Calibri"/>
                        </a:rPr>
                        <a:t>instrumento)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B="0" marT="381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4610" marR="115570">
                        <a:lnSpc>
                          <a:spcPct val="105000"/>
                        </a:lnSpc>
                        <a:spcBef>
                          <a:spcPts val="30"/>
                        </a:spcBef>
                      </a:pPr>
                      <a:r>
                        <a:rPr dirty="0" sz="1400" spc="-20">
                          <a:latin typeface="Calibri"/>
                          <a:cs typeface="Calibri"/>
                        </a:rPr>
                        <a:t>Transferencias</a:t>
                      </a:r>
                      <a:r>
                        <a:rPr dirty="0" sz="1400" spc="-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400" spc="-10">
                          <a:latin typeface="Calibri"/>
                          <a:cs typeface="Calibri"/>
                        </a:rPr>
                        <a:t>directas</a:t>
                      </a:r>
                      <a:r>
                        <a:rPr dirty="0" sz="140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400" spc="-50">
                          <a:latin typeface="Calibri"/>
                          <a:cs typeface="Calibri"/>
                        </a:rPr>
                        <a:t>a </a:t>
                      </a:r>
                      <a:r>
                        <a:rPr dirty="0" sz="1400">
                          <a:latin typeface="Calibri"/>
                          <a:cs typeface="Calibri"/>
                        </a:rPr>
                        <a:t>los</a:t>
                      </a:r>
                      <a:r>
                        <a:rPr dirty="0" sz="1400" spc="-3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400" spc="-10">
                          <a:latin typeface="Calibri"/>
                          <a:cs typeface="Calibri"/>
                        </a:rPr>
                        <a:t>beneficiarios (producto</a:t>
                      </a:r>
                      <a:r>
                        <a:rPr dirty="0" sz="1400" spc="1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400" spc="-10">
                          <a:latin typeface="Calibri"/>
                          <a:cs typeface="Calibri"/>
                        </a:rPr>
                        <a:t>intermedio</a:t>
                      </a:r>
                      <a:r>
                        <a:rPr dirty="0" sz="1400" spc="1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400" spc="-25">
                          <a:latin typeface="Calibri"/>
                          <a:cs typeface="Calibri"/>
                        </a:rPr>
                        <a:t>del </a:t>
                      </a:r>
                      <a:r>
                        <a:rPr dirty="0" sz="1400" spc="-10">
                          <a:latin typeface="Calibri"/>
                          <a:cs typeface="Calibri"/>
                        </a:rPr>
                        <a:t>instrumento)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B="0" marT="381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5244" marR="749935">
                        <a:lnSpc>
                          <a:spcPct val="105000"/>
                        </a:lnSpc>
                        <a:spcBef>
                          <a:spcPts val="30"/>
                        </a:spcBef>
                      </a:pPr>
                      <a:r>
                        <a:rPr dirty="0" sz="1400" spc="-10">
                          <a:latin typeface="Calibri"/>
                          <a:cs typeface="Calibri"/>
                        </a:rPr>
                        <a:t>Inversión</a:t>
                      </a:r>
                      <a:r>
                        <a:rPr dirty="0" sz="1400" spc="-1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400" spc="-10">
                          <a:latin typeface="Calibri"/>
                          <a:cs typeface="Calibri"/>
                        </a:rPr>
                        <a:t>efectiva</a:t>
                      </a:r>
                      <a:r>
                        <a:rPr dirty="0" sz="1400" spc="-1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400">
                          <a:latin typeface="Calibri"/>
                          <a:cs typeface="Calibri"/>
                        </a:rPr>
                        <a:t>de</a:t>
                      </a:r>
                      <a:r>
                        <a:rPr dirty="0" sz="1400" spc="-1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400" spc="-10">
                          <a:latin typeface="Calibri"/>
                          <a:cs typeface="Calibri"/>
                        </a:rPr>
                        <a:t>recursos</a:t>
                      </a:r>
                      <a:r>
                        <a:rPr dirty="0" sz="1400" spc="-2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400">
                          <a:latin typeface="Calibri"/>
                          <a:cs typeface="Calibri"/>
                        </a:rPr>
                        <a:t>en</a:t>
                      </a:r>
                      <a:r>
                        <a:rPr dirty="0" sz="1400" spc="-2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400" spc="-25">
                          <a:latin typeface="Calibri"/>
                          <a:cs typeface="Calibri"/>
                        </a:rPr>
                        <a:t>los </a:t>
                      </a:r>
                      <a:r>
                        <a:rPr dirty="0" sz="1400" spc="-10">
                          <a:latin typeface="Calibri"/>
                          <a:cs typeface="Calibri"/>
                        </a:rPr>
                        <a:t>beneficiarios.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B="0" marT="381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5880" marR="138430">
                        <a:lnSpc>
                          <a:spcPct val="105000"/>
                        </a:lnSpc>
                        <a:spcBef>
                          <a:spcPts val="30"/>
                        </a:spcBef>
                      </a:pPr>
                      <a:r>
                        <a:rPr dirty="0" sz="1400" spc="-20">
                          <a:latin typeface="Calibri"/>
                          <a:cs typeface="Calibri"/>
                        </a:rPr>
                        <a:t>Transferencia </a:t>
                      </a:r>
                      <a:r>
                        <a:rPr dirty="0" sz="1400">
                          <a:latin typeface="Calibri"/>
                          <a:cs typeface="Calibri"/>
                        </a:rPr>
                        <a:t>promedio</a:t>
                      </a:r>
                      <a:r>
                        <a:rPr dirty="0" sz="1400" spc="-3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400">
                          <a:latin typeface="Calibri"/>
                          <a:cs typeface="Calibri"/>
                        </a:rPr>
                        <a:t>por</a:t>
                      </a:r>
                      <a:r>
                        <a:rPr dirty="0" sz="1400" spc="-3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400" spc="-10">
                          <a:latin typeface="Calibri"/>
                          <a:cs typeface="Calibri"/>
                        </a:rPr>
                        <a:t>Proyecto. Distribución</a:t>
                      </a:r>
                      <a:r>
                        <a:rPr dirty="0" sz="1400" spc="-2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400">
                          <a:latin typeface="Calibri"/>
                          <a:cs typeface="Calibri"/>
                        </a:rPr>
                        <a:t>de</a:t>
                      </a:r>
                      <a:r>
                        <a:rPr dirty="0" sz="1400" spc="-2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400">
                          <a:latin typeface="Calibri"/>
                          <a:cs typeface="Calibri"/>
                        </a:rPr>
                        <a:t>las</a:t>
                      </a:r>
                      <a:r>
                        <a:rPr dirty="0" sz="1400" spc="-2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400" spc="-10">
                          <a:latin typeface="Calibri"/>
                          <a:cs typeface="Calibri"/>
                        </a:rPr>
                        <a:t>transferencias</a:t>
                      </a:r>
                      <a:r>
                        <a:rPr dirty="0" sz="1400" spc="-2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400">
                          <a:latin typeface="Calibri"/>
                          <a:cs typeface="Calibri"/>
                        </a:rPr>
                        <a:t>a</a:t>
                      </a:r>
                      <a:r>
                        <a:rPr dirty="0" sz="1400" spc="-2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400" spc="-10">
                          <a:latin typeface="Calibri"/>
                          <a:cs typeface="Calibri"/>
                        </a:rPr>
                        <a:t>través</a:t>
                      </a:r>
                      <a:r>
                        <a:rPr dirty="0" sz="1400" spc="-1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400" spc="-25">
                          <a:latin typeface="Calibri"/>
                          <a:cs typeface="Calibri"/>
                        </a:rPr>
                        <a:t>de </a:t>
                      </a:r>
                      <a:r>
                        <a:rPr dirty="0" sz="1400" spc="-10">
                          <a:latin typeface="Calibri"/>
                          <a:cs typeface="Calibri"/>
                        </a:rPr>
                        <a:t>proyectos.</a:t>
                      </a:r>
                      <a:r>
                        <a:rPr dirty="0" sz="1400" spc="-4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400" spc="-10">
                          <a:latin typeface="Calibri"/>
                          <a:cs typeface="Calibri"/>
                        </a:rPr>
                        <a:t>Relación</a:t>
                      </a:r>
                      <a:r>
                        <a:rPr dirty="0" sz="1400" spc="-4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400">
                          <a:latin typeface="Calibri"/>
                          <a:cs typeface="Calibri"/>
                        </a:rPr>
                        <a:t>entre</a:t>
                      </a:r>
                      <a:r>
                        <a:rPr dirty="0" sz="1400" spc="-1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400">
                          <a:latin typeface="Calibri"/>
                          <a:cs typeface="Calibri"/>
                        </a:rPr>
                        <a:t>pesos</a:t>
                      </a:r>
                      <a:r>
                        <a:rPr dirty="0" sz="1400" spc="-2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400" spc="-10">
                          <a:latin typeface="Calibri"/>
                          <a:cs typeface="Calibri"/>
                        </a:rPr>
                        <a:t>transferidos </a:t>
                      </a:r>
                      <a:r>
                        <a:rPr dirty="0" sz="1400">
                          <a:latin typeface="Calibri"/>
                          <a:cs typeface="Calibri"/>
                        </a:rPr>
                        <a:t>por</a:t>
                      </a:r>
                      <a:r>
                        <a:rPr dirty="0" sz="1400" spc="-3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400">
                          <a:latin typeface="Calibri"/>
                          <a:cs typeface="Calibri"/>
                        </a:rPr>
                        <a:t>peso</a:t>
                      </a:r>
                      <a:r>
                        <a:rPr dirty="0" sz="1400" spc="-2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400">
                          <a:latin typeface="Calibri"/>
                          <a:cs typeface="Calibri"/>
                        </a:rPr>
                        <a:t>de</a:t>
                      </a:r>
                      <a:r>
                        <a:rPr dirty="0" sz="1400" spc="-2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400">
                          <a:latin typeface="Calibri"/>
                          <a:cs typeface="Calibri"/>
                        </a:rPr>
                        <a:t>costos</a:t>
                      </a:r>
                      <a:r>
                        <a:rPr dirty="0" sz="1400" spc="-5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400" spc="-10">
                          <a:latin typeface="Calibri"/>
                          <a:cs typeface="Calibri"/>
                        </a:rPr>
                        <a:t>administrativos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B="0" marT="381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038225"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381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4610" marR="435609">
                        <a:lnSpc>
                          <a:spcPct val="105000"/>
                        </a:lnSpc>
                        <a:spcBef>
                          <a:spcPts val="30"/>
                        </a:spcBef>
                      </a:pPr>
                      <a:r>
                        <a:rPr dirty="0" sz="1400" spc="-10">
                          <a:latin typeface="Calibri"/>
                          <a:cs typeface="Calibri"/>
                        </a:rPr>
                        <a:t>Producto</a:t>
                      </a:r>
                      <a:r>
                        <a:rPr dirty="0" sz="140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400" spc="-10">
                          <a:latin typeface="Calibri"/>
                          <a:cs typeface="Calibri"/>
                        </a:rPr>
                        <a:t>intermedio (instrumento)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B="0" marT="381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5244">
                        <a:lnSpc>
                          <a:spcPct val="100000"/>
                        </a:lnSpc>
                        <a:spcBef>
                          <a:spcPts val="114"/>
                        </a:spcBef>
                      </a:pPr>
                      <a:r>
                        <a:rPr dirty="0" sz="1400" spc="-10">
                          <a:latin typeface="Calibri"/>
                          <a:cs typeface="Calibri"/>
                        </a:rPr>
                        <a:t>Actividades</a:t>
                      </a:r>
                      <a:r>
                        <a:rPr dirty="0" sz="1400" spc="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400" spc="-10">
                          <a:latin typeface="Calibri"/>
                          <a:cs typeface="Calibri"/>
                        </a:rPr>
                        <a:t>concretadas</a:t>
                      </a:r>
                      <a:r>
                        <a:rPr dirty="0" sz="1400" spc="1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400" spc="-50">
                          <a:latin typeface="Calibri"/>
                          <a:cs typeface="Calibri"/>
                        </a:rPr>
                        <a:t>a</a:t>
                      </a:r>
                      <a:endParaRPr sz="1400">
                        <a:latin typeface="Calibri"/>
                        <a:cs typeface="Calibri"/>
                      </a:endParaRPr>
                    </a:p>
                    <a:p>
                      <a:pPr marL="55244">
                        <a:lnSpc>
                          <a:spcPct val="100000"/>
                        </a:lnSpc>
                        <a:spcBef>
                          <a:spcPts val="1095"/>
                        </a:spcBef>
                      </a:pPr>
                      <a:r>
                        <a:rPr dirty="0" sz="1400" spc="-10">
                          <a:latin typeface="Calibri"/>
                          <a:cs typeface="Calibri"/>
                        </a:rPr>
                        <a:t>través</a:t>
                      </a:r>
                      <a:r>
                        <a:rPr dirty="0" sz="1400" spc="-4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400">
                          <a:latin typeface="Calibri"/>
                          <a:cs typeface="Calibri"/>
                        </a:rPr>
                        <a:t>del</a:t>
                      </a:r>
                      <a:r>
                        <a:rPr dirty="0" sz="1400" spc="-3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400" spc="-10">
                          <a:latin typeface="Calibri"/>
                          <a:cs typeface="Calibri"/>
                        </a:rPr>
                        <a:t>instrumento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B="0" marT="14604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just" marL="55880" marR="83820">
                        <a:lnSpc>
                          <a:spcPct val="105000"/>
                        </a:lnSpc>
                        <a:spcBef>
                          <a:spcPts val="30"/>
                        </a:spcBef>
                      </a:pPr>
                      <a:r>
                        <a:rPr dirty="0" sz="1400">
                          <a:latin typeface="Calibri"/>
                          <a:cs typeface="Calibri"/>
                        </a:rPr>
                        <a:t>Número</a:t>
                      </a:r>
                      <a:r>
                        <a:rPr dirty="0" sz="1400" spc="-5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400">
                          <a:latin typeface="Calibri"/>
                          <a:cs typeface="Calibri"/>
                        </a:rPr>
                        <a:t>de</a:t>
                      </a:r>
                      <a:r>
                        <a:rPr dirty="0" sz="1400" spc="-3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400" spc="-10">
                          <a:latin typeface="Calibri"/>
                          <a:cs typeface="Calibri"/>
                        </a:rPr>
                        <a:t>proyectos</a:t>
                      </a:r>
                      <a:r>
                        <a:rPr dirty="0" sz="1400" spc="-4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400">
                          <a:latin typeface="Calibri"/>
                          <a:cs typeface="Calibri"/>
                        </a:rPr>
                        <a:t>ejecutados</a:t>
                      </a:r>
                      <a:r>
                        <a:rPr dirty="0" sz="1400" spc="-2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400">
                          <a:latin typeface="Calibri"/>
                          <a:cs typeface="Calibri"/>
                        </a:rPr>
                        <a:t>a</a:t>
                      </a:r>
                      <a:r>
                        <a:rPr dirty="0" sz="1400" spc="-4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400" spc="-10">
                          <a:latin typeface="Calibri"/>
                          <a:cs typeface="Calibri"/>
                        </a:rPr>
                        <a:t>través</a:t>
                      </a:r>
                      <a:r>
                        <a:rPr dirty="0" sz="1400" spc="-3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400" spc="-25">
                          <a:latin typeface="Calibri"/>
                          <a:cs typeface="Calibri"/>
                        </a:rPr>
                        <a:t>del </a:t>
                      </a:r>
                      <a:r>
                        <a:rPr dirty="0" sz="1400">
                          <a:latin typeface="Calibri"/>
                          <a:cs typeface="Calibri"/>
                        </a:rPr>
                        <a:t>instrumento.</a:t>
                      </a:r>
                      <a:r>
                        <a:rPr dirty="0" sz="1400" spc="204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400">
                          <a:latin typeface="Calibri"/>
                          <a:cs typeface="Calibri"/>
                        </a:rPr>
                        <a:t>Número</a:t>
                      </a:r>
                      <a:r>
                        <a:rPr dirty="0" sz="1400" spc="-6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400">
                          <a:latin typeface="Calibri"/>
                          <a:cs typeface="Calibri"/>
                        </a:rPr>
                        <a:t>de</a:t>
                      </a:r>
                      <a:r>
                        <a:rPr dirty="0" sz="1400" spc="-4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400">
                          <a:latin typeface="Calibri"/>
                          <a:cs typeface="Calibri"/>
                        </a:rPr>
                        <a:t>firmas</a:t>
                      </a:r>
                      <a:r>
                        <a:rPr dirty="0" sz="1400" spc="-6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400" spc="-10">
                          <a:latin typeface="Calibri"/>
                          <a:cs typeface="Calibri"/>
                        </a:rPr>
                        <a:t>beneficiadas </a:t>
                      </a:r>
                      <a:r>
                        <a:rPr dirty="0" sz="1400">
                          <a:latin typeface="Calibri"/>
                          <a:cs typeface="Calibri"/>
                        </a:rPr>
                        <a:t>por</a:t>
                      </a:r>
                      <a:r>
                        <a:rPr dirty="0" sz="1400" spc="-2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400">
                          <a:latin typeface="Calibri"/>
                          <a:cs typeface="Calibri"/>
                        </a:rPr>
                        <a:t>el</a:t>
                      </a:r>
                      <a:r>
                        <a:rPr dirty="0" sz="1400" spc="-2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400" spc="-10">
                          <a:latin typeface="Calibri"/>
                          <a:cs typeface="Calibri"/>
                        </a:rPr>
                        <a:t>instrumento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B="0" marT="381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606675">
                <a:tc>
                  <a:txBody>
                    <a:bodyPr/>
                    <a:lstStyle/>
                    <a:p>
                      <a:pPr marL="54610">
                        <a:lnSpc>
                          <a:spcPct val="100000"/>
                        </a:lnSpc>
                        <a:spcBef>
                          <a:spcPts val="114"/>
                        </a:spcBef>
                      </a:pPr>
                      <a:r>
                        <a:rPr dirty="0" sz="1400" spc="-10" b="1">
                          <a:latin typeface="Calibri"/>
                          <a:cs typeface="Calibri"/>
                        </a:rPr>
                        <a:t>Eficiencia </a:t>
                      </a:r>
                      <a:r>
                        <a:rPr dirty="0" sz="1400" b="1">
                          <a:latin typeface="Calibri"/>
                          <a:cs typeface="Calibri"/>
                        </a:rPr>
                        <a:t>en </a:t>
                      </a:r>
                      <a:r>
                        <a:rPr dirty="0" sz="1400" spc="-25" b="1">
                          <a:latin typeface="Calibri"/>
                          <a:cs typeface="Calibri"/>
                        </a:rPr>
                        <a:t>la</a:t>
                      </a:r>
                      <a:endParaRPr sz="1400">
                        <a:latin typeface="Calibri"/>
                        <a:cs typeface="Calibri"/>
                      </a:endParaRPr>
                    </a:p>
                    <a:p>
                      <a:pPr marL="54610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dirty="0" sz="1400" b="1">
                          <a:latin typeface="Calibri"/>
                          <a:cs typeface="Calibri"/>
                        </a:rPr>
                        <a:t>producción</a:t>
                      </a:r>
                      <a:r>
                        <a:rPr dirty="0" sz="1400" spc="-65" b="1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400" spc="-25" b="1">
                          <a:latin typeface="Calibri"/>
                          <a:cs typeface="Calibri"/>
                        </a:rPr>
                        <a:t>de</a:t>
                      </a:r>
                      <a:endParaRPr sz="1400">
                        <a:latin typeface="Calibri"/>
                        <a:cs typeface="Calibri"/>
                      </a:endParaRPr>
                    </a:p>
                    <a:p>
                      <a:pPr marL="54610">
                        <a:lnSpc>
                          <a:spcPct val="100000"/>
                        </a:lnSpc>
                        <a:spcBef>
                          <a:spcPts val="1095"/>
                        </a:spcBef>
                      </a:pPr>
                      <a:r>
                        <a:rPr dirty="0" sz="1400" spc="-10" b="1">
                          <a:latin typeface="Calibri"/>
                          <a:cs typeface="Calibri"/>
                        </a:rPr>
                        <a:t>resultados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B="0" marT="14604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4610">
                        <a:lnSpc>
                          <a:spcPct val="100000"/>
                        </a:lnSpc>
                        <a:spcBef>
                          <a:spcPts val="114"/>
                        </a:spcBef>
                      </a:pPr>
                      <a:r>
                        <a:rPr dirty="0" sz="1400" spc="-10">
                          <a:latin typeface="Calibri"/>
                          <a:cs typeface="Calibri"/>
                        </a:rPr>
                        <a:t>Resultados</a:t>
                      </a:r>
                      <a:r>
                        <a:rPr dirty="0" sz="1400" spc="-2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400" spc="-10">
                          <a:latin typeface="Calibri"/>
                          <a:cs typeface="Calibri"/>
                        </a:rPr>
                        <a:t>finales</a:t>
                      </a:r>
                      <a:endParaRPr sz="1400">
                        <a:latin typeface="Calibri"/>
                        <a:cs typeface="Calibri"/>
                      </a:endParaRPr>
                    </a:p>
                    <a:p>
                      <a:pPr marL="54610">
                        <a:lnSpc>
                          <a:spcPct val="100000"/>
                        </a:lnSpc>
                        <a:spcBef>
                          <a:spcPts val="1095"/>
                        </a:spcBef>
                      </a:pPr>
                      <a:r>
                        <a:rPr dirty="0" sz="1400" spc="-10">
                          <a:latin typeface="Calibri"/>
                          <a:cs typeface="Calibri"/>
                        </a:rPr>
                        <a:t>(beneficiarios)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B="0" marT="14604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5244">
                        <a:lnSpc>
                          <a:spcPct val="100000"/>
                        </a:lnSpc>
                        <a:spcBef>
                          <a:spcPts val="114"/>
                        </a:spcBef>
                      </a:pPr>
                      <a:r>
                        <a:rPr dirty="0" sz="1400" spc="-10">
                          <a:latin typeface="Calibri"/>
                          <a:cs typeface="Calibri"/>
                        </a:rPr>
                        <a:t>Resultados concretos</a:t>
                      </a:r>
                      <a:r>
                        <a:rPr dirty="0" sz="140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400" spc="-10">
                          <a:latin typeface="Calibri"/>
                          <a:cs typeface="Calibri"/>
                        </a:rPr>
                        <a:t>producidos </a:t>
                      </a:r>
                      <a:r>
                        <a:rPr dirty="0" sz="1400">
                          <a:latin typeface="Calibri"/>
                          <a:cs typeface="Calibri"/>
                        </a:rPr>
                        <a:t>por</a:t>
                      </a:r>
                      <a:r>
                        <a:rPr dirty="0" sz="1400" spc="-1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400" spc="-25">
                          <a:latin typeface="Calibri"/>
                          <a:cs typeface="Calibri"/>
                        </a:rPr>
                        <a:t>los</a:t>
                      </a:r>
                      <a:endParaRPr sz="1400">
                        <a:latin typeface="Calibri"/>
                        <a:cs typeface="Calibri"/>
                      </a:endParaRPr>
                    </a:p>
                    <a:p>
                      <a:pPr marL="55244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dirty="0" sz="1400">
                          <a:latin typeface="Calibri"/>
                          <a:cs typeface="Calibri"/>
                        </a:rPr>
                        <a:t>beneficiarios</a:t>
                      </a:r>
                      <a:r>
                        <a:rPr dirty="0" sz="1400" spc="-4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400">
                          <a:latin typeface="Calibri"/>
                          <a:cs typeface="Calibri"/>
                        </a:rPr>
                        <a:t>con</a:t>
                      </a:r>
                      <a:r>
                        <a:rPr dirty="0" sz="1400" spc="-5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400">
                          <a:latin typeface="Calibri"/>
                          <a:cs typeface="Calibri"/>
                        </a:rPr>
                        <a:t>el</a:t>
                      </a:r>
                      <a:r>
                        <a:rPr dirty="0" sz="1400" spc="-3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400">
                          <a:latin typeface="Calibri"/>
                          <a:cs typeface="Calibri"/>
                        </a:rPr>
                        <a:t>apoyo</a:t>
                      </a:r>
                      <a:r>
                        <a:rPr dirty="0" sz="1400" spc="-4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400">
                          <a:latin typeface="Calibri"/>
                          <a:cs typeface="Calibri"/>
                        </a:rPr>
                        <a:t>del</a:t>
                      </a:r>
                      <a:r>
                        <a:rPr dirty="0" sz="1400" spc="-3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400" spc="-10">
                          <a:latin typeface="Calibri"/>
                          <a:cs typeface="Calibri"/>
                        </a:rPr>
                        <a:t>proyecto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B="0" marT="14604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5880">
                        <a:lnSpc>
                          <a:spcPct val="100000"/>
                        </a:lnSpc>
                        <a:spcBef>
                          <a:spcPts val="114"/>
                        </a:spcBef>
                      </a:pPr>
                      <a:r>
                        <a:rPr dirty="0" sz="1400">
                          <a:latin typeface="Calibri"/>
                          <a:cs typeface="Calibri"/>
                        </a:rPr>
                        <a:t>Número</a:t>
                      </a:r>
                      <a:r>
                        <a:rPr dirty="0" sz="1400" spc="-3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400">
                          <a:latin typeface="Calibri"/>
                          <a:cs typeface="Calibri"/>
                        </a:rPr>
                        <a:t>total</a:t>
                      </a:r>
                      <a:r>
                        <a:rPr dirty="0" sz="1400" spc="-2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400">
                          <a:latin typeface="Calibri"/>
                          <a:cs typeface="Calibri"/>
                        </a:rPr>
                        <a:t>y</a:t>
                      </a:r>
                      <a:r>
                        <a:rPr dirty="0" sz="1400" spc="-2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400" spc="-10">
                          <a:latin typeface="Calibri"/>
                          <a:cs typeface="Calibri"/>
                        </a:rPr>
                        <a:t>distribución </a:t>
                      </a:r>
                      <a:r>
                        <a:rPr dirty="0" sz="1400">
                          <a:latin typeface="Calibri"/>
                          <a:cs typeface="Calibri"/>
                        </a:rPr>
                        <a:t>de</a:t>
                      </a:r>
                      <a:r>
                        <a:rPr dirty="0" sz="1400" spc="-2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400" spc="-10">
                          <a:latin typeface="Calibri"/>
                          <a:cs typeface="Calibri"/>
                        </a:rPr>
                        <a:t>resultados </a:t>
                      </a:r>
                      <a:r>
                        <a:rPr dirty="0" sz="1400" spc="-25">
                          <a:latin typeface="Calibri"/>
                          <a:cs typeface="Calibri"/>
                        </a:rPr>
                        <a:t>por</a:t>
                      </a:r>
                      <a:endParaRPr sz="1400">
                        <a:latin typeface="Calibri"/>
                        <a:cs typeface="Calibri"/>
                      </a:endParaRPr>
                    </a:p>
                    <a:p>
                      <a:pPr marL="55880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dirty="0" sz="1400" spc="-10">
                          <a:latin typeface="Calibri"/>
                          <a:cs typeface="Calibri"/>
                        </a:rPr>
                        <a:t>proyecto</a:t>
                      </a:r>
                      <a:r>
                        <a:rPr dirty="0" sz="1400" spc="-3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400" spc="-10">
                          <a:latin typeface="Calibri"/>
                          <a:cs typeface="Calibri"/>
                        </a:rPr>
                        <a:t>apoyado.</a:t>
                      </a:r>
                      <a:endParaRPr sz="1400">
                        <a:latin typeface="Calibri"/>
                        <a:cs typeface="Calibri"/>
                      </a:endParaRPr>
                    </a:p>
                    <a:p>
                      <a:pPr marL="55880" marR="149860">
                        <a:lnSpc>
                          <a:spcPct val="105000"/>
                        </a:lnSpc>
                        <a:spcBef>
                          <a:spcPts val="985"/>
                        </a:spcBef>
                      </a:pPr>
                      <a:r>
                        <a:rPr dirty="0" sz="1400">
                          <a:latin typeface="Calibri"/>
                          <a:cs typeface="Calibri"/>
                        </a:rPr>
                        <a:t>Número</a:t>
                      </a:r>
                      <a:r>
                        <a:rPr dirty="0" sz="1400" spc="-4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400">
                          <a:latin typeface="Calibri"/>
                          <a:cs typeface="Calibri"/>
                        </a:rPr>
                        <a:t>total</a:t>
                      </a:r>
                      <a:r>
                        <a:rPr dirty="0" sz="1400" spc="-3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400">
                          <a:latin typeface="Calibri"/>
                          <a:cs typeface="Calibri"/>
                        </a:rPr>
                        <a:t>y</a:t>
                      </a:r>
                      <a:r>
                        <a:rPr dirty="0" sz="1400" spc="-3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400" spc="-10">
                          <a:latin typeface="Calibri"/>
                          <a:cs typeface="Calibri"/>
                        </a:rPr>
                        <a:t>Porcentaje</a:t>
                      </a:r>
                      <a:r>
                        <a:rPr dirty="0" sz="1400" spc="-2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400">
                          <a:latin typeface="Calibri"/>
                          <a:cs typeface="Calibri"/>
                        </a:rPr>
                        <a:t>de</a:t>
                      </a:r>
                      <a:r>
                        <a:rPr dirty="0" sz="1400" spc="-3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400">
                          <a:latin typeface="Calibri"/>
                          <a:cs typeface="Calibri"/>
                        </a:rPr>
                        <a:t>firmas</a:t>
                      </a:r>
                      <a:r>
                        <a:rPr dirty="0" sz="1400" spc="-4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400" spc="-25">
                          <a:latin typeface="Calibri"/>
                          <a:cs typeface="Calibri"/>
                        </a:rPr>
                        <a:t>que </a:t>
                      </a:r>
                      <a:r>
                        <a:rPr dirty="0" sz="1400">
                          <a:latin typeface="Calibri"/>
                          <a:cs typeface="Calibri"/>
                        </a:rPr>
                        <a:t>declara</a:t>
                      </a:r>
                      <a:r>
                        <a:rPr dirty="0" sz="1400" spc="-4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400">
                          <a:latin typeface="Calibri"/>
                          <a:cs typeface="Calibri"/>
                        </a:rPr>
                        <a:t>haber</a:t>
                      </a:r>
                      <a:r>
                        <a:rPr dirty="0" sz="1400" spc="-4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400">
                          <a:latin typeface="Calibri"/>
                          <a:cs typeface="Calibri"/>
                        </a:rPr>
                        <a:t>tenido</a:t>
                      </a:r>
                      <a:r>
                        <a:rPr dirty="0" sz="1400" spc="-4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400" spc="-10">
                          <a:latin typeface="Calibri"/>
                          <a:cs typeface="Calibri"/>
                        </a:rPr>
                        <a:t>resultados</a:t>
                      </a:r>
                      <a:r>
                        <a:rPr dirty="0" sz="1400" spc="-4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400" spc="-10">
                          <a:latin typeface="Calibri"/>
                          <a:cs typeface="Calibri"/>
                        </a:rPr>
                        <a:t>intermedios (proyectos</a:t>
                      </a:r>
                      <a:r>
                        <a:rPr dirty="0" sz="1400" spc="-4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400">
                          <a:latin typeface="Calibri"/>
                          <a:cs typeface="Calibri"/>
                        </a:rPr>
                        <a:t>de</a:t>
                      </a:r>
                      <a:r>
                        <a:rPr dirty="0" sz="1400" spc="-4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400">
                          <a:latin typeface="Calibri"/>
                          <a:cs typeface="Calibri"/>
                        </a:rPr>
                        <a:t>innovación</a:t>
                      </a:r>
                      <a:r>
                        <a:rPr dirty="0" sz="1400" spc="-4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400">
                          <a:latin typeface="Calibri"/>
                          <a:cs typeface="Calibri"/>
                        </a:rPr>
                        <a:t>estudios</a:t>
                      </a:r>
                      <a:r>
                        <a:rPr dirty="0" sz="1400" spc="-4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400" spc="-25">
                          <a:latin typeface="Calibri"/>
                          <a:cs typeface="Calibri"/>
                        </a:rPr>
                        <a:t>de </a:t>
                      </a:r>
                      <a:r>
                        <a:rPr dirty="0" sz="1400" spc="-10">
                          <a:latin typeface="Calibri"/>
                          <a:cs typeface="Calibri"/>
                        </a:rPr>
                        <a:t>doctorado;</a:t>
                      </a:r>
                      <a:r>
                        <a:rPr dirty="0" sz="1400" spc="-5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400">
                          <a:latin typeface="Calibri"/>
                          <a:cs typeface="Calibri"/>
                        </a:rPr>
                        <a:t>desarrollo</a:t>
                      </a:r>
                      <a:r>
                        <a:rPr dirty="0" sz="1400" spc="-4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400">
                          <a:latin typeface="Calibri"/>
                          <a:cs typeface="Calibri"/>
                        </a:rPr>
                        <a:t>de</a:t>
                      </a:r>
                      <a:r>
                        <a:rPr dirty="0" sz="1400" spc="-3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400">
                          <a:latin typeface="Calibri"/>
                          <a:cs typeface="Calibri"/>
                        </a:rPr>
                        <a:t>tecnología,</a:t>
                      </a:r>
                      <a:r>
                        <a:rPr dirty="0" sz="1400" spc="-3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400">
                          <a:latin typeface="Calibri"/>
                          <a:cs typeface="Calibri"/>
                        </a:rPr>
                        <a:t>etc.)</a:t>
                      </a:r>
                      <a:r>
                        <a:rPr dirty="0" sz="1400" spc="-4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400" spc="-50">
                          <a:latin typeface="Calibri"/>
                          <a:cs typeface="Calibri"/>
                        </a:rPr>
                        <a:t>y </a:t>
                      </a:r>
                      <a:r>
                        <a:rPr dirty="0" sz="1400" spc="-10">
                          <a:latin typeface="Calibri"/>
                          <a:cs typeface="Calibri"/>
                        </a:rPr>
                        <a:t>resultados</a:t>
                      </a:r>
                      <a:r>
                        <a:rPr dirty="0" sz="1400" spc="-2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400">
                          <a:latin typeface="Calibri"/>
                          <a:cs typeface="Calibri"/>
                        </a:rPr>
                        <a:t>finales</a:t>
                      </a:r>
                      <a:r>
                        <a:rPr dirty="0" sz="1400" spc="-4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400" spc="-10">
                          <a:latin typeface="Calibri"/>
                          <a:cs typeface="Calibri"/>
                        </a:rPr>
                        <a:t>(aumento</a:t>
                      </a:r>
                      <a:r>
                        <a:rPr dirty="0" sz="1400" spc="-1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400" spc="-25">
                          <a:latin typeface="Calibri"/>
                          <a:cs typeface="Calibri"/>
                        </a:rPr>
                        <a:t>de </a:t>
                      </a:r>
                      <a:r>
                        <a:rPr dirty="0" sz="1400" spc="-10">
                          <a:latin typeface="Calibri"/>
                          <a:cs typeface="Calibri"/>
                        </a:rPr>
                        <a:t>productividad;</a:t>
                      </a:r>
                      <a:r>
                        <a:rPr dirty="0" sz="1400" spc="2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400" spc="-10">
                          <a:latin typeface="Calibri"/>
                          <a:cs typeface="Calibri"/>
                        </a:rPr>
                        <a:t>incremento</a:t>
                      </a:r>
                      <a:r>
                        <a:rPr dirty="0" sz="1400" spc="1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400">
                          <a:latin typeface="Calibri"/>
                          <a:cs typeface="Calibri"/>
                        </a:rPr>
                        <a:t>de </a:t>
                      </a:r>
                      <a:r>
                        <a:rPr dirty="0" sz="1400" spc="-10">
                          <a:latin typeface="Calibri"/>
                          <a:cs typeface="Calibri"/>
                        </a:rPr>
                        <a:t>empleo; desarrollado </a:t>
                      </a:r>
                      <a:r>
                        <a:rPr dirty="0" sz="1400">
                          <a:latin typeface="Calibri"/>
                          <a:cs typeface="Calibri"/>
                        </a:rPr>
                        <a:t>nuevos </a:t>
                      </a:r>
                      <a:r>
                        <a:rPr dirty="0" sz="1400" spc="-10">
                          <a:latin typeface="Calibri"/>
                          <a:cs typeface="Calibri"/>
                        </a:rPr>
                        <a:t>productos </a:t>
                      </a:r>
                      <a:r>
                        <a:rPr dirty="0" sz="1400">
                          <a:latin typeface="Calibri"/>
                          <a:cs typeface="Calibri"/>
                        </a:rPr>
                        <a:t>o</a:t>
                      </a:r>
                      <a:r>
                        <a:rPr dirty="0" sz="1400" spc="-10">
                          <a:latin typeface="Calibri"/>
                          <a:cs typeface="Calibri"/>
                        </a:rPr>
                        <a:t> servicios; incrementado ventas;</a:t>
                      </a:r>
                      <a:r>
                        <a:rPr dirty="0" sz="1400" spc="-2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400" spc="-10">
                          <a:latin typeface="Calibri"/>
                          <a:cs typeface="Calibri"/>
                        </a:rPr>
                        <a:t>penetrado</a:t>
                      </a:r>
                      <a:r>
                        <a:rPr dirty="0" sz="1400" spc="-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400" spc="-10">
                          <a:latin typeface="Calibri"/>
                          <a:cs typeface="Calibri"/>
                        </a:rPr>
                        <a:t>nuevos mercados)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B="0" marT="14604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355599" rIns="0" bIns="0" rtlCol="0" vert="horz">
            <a:spAutoFit/>
          </a:bodyPr>
          <a:lstStyle/>
          <a:p>
            <a:pPr marL="350520">
              <a:lnSpc>
                <a:spcPct val="100000"/>
              </a:lnSpc>
              <a:spcBef>
                <a:spcPts val="95"/>
              </a:spcBef>
            </a:pPr>
            <a:r>
              <a:rPr dirty="0" spc="-10">
                <a:latin typeface="Calibri Light"/>
                <a:cs typeface="Calibri Light"/>
              </a:rPr>
              <a:t>Análisis</a:t>
            </a:r>
            <a:r>
              <a:rPr dirty="0" spc="-110">
                <a:latin typeface="Calibri Light"/>
                <a:cs typeface="Calibri Light"/>
              </a:rPr>
              <a:t> </a:t>
            </a:r>
            <a:r>
              <a:rPr dirty="0">
                <a:latin typeface="Calibri Light"/>
                <a:cs typeface="Calibri Light"/>
              </a:rPr>
              <a:t>de</a:t>
            </a:r>
            <a:r>
              <a:rPr dirty="0" spc="-110">
                <a:latin typeface="Calibri Light"/>
                <a:cs typeface="Calibri Light"/>
              </a:rPr>
              <a:t> </a:t>
            </a:r>
            <a:r>
              <a:rPr dirty="0" spc="-55">
                <a:latin typeface="Calibri Light"/>
                <a:cs typeface="Calibri Light"/>
              </a:rPr>
              <a:t>Insumo-</a:t>
            </a:r>
            <a:r>
              <a:rPr dirty="0" spc="-65">
                <a:latin typeface="Calibri Light"/>
                <a:cs typeface="Calibri Light"/>
              </a:rPr>
              <a:t>Producto-</a:t>
            </a:r>
            <a:r>
              <a:rPr dirty="0" spc="-45">
                <a:latin typeface="Calibri Light"/>
                <a:cs typeface="Calibri Light"/>
              </a:rPr>
              <a:t>Resultado</a:t>
            </a:r>
            <a:r>
              <a:rPr dirty="0" spc="-135">
                <a:latin typeface="Calibri Light"/>
                <a:cs typeface="Calibri Light"/>
              </a:rPr>
              <a:t> </a:t>
            </a:r>
            <a:r>
              <a:rPr dirty="0">
                <a:latin typeface="Calibri Light"/>
                <a:cs typeface="Calibri Light"/>
              </a:rPr>
              <a:t>e</a:t>
            </a:r>
            <a:r>
              <a:rPr dirty="0" spc="-90">
                <a:latin typeface="Calibri Light"/>
                <a:cs typeface="Calibri Light"/>
              </a:rPr>
              <a:t> </a:t>
            </a:r>
            <a:r>
              <a:rPr dirty="0" spc="-10">
                <a:latin typeface="Calibri Light"/>
                <a:cs typeface="Calibri Light"/>
              </a:rPr>
              <a:t>Indicadores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2" descr=""/>
          <p:cNvGraphicFramePr>
            <a:graphicFrameLocks noGrp="1"/>
          </p:cNvGraphicFramePr>
          <p:nvPr/>
        </p:nvGraphicFramePr>
        <p:xfrm>
          <a:off x="380796" y="1597405"/>
          <a:ext cx="11188065" cy="389826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764664"/>
                <a:gridCol w="2062480"/>
                <a:gridCol w="3636645"/>
                <a:gridCol w="3636645"/>
              </a:tblGrid>
              <a:tr h="1411605">
                <a:tc rowSpan="3">
                  <a:txBody>
                    <a:bodyPr/>
                    <a:lstStyle/>
                    <a:p>
                      <a:pPr marL="54610" marR="181610">
                        <a:lnSpc>
                          <a:spcPct val="105000"/>
                        </a:lnSpc>
                        <a:spcBef>
                          <a:spcPts val="30"/>
                        </a:spcBef>
                      </a:pPr>
                      <a:r>
                        <a:rPr dirty="0" sz="1400" b="1">
                          <a:latin typeface="Calibri"/>
                          <a:cs typeface="Calibri"/>
                        </a:rPr>
                        <a:t>Calidad</a:t>
                      </a:r>
                      <a:r>
                        <a:rPr dirty="0" sz="1400" spc="-45" b="1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400" b="1">
                          <a:latin typeface="Calibri"/>
                          <a:cs typeface="Calibri"/>
                        </a:rPr>
                        <a:t>en</a:t>
                      </a:r>
                      <a:r>
                        <a:rPr dirty="0" sz="1400" spc="-15" b="1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400" b="1">
                          <a:latin typeface="Calibri"/>
                          <a:cs typeface="Calibri"/>
                        </a:rPr>
                        <a:t>el</a:t>
                      </a:r>
                      <a:r>
                        <a:rPr dirty="0" sz="1400" spc="-5" b="1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400" b="1">
                          <a:latin typeface="Calibri"/>
                          <a:cs typeface="Calibri"/>
                        </a:rPr>
                        <a:t>uso</a:t>
                      </a:r>
                      <a:r>
                        <a:rPr dirty="0" sz="1400" spc="-25" b="1">
                          <a:latin typeface="Calibri"/>
                          <a:cs typeface="Calibri"/>
                        </a:rPr>
                        <a:t> de </a:t>
                      </a:r>
                      <a:r>
                        <a:rPr dirty="0" sz="1400" b="1">
                          <a:latin typeface="Calibri"/>
                          <a:cs typeface="Calibri"/>
                        </a:rPr>
                        <a:t>insumos</a:t>
                      </a:r>
                      <a:r>
                        <a:rPr dirty="0" sz="1400" spc="-35" b="1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400" b="1">
                          <a:latin typeface="Calibri"/>
                          <a:cs typeface="Calibri"/>
                        </a:rPr>
                        <a:t>y</a:t>
                      </a:r>
                      <a:r>
                        <a:rPr dirty="0" sz="1400" spc="-15" b="1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400" b="1">
                          <a:latin typeface="Calibri"/>
                          <a:cs typeface="Calibri"/>
                        </a:rPr>
                        <a:t>la</a:t>
                      </a:r>
                      <a:r>
                        <a:rPr dirty="0" sz="1400" spc="-10" b="1">
                          <a:latin typeface="Calibri"/>
                          <a:cs typeface="Calibri"/>
                        </a:rPr>
                        <a:t> entrega </a:t>
                      </a:r>
                      <a:r>
                        <a:rPr dirty="0" sz="1400" b="1">
                          <a:latin typeface="Calibri"/>
                          <a:cs typeface="Calibri"/>
                        </a:rPr>
                        <a:t>de</a:t>
                      </a:r>
                      <a:r>
                        <a:rPr dirty="0" sz="1400" spc="-50" b="1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400" b="1">
                          <a:latin typeface="Calibri"/>
                          <a:cs typeface="Calibri"/>
                        </a:rPr>
                        <a:t>servicios</a:t>
                      </a:r>
                      <a:r>
                        <a:rPr dirty="0" sz="1400" spc="-40" b="1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400" b="1">
                          <a:latin typeface="Calibri"/>
                          <a:cs typeface="Calibri"/>
                        </a:rPr>
                        <a:t>para</a:t>
                      </a:r>
                      <a:r>
                        <a:rPr dirty="0" sz="1400" spc="-60" b="1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400" spc="-25" b="1">
                          <a:latin typeface="Calibri"/>
                          <a:cs typeface="Calibri"/>
                        </a:rPr>
                        <a:t>la </a:t>
                      </a:r>
                      <a:r>
                        <a:rPr dirty="0" sz="1400" spc="-10" b="1">
                          <a:latin typeface="Calibri"/>
                          <a:cs typeface="Calibri"/>
                        </a:rPr>
                        <a:t>generación</a:t>
                      </a:r>
                      <a:r>
                        <a:rPr dirty="0" sz="1400" spc="-20" b="1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400" spc="-25" b="1">
                          <a:latin typeface="Calibri"/>
                          <a:cs typeface="Calibri"/>
                        </a:rPr>
                        <a:t>de </a:t>
                      </a:r>
                      <a:r>
                        <a:rPr dirty="0" sz="1400" spc="-10" b="1">
                          <a:latin typeface="Calibri"/>
                          <a:cs typeface="Calibri"/>
                        </a:rPr>
                        <a:t>productos</a:t>
                      </a:r>
                      <a:r>
                        <a:rPr dirty="0" sz="1400" spc="-5" b="1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400" spc="-50" b="1">
                          <a:latin typeface="Calibri"/>
                          <a:cs typeface="Calibri"/>
                        </a:rPr>
                        <a:t>y</a:t>
                      </a:r>
                      <a:endParaRPr sz="1400">
                        <a:latin typeface="Calibri"/>
                        <a:cs typeface="Calibri"/>
                      </a:endParaRPr>
                    </a:p>
                    <a:p>
                      <a:pPr marL="54610">
                        <a:lnSpc>
                          <a:spcPct val="100000"/>
                        </a:lnSpc>
                        <a:spcBef>
                          <a:spcPts val="1090"/>
                        </a:spcBef>
                      </a:pPr>
                      <a:r>
                        <a:rPr dirty="0" sz="1400" spc="-10" b="1">
                          <a:latin typeface="Calibri"/>
                          <a:cs typeface="Calibri"/>
                        </a:rPr>
                        <a:t>resultados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B="0" marT="381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rowSpan="3">
                  <a:txBody>
                    <a:bodyPr/>
                    <a:lstStyle/>
                    <a:p>
                      <a:pPr marL="54610">
                        <a:lnSpc>
                          <a:spcPct val="100000"/>
                        </a:lnSpc>
                        <a:spcBef>
                          <a:spcPts val="115"/>
                        </a:spcBef>
                      </a:pPr>
                      <a:r>
                        <a:rPr dirty="0" sz="1400" spc="-10" b="1">
                          <a:latin typeface="Calibri"/>
                          <a:cs typeface="Calibri"/>
                        </a:rPr>
                        <a:t>Encuesta</a:t>
                      </a:r>
                      <a:r>
                        <a:rPr dirty="0" sz="1400" spc="-30" b="1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400" b="1">
                          <a:latin typeface="Calibri"/>
                          <a:cs typeface="Calibri"/>
                        </a:rPr>
                        <a:t>a </a:t>
                      </a:r>
                      <a:r>
                        <a:rPr dirty="0" sz="1400" spc="-10" b="1">
                          <a:latin typeface="Calibri"/>
                          <a:cs typeface="Calibri"/>
                        </a:rPr>
                        <a:t>beneficiarios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B="0" marT="1460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5244" marR="78105">
                        <a:lnSpc>
                          <a:spcPct val="105000"/>
                        </a:lnSpc>
                        <a:spcBef>
                          <a:spcPts val="30"/>
                        </a:spcBef>
                      </a:pPr>
                      <a:r>
                        <a:rPr dirty="0" sz="1400" spc="-10">
                          <a:latin typeface="Calibri"/>
                          <a:cs typeface="Calibri"/>
                        </a:rPr>
                        <a:t>Evaluación</a:t>
                      </a:r>
                      <a:r>
                        <a:rPr dirty="0" sz="1400" spc="-2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400">
                          <a:latin typeface="Calibri"/>
                          <a:cs typeface="Calibri"/>
                        </a:rPr>
                        <a:t>de</a:t>
                      </a:r>
                      <a:r>
                        <a:rPr dirty="0" sz="1400" spc="-2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400">
                          <a:latin typeface="Calibri"/>
                          <a:cs typeface="Calibri"/>
                        </a:rPr>
                        <a:t>calidad</a:t>
                      </a:r>
                      <a:r>
                        <a:rPr dirty="0" sz="1400" spc="-3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400">
                          <a:latin typeface="Calibri"/>
                          <a:cs typeface="Calibri"/>
                        </a:rPr>
                        <a:t>de</a:t>
                      </a:r>
                      <a:r>
                        <a:rPr dirty="0" sz="1400" spc="-3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400">
                          <a:latin typeface="Calibri"/>
                          <a:cs typeface="Calibri"/>
                        </a:rPr>
                        <a:t>insumos</a:t>
                      </a:r>
                      <a:r>
                        <a:rPr dirty="0" sz="1400" spc="-3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400" spc="-10">
                          <a:latin typeface="Calibri"/>
                          <a:cs typeface="Calibri"/>
                        </a:rPr>
                        <a:t>generados</a:t>
                      </a:r>
                      <a:r>
                        <a:rPr dirty="0" sz="1400" spc="-2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400" spc="-25">
                          <a:latin typeface="Calibri"/>
                          <a:cs typeface="Calibri"/>
                        </a:rPr>
                        <a:t>por </a:t>
                      </a:r>
                      <a:r>
                        <a:rPr dirty="0" sz="1400">
                          <a:latin typeface="Calibri"/>
                          <a:cs typeface="Calibri"/>
                        </a:rPr>
                        <a:t>el</a:t>
                      </a:r>
                      <a:r>
                        <a:rPr dirty="0" sz="1400" spc="-2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400" spc="-10">
                          <a:latin typeface="Calibri"/>
                          <a:cs typeface="Calibri"/>
                        </a:rPr>
                        <a:t>instrumento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B="0" marT="381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5880" marR="102870">
                        <a:lnSpc>
                          <a:spcPct val="105100"/>
                        </a:lnSpc>
                        <a:spcBef>
                          <a:spcPts val="30"/>
                        </a:spcBef>
                      </a:pPr>
                      <a:r>
                        <a:rPr dirty="0" sz="1400" spc="-10">
                          <a:latin typeface="Calibri"/>
                          <a:cs typeface="Calibri"/>
                        </a:rPr>
                        <a:t>Evaluación</a:t>
                      </a:r>
                      <a:r>
                        <a:rPr dirty="0" sz="1400" spc="-2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400">
                          <a:latin typeface="Calibri"/>
                          <a:cs typeface="Calibri"/>
                        </a:rPr>
                        <a:t>del</a:t>
                      </a:r>
                      <a:r>
                        <a:rPr dirty="0" sz="1400" spc="-3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400">
                          <a:latin typeface="Calibri"/>
                          <a:cs typeface="Calibri"/>
                        </a:rPr>
                        <a:t>diseño</a:t>
                      </a:r>
                      <a:r>
                        <a:rPr dirty="0" sz="1400" spc="-3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400">
                          <a:latin typeface="Calibri"/>
                          <a:cs typeface="Calibri"/>
                        </a:rPr>
                        <a:t>del</a:t>
                      </a:r>
                      <a:r>
                        <a:rPr dirty="0" sz="1400" spc="-3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400" spc="-10">
                          <a:latin typeface="Calibri"/>
                          <a:cs typeface="Calibri"/>
                        </a:rPr>
                        <a:t>instrumento;</a:t>
                      </a:r>
                      <a:r>
                        <a:rPr dirty="0" sz="1400" spc="-2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400" spc="-10">
                          <a:latin typeface="Calibri"/>
                          <a:cs typeface="Calibri"/>
                        </a:rPr>
                        <a:t>proceso </a:t>
                      </a:r>
                      <a:r>
                        <a:rPr dirty="0" sz="1400">
                          <a:latin typeface="Calibri"/>
                          <a:cs typeface="Calibri"/>
                        </a:rPr>
                        <a:t>de</a:t>
                      </a:r>
                      <a:r>
                        <a:rPr dirty="0" sz="1400" spc="-3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400">
                          <a:latin typeface="Calibri"/>
                          <a:cs typeface="Calibri"/>
                        </a:rPr>
                        <a:t>postulación</a:t>
                      </a:r>
                      <a:r>
                        <a:rPr dirty="0" sz="1400" spc="-2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400">
                          <a:latin typeface="Calibri"/>
                          <a:cs typeface="Calibri"/>
                        </a:rPr>
                        <a:t>y</a:t>
                      </a:r>
                      <a:r>
                        <a:rPr dirty="0" sz="1400" spc="-3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400">
                          <a:latin typeface="Calibri"/>
                          <a:cs typeface="Calibri"/>
                        </a:rPr>
                        <a:t>selección;</a:t>
                      </a:r>
                      <a:r>
                        <a:rPr dirty="0" sz="1400" spc="-2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400" spc="-10">
                          <a:latin typeface="Calibri"/>
                          <a:cs typeface="Calibri"/>
                        </a:rPr>
                        <a:t>monitoreo</a:t>
                      </a:r>
                      <a:r>
                        <a:rPr dirty="0" sz="1400" spc="-4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400" spc="-50">
                          <a:latin typeface="Calibri"/>
                          <a:cs typeface="Calibri"/>
                        </a:rPr>
                        <a:t>y </a:t>
                      </a:r>
                      <a:r>
                        <a:rPr dirty="0" sz="1400" spc="-10">
                          <a:latin typeface="Calibri"/>
                          <a:cs typeface="Calibri"/>
                        </a:rPr>
                        <a:t>evaluación. Comparación</a:t>
                      </a:r>
                      <a:r>
                        <a:rPr dirty="0" sz="1400" spc="-2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400">
                          <a:latin typeface="Calibri"/>
                          <a:cs typeface="Calibri"/>
                        </a:rPr>
                        <a:t>entre</a:t>
                      </a:r>
                      <a:r>
                        <a:rPr dirty="0" sz="1400" spc="-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400" spc="-10">
                          <a:latin typeface="Calibri"/>
                          <a:cs typeface="Calibri"/>
                        </a:rPr>
                        <a:t>instrumentos </a:t>
                      </a:r>
                      <a:r>
                        <a:rPr dirty="0" sz="1400" spc="-25">
                          <a:latin typeface="Calibri"/>
                          <a:cs typeface="Calibri"/>
                        </a:rPr>
                        <a:t>de </a:t>
                      </a:r>
                      <a:r>
                        <a:rPr dirty="0" sz="1400">
                          <a:latin typeface="Calibri"/>
                          <a:cs typeface="Calibri"/>
                        </a:rPr>
                        <a:t>estos</a:t>
                      </a:r>
                      <a:r>
                        <a:rPr dirty="0" sz="1400" spc="-6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400" spc="-10">
                          <a:latin typeface="Calibri"/>
                          <a:cs typeface="Calibri"/>
                        </a:rPr>
                        <a:t>indicadores.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B="0" marT="381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275080"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381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1460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5244">
                        <a:lnSpc>
                          <a:spcPct val="100000"/>
                        </a:lnSpc>
                        <a:spcBef>
                          <a:spcPts val="114"/>
                        </a:spcBef>
                      </a:pPr>
                      <a:r>
                        <a:rPr dirty="0" sz="1400" spc="-10">
                          <a:latin typeface="Calibri"/>
                          <a:cs typeface="Calibri"/>
                        </a:rPr>
                        <a:t>Evaluación</a:t>
                      </a:r>
                      <a:r>
                        <a:rPr dirty="0" sz="1400">
                          <a:latin typeface="Calibri"/>
                          <a:cs typeface="Calibri"/>
                        </a:rPr>
                        <a:t> de</a:t>
                      </a:r>
                      <a:r>
                        <a:rPr dirty="0" sz="1400" spc="-10">
                          <a:latin typeface="Calibri"/>
                          <a:cs typeface="Calibri"/>
                        </a:rPr>
                        <a:t> contribución</a:t>
                      </a:r>
                      <a:r>
                        <a:rPr dirty="0" sz="1400" spc="-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400">
                          <a:latin typeface="Calibri"/>
                          <a:cs typeface="Calibri"/>
                        </a:rPr>
                        <a:t>del</a:t>
                      </a:r>
                      <a:r>
                        <a:rPr dirty="0" sz="1400" spc="-10">
                          <a:latin typeface="Calibri"/>
                          <a:cs typeface="Calibri"/>
                        </a:rPr>
                        <a:t> instrumento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B="0" marT="14604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5880" marR="321945">
                        <a:lnSpc>
                          <a:spcPct val="105000"/>
                        </a:lnSpc>
                        <a:spcBef>
                          <a:spcPts val="30"/>
                        </a:spcBef>
                      </a:pPr>
                      <a:r>
                        <a:rPr dirty="0" sz="1400" spc="-10">
                          <a:latin typeface="Calibri"/>
                          <a:cs typeface="Calibri"/>
                        </a:rPr>
                        <a:t>Evaluación </a:t>
                      </a:r>
                      <a:r>
                        <a:rPr dirty="0" sz="1400">
                          <a:latin typeface="Calibri"/>
                          <a:cs typeface="Calibri"/>
                        </a:rPr>
                        <a:t>de</a:t>
                      </a:r>
                      <a:r>
                        <a:rPr dirty="0" sz="1400" spc="-1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400" spc="-10">
                          <a:latin typeface="Calibri"/>
                          <a:cs typeface="Calibri"/>
                        </a:rPr>
                        <a:t>factores</a:t>
                      </a:r>
                      <a:r>
                        <a:rPr dirty="0" sz="1400" spc="-3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400">
                          <a:latin typeface="Calibri"/>
                          <a:cs typeface="Calibri"/>
                        </a:rPr>
                        <a:t>más</a:t>
                      </a:r>
                      <a:r>
                        <a:rPr dirty="0" sz="1400" spc="-2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400" spc="-10">
                          <a:latin typeface="Calibri"/>
                          <a:cs typeface="Calibri"/>
                        </a:rPr>
                        <a:t>importantes </a:t>
                      </a:r>
                      <a:r>
                        <a:rPr dirty="0" sz="1400" spc="-25">
                          <a:latin typeface="Calibri"/>
                          <a:cs typeface="Calibri"/>
                        </a:rPr>
                        <a:t>del </a:t>
                      </a:r>
                      <a:r>
                        <a:rPr dirty="0" sz="1400" spc="-10">
                          <a:latin typeface="Calibri"/>
                          <a:cs typeface="Calibri"/>
                        </a:rPr>
                        <a:t>instrumento</a:t>
                      </a:r>
                      <a:r>
                        <a:rPr dirty="0" sz="1400" spc="-1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400">
                          <a:latin typeface="Calibri"/>
                          <a:cs typeface="Calibri"/>
                        </a:rPr>
                        <a:t>a</a:t>
                      </a:r>
                      <a:r>
                        <a:rPr dirty="0" sz="1400" spc="-3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400">
                          <a:latin typeface="Calibri"/>
                          <a:cs typeface="Calibri"/>
                        </a:rPr>
                        <a:t>la</a:t>
                      </a:r>
                      <a:r>
                        <a:rPr dirty="0" sz="1400" spc="-2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400">
                          <a:latin typeface="Calibri"/>
                          <a:cs typeface="Calibri"/>
                        </a:rPr>
                        <a:t>consecución</a:t>
                      </a:r>
                      <a:r>
                        <a:rPr dirty="0" sz="1400" spc="-4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400">
                          <a:latin typeface="Calibri"/>
                          <a:cs typeface="Calibri"/>
                        </a:rPr>
                        <a:t>de</a:t>
                      </a:r>
                      <a:r>
                        <a:rPr dirty="0" sz="1400" spc="-2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400" spc="-10">
                          <a:latin typeface="Calibri"/>
                          <a:cs typeface="Calibri"/>
                        </a:rPr>
                        <a:t>resultados. Correspondencia</a:t>
                      </a:r>
                      <a:r>
                        <a:rPr dirty="0" sz="1400" spc="-5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400">
                          <a:latin typeface="Calibri"/>
                          <a:cs typeface="Calibri"/>
                        </a:rPr>
                        <a:t>entre</a:t>
                      </a:r>
                      <a:r>
                        <a:rPr dirty="0" sz="1400" spc="-4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400">
                          <a:latin typeface="Calibri"/>
                          <a:cs typeface="Calibri"/>
                        </a:rPr>
                        <a:t>beneficios</a:t>
                      </a:r>
                      <a:r>
                        <a:rPr dirty="0" sz="1400" spc="-5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400">
                          <a:latin typeface="Calibri"/>
                          <a:cs typeface="Calibri"/>
                        </a:rPr>
                        <a:t>recibidos</a:t>
                      </a:r>
                      <a:r>
                        <a:rPr dirty="0" sz="1400" spc="-5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400" spc="-60">
                          <a:latin typeface="Calibri"/>
                          <a:cs typeface="Calibri"/>
                        </a:rPr>
                        <a:t>y </a:t>
                      </a:r>
                      <a:r>
                        <a:rPr dirty="0" sz="1400">
                          <a:latin typeface="Calibri"/>
                          <a:cs typeface="Calibri"/>
                        </a:rPr>
                        <a:t>costos</a:t>
                      </a:r>
                      <a:r>
                        <a:rPr dirty="0" sz="1400" spc="-7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400">
                          <a:latin typeface="Calibri"/>
                          <a:cs typeface="Calibri"/>
                        </a:rPr>
                        <a:t>incurridos</a:t>
                      </a:r>
                      <a:r>
                        <a:rPr dirty="0" sz="1400" spc="-6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400">
                          <a:latin typeface="Calibri"/>
                          <a:cs typeface="Calibri"/>
                        </a:rPr>
                        <a:t>para</a:t>
                      </a:r>
                      <a:r>
                        <a:rPr dirty="0" sz="1400" spc="-6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400" spc="-10">
                          <a:latin typeface="Calibri"/>
                          <a:cs typeface="Calibri"/>
                        </a:rPr>
                        <a:t>postular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B="0" marT="381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211580"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381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1460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5244">
                        <a:lnSpc>
                          <a:spcPct val="100000"/>
                        </a:lnSpc>
                        <a:spcBef>
                          <a:spcPts val="120"/>
                        </a:spcBef>
                        <a:tabLst>
                          <a:tab pos="969644" algn="l"/>
                          <a:tab pos="1884045" algn="l"/>
                        </a:tabLst>
                      </a:pPr>
                      <a:r>
                        <a:rPr dirty="0" sz="1400" spc="-10">
                          <a:latin typeface="Calibri"/>
                          <a:cs typeface="Calibri"/>
                        </a:rPr>
                        <a:t>Evaluación</a:t>
                      </a:r>
                      <a:r>
                        <a:rPr dirty="0" sz="1400">
                          <a:latin typeface="Calibri"/>
                          <a:cs typeface="Calibri"/>
                        </a:rPr>
                        <a:t>	</a:t>
                      </a:r>
                      <a:r>
                        <a:rPr dirty="0" sz="1400" spc="-10">
                          <a:latin typeface="Calibri"/>
                          <a:cs typeface="Calibri"/>
                        </a:rPr>
                        <a:t>global</a:t>
                      </a:r>
                      <a:r>
                        <a:rPr dirty="0" sz="1400">
                          <a:latin typeface="Calibri"/>
                          <a:cs typeface="Calibri"/>
                        </a:rPr>
                        <a:t>	del</a:t>
                      </a:r>
                      <a:r>
                        <a:rPr dirty="0" sz="1400" spc="-2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400" spc="-10">
                          <a:latin typeface="Calibri"/>
                          <a:cs typeface="Calibri"/>
                        </a:rPr>
                        <a:t>instrumento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B="0" marT="1524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5880" marR="183515">
                        <a:lnSpc>
                          <a:spcPct val="105000"/>
                        </a:lnSpc>
                        <a:spcBef>
                          <a:spcPts val="35"/>
                        </a:spcBef>
                      </a:pPr>
                      <a:r>
                        <a:rPr dirty="0" sz="1400" spc="-10">
                          <a:latin typeface="Calibri"/>
                          <a:cs typeface="Calibri"/>
                        </a:rPr>
                        <a:t>Evaluación</a:t>
                      </a:r>
                      <a:r>
                        <a:rPr dirty="0" sz="1400" spc="-1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400">
                          <a:latin typeface="Calibri"/>
                          <a:cs typeface="Calibri"/>
                        </a:rPr>
                        <a:t>de</a:t>
                      </a:r>
                      <a:r>
                        <a:rPr dirty="0" sz="1400" spc="-2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400">
                          <a:latin typeface="Calibri"/>
                          <a:cs typeface="Calibri"/>
                        </a:rPr>
                        <a:t>si</a:t>
                      </a:r>
                      <a:r>
                        <a:rPr dirty="0" sz="1400" spc="-3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400">
                          <a:latin typeface="Calibri"/>
                          <a:cs typeface="Calibri"/>
                        </a:rPr>
                        <a:t>el</a:t>
                      </a:r>
                      <a:r>
                        <a:rPr dirty="0" sz="1400" spc="-3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400" spc="-10">
                          <a:latin typeface="Calibri"/>
                          <a:cs typeface="Calibri"/>
                        </a:rPr>
                        <a:t>instrumento</a:t>
                      </a:r>
                      <a:r>
                        <a:rPr dirty="0" sz="1400" spc="-1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400">
                          <a:latin typeface="Calibri"/>
                          <a:cs typeface="Calibri"/>
                        </a:rPr>
                        <a:t>cumple</a:t>
                      </a:r>
                      <a:r>
                        <a:rPr dirty="0" sz="1400" spc="-2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400">
                          <a:latin typeface="Calibri"/>
                          <a:cs typeface="Calibri"/>
                        </a:rPr>
                        <a:t>con</a:t>
                      </a:r>
                      <a:r>
                        <a:rPr dirty="0" sz="1400" spc="-3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400" spc="-25">
                          <a:latin typeface="Calibri"/>
                          <a:cs typeface="Calibri"/>
                        </a:rPr>
                        <a:t>las </a:t>
                      </a:r>
                      <a:r>
                        <a:rPr dirty="0" sz="1400" spc="-10">
                          <a:latin typeface="Calibri"/>
                          <a:cs typeface="Calibri"/>
                        </a:rPr>
                        <a:t>expectativas. Evaluación</a:t>
                      </a:r>
                      <a:r>
                        <a:rPr dirty="0" sz="1400" spc="-1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400">
                          <a:latin typeface="Calibri"/>
                          <a:cs typeface="Calibri"/>
                        </a:rPr>
                        <a:t>de</a:t>
                      </a:r>
                      <a:r>
                        <a:rPr dirty="0" sz="1400" spc="-2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400">
                          <a:latin typeface="Calibri"/>
                          <a:cs typeface="Calibri"/>
                        </a:rPr>
                        <a:t>si</a:t>
                      </a:r>
                      <a:r>
                        <a:rPr dirty="0" sz="1400" spc="-2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400">
                          <a:latin typeface="Calibri"/>
                          <a:cs typeface="Calibri"/>
                        </a:rPr>
                        <a:t>el</a:t>
                      </a:r>
                      <a:r>
                        <a:rPr dirty="0" sz="1400" spc="-2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400" spc="-10">
                          <a:latin typeface="Calibri"/>
                          <a:cs typeface="Calibri"/>
                        </a:rPr>
                        <a:t>instrumento contribuye</a:t>
                      </a:r>
                      <a:r>
                        <a:rPr dirty="0" sz="1400" spc="-2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400">
                          <a:latin typeface="Calibri"/>
                          <a:cs typeface="Calibri"/>
                        </a:rPr>
                        <a:t>a</a:t>
                      </a:r>
                      <a:r>
                        <a:rPr dirty="0" sz="1400" spc="-2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400">
                          <a:latin typeface="Calibri"/>
                          <a:cs typeface="Calibri"/>
                        </a:rPr>
                        <a:t>la</a:t>
                      </a:r>
                      <a:r>
                        <a:rPr dirty="0" sz="1400" spc="-1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400">
                          <a:latin typeface="Calibri"/>
                          <a:cs typeface="Calibri"/>
                        </a:rPr>
                        <a:t>consecución</a:t>
                      </a:r>
                      <a:r>
                        <a:rPr dirty="0" sz="1400" spc="-3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400">
                          <a:latin typeface="Calibri"/>
                          <a:cs typeface="Calibri"/>
                        </a:rPr>
                        <a:t>de</a:t>
                      </a:r>
                      <a:r>
                        <a:rPr dirty="0" sz="1400" spc="-2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400">
                          <a:latin typeface="Calibri"/>
                          <a:cs typeface="Calibri"/>
                        </a:rPr>
                        <a:t>los</a:t>
                      </a:r>
                      <a:r>
                        <a:rPr dirty="0" sz="1400" spc="-2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400">
                          <a:latin typeface="Calibri"/>
                          <a:cs typeface="Calibri"/>
                        </a:rPr>
                        <a:t>objetivos</a:t>
                      </a:r>
                      <a:r>
                        <a:rPr dirty="0" sz="1400" spc="-2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400" spc="-25">
                          <a:latin typeface="Calibri"/>
                          <a:cs typeface="Calibri"/>
                        </a:rPr>
                        <a:t>de </a:t>
                      </a:r>
                      <a:r>
                        <a:rPr dirty="0" sz="1400">
                          <a:latin typeface="Calibri"/>
                          <a:cs typeface="Calibri"/>
                        </a:rPr>
                        <a:t>los</a:t>
                      </a:r>
                      <a:r>
                        <a:rPr dirty="0" sz="1400" spc="-3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400" spc="-10">
                          <a:latin typeface="Calibri"/>
                          <a:cs typeface="Calibri"/>
                        </a:rPr>
                        <a:t>proyectos.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B="0" marT="444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355599" rIns="0" bIns="0" rtlCol="0" vert="horz">
            <a:spAutoFit/>
          </a:bodyPr>
          <a:lstStyle/>
          <a:p>
            <a:pPr marL="350520">
              <a:lnSpc>
                <a:spcPct val="100000"/>
              </a:lnSpc>
              <a:spcBef>
                <a:spcPts val="95"/>
              </a:spcBef>
            </a:pPr>
            <a:r>
              <a:rPr dirty="0" spc="-10">
                <a:latin typeface="Calibri Light"/>
                <a:cs typeface="Calibri Light"/>
              </a:rPr>
              <a:t>Análisis</a:t>
            </a:r>
            <a:r>
              <a:rPr dirty="0" spc="-110">
                <a:latin typeface="Calibri Light"/>
                <a:cs typeface="Calibri Light"/>
              </a:rPr>
              <a:t> </a:t>
            </a:r>
            <a:r>
              <a:rPr dirty="0">
                <a:latin typeface="Calibri Light"/>
                <a:cs typeface="Calibri Light"/>
              </a:rPr>
              <a:t>de</a:t>
            </a:r>
            <a:r>
              <a:rPr dirty="0" spc="-110">
                <a:latin typeface="Calibri Light"/>
                <a:cs typeface="Calibri Light"/>
              </a:rPr>
              <a:t> </a:t>
            </a:r>
            <a:r>
              <a:rPr dirty="0" spc="-55">
                <a:latin typeface="Calibri Light"/>
                <a:cs typeface="Calibri Light"/>
              </a:rPr>
              <a:t>Insumo-</a:t>
            </a:r>
            <a:r>
              <a:rPr dirty="0" spc="-65">
                <a:latin typeface="Calibri Light"/>
                <a:cs typeface="Calibri Light"/>
              </a:rPr>
              <a:t>Producto-</a:t>
            </a:r>
            <a:r>
              <a:rPr dirty="0" spc="-45">
                <a:latin typeface="Calibri Light"/>
                <a:cs typeface="Calibri Light"/>
              </a:rPr>
              <a:t>Resultado</a:t>
            </a:r>
            <a:r>
              <a:rPr dirty="0" spc="-135">
                <a:latin typeface="Calibri Light"/>
                <a:cs typeface="Calibri Light"/>
              </a:rPr>
              <a:t> </a:t>
            </a:r>
            <a:r>
              <a:rPr dirty="0">
                <a:latin typeface="Calibri Light"/>
                <a:cs typeface="Calibri Light"/>
              </a:rPr>
              <a:t>e</a:t>
            </a:r>
            <a:r>
              <a:rPr dirty="0" spc="-90">
                <a:latin typeface="Calibri Light"/>
                <a:cs typeface="Calibri Light"/>
              </a:rPr>
              <a:t> </a:t>
            </a:r>
            <a:r>
              <a:rPr dirty="0" spc="-10">
                <a:latin typeface="Calibri Light"/>
                <a:cs typeface="Calibri Light"/>
              </a:rPr>
              <a:t>Indicadores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327532" rIns="0" bIns="0" rtlCol="0" vert="horz">
            <a:spAutoFit/>
          </a:bodyPr>
          <a:lstStyle/>
          <a:p>
            <a:pPr marL="171450">
              <a:lnSpc>
                <a:spcPct val="100000"/>
              </a:lnSpc>
              <a:spcBef>
                <a:spcPts val="95"/>
              </a:spcBef>
            </a:pPr>
            <a:r>
              <a:rPr dirty="0" spc="-45">
                <a:latin typeface="Calibri Light"/>
                <a:cs typeface="Calibri Light"/>
              </a:rPr>
              <a:t>Instrumentos</a:t>
            </a:r>
            <a:r>
              <a:rPr dirty="0" spc="-135">
                <a:latin typeface="Calibri Light"/>
                <a:cs typeface="Calibri Light"/>
              </a:rPr>
              <a:t> </a:t>
            </a:r>
            <a:r>
              <a:rPr dirty="0" spc="-40">
                <a:latin typeface="Calibri Light"/>
                <a:cs typeface="Calibri Light"/>
              </a:rPr>
              <a:t>seleccionados</a:t>
            </a:r>
            <a:r>
              <a:rPr dirty="0" spc="-135">
                <a:latin typeface="Calibri Light"/>
                <a:cs typeface="Calibri Light"/>
              </a:rPr>
              <a:t> </a:t>
            </a:r>
            <a:r>
              <a:rPr dirty="0" spc="-20">
                <a:latin typeface="Calibri Light"/>
                <a:cs typeface="Calibri Light"/>
              </a:rPr>
              <a:t>para</a:t>
            </a:r>
            <a:r>
              <a:rPr dirty="0" spc="-140">
                <a:latin typeface="Calibri Light"/>
                <a:cs typeface="Calibri Light"/>
              </a:rPr>
              <a:t> </a:t>
            </a:r>
            <a:r>
              <a:rPr dirty="0">
                <a:latin typeface="Calibri Light"/>
                <a:cs typeface="Calibri Light"/>
              </a:rPr>
              <a:t>el</a:t>
            </a:r>
            <a:r>
              <a:rPr dirty="0" spc="-105">
                <a:latin typeface="Calibri Light"/>
                <a:cs typeface="Calibri Light"/>
              </a:rPr>
              <a:t> </a:t>
            </a:r>
            <a:r>
              <a:rPr dirty="0" spc="-25">
                <a:latin typeface="Calibri Light"/>
                <a:cs typeface="Calibri Light"/>
              </a:rPr>
              <a:t>análisis</a:t>
            </a:r>
            <a:r>
              <a:rPr dirty="0" spc="-135">
                <a:latin typeface="Calibri Light"/>
                <a:cs typeface="Calibri Light"/>
              </a:rPr>
              <a:t> </a:t>
            </a:r>
            <a:r>
              <a:rPr dirty="0">
                <a:latin typeface="Calibri Light"/>
                <a:cs typeface="Calibri Light"/>
              </a:rPr>
              <a:t>de</a:t>
            </a:r>
            <a:r>
              <a:rPr dirty="0" spc="-120">
                <a:latin typeface="Calibri Light"/>
                <a:cs typeface="Calibri Light"/>
              </a:rPr>
              <a:t> </a:t>
            </a:r>
            <a:r>
              <a:rPr dirty="0" spc="-10">
                <a:latin typeface="Calibri Light"/>
                <a:cs typeface="Calibri Light"/>
              </a:rPr>
              <a:t>eficiencia</a:t>
            </a:r>
          </a:p>
        </p:txBody>
      </p:sp>
      <p:graphicFrame>
        <p:nvGraphicFramePr>
          <p:cNvPr id="3" name="object 3" descr=""/>
          <p:cNvGraphicFramePr>
            <a:graphicFrameLocks noGrp="1"/>
          </p:cNvGraphicFramePr>
          <p:nvPr/>
        </p:nvGraphicFramePr>
        <p:xfrm>
          <a:off x="779716" y="1581785"/>
          <a:ext cx="10292080" cy="399922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684655"/>
                <a:gridCol w="1591309"/>
                <a:gridCol w="5308600"/>
                <a:gridCol w="1617979"/>
              </a:tblGrid>
              <a:tr h="128460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845"/>
                        </a:spcBef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  <a:p>
                      <a:pPr marL="541655">
                        <a:lnSpc>
                          <a:spcPct val="100000"/>
                        </a:lnSpc>
                      </a:pPr>
                      <a:r>
                        <a:rPr dirty="0" sz="1800" spc="-10" b="1">
                          <a:solidFill>
                            <a:srgbClr val="001F5F"/>
                          </a:solidFill>
                          <a:latin typeface="Calibri"/>
                          <a:cs typeface="Calibri"/>
                        </a:rPr>
                        <a:t>Sector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B="0" marT="23431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845"/>
                        </a:spcBef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  <a:p>
                      <a:pPr algn="ctr" marL="635">
                        <a:lnSpc>
                          <a:spcPct val="100000"/>
                        </a:lnSpc>
                      </a:pPr>
                      <a:r>
                        <a:rPr dirty="0" sz="1800" spc="-25" b="1">
                          <a:solidFill>
                            <a:srgbClr val="001F5F"/>
                          </a:solidFill>
                          <a:latin typeface="Calibri"/>
                          <a:cs typeface="Calibri"/>
                        </a:rPr>
                        <a:t>UE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B="0" marT="23431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845"/>
                        </a:spcBef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dirty="0" sz="1800" b="1">
                          <a:solidFill>
                            <a:srgbClr val="001F5F"/>
                          </a:solidFill>
                          <a:latin typeface="Calibri"/>
                          <a:cs typeface="Calibri"/>
                        </a:rPr>
                        <a:t>Nombre</a:t>
                      </a:r>
                      <a:r>
                        <a:rPr dirty="0" sz="1800" spc="-25" b="1">
                          <a:solidFill>
                            <a:srgbClr val="001F5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800" spc="-10" b="1">
                          <a:solidFill>
                            <a:srgbClr val="001F5F"/>
                          </a:solidFill>
                          <a:latin typeface="Calibri"/>
                          <a:cs typeface="Calibri"/>
                        </a:rPr>
                        <a:t>Instrumento</a:t>
                      </a:r>
                      <a:r>
                        <a:rPr dirty="0" sz="1800" spc="-35" b="1">
                          <a:solidFill>
                            <a:srgbClr val="001F5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800" spc="-10" b="1">
                          <a:solidFill>
                            <a:srgbClr val="001F5F"/>
                          </a:solidFill>
                          <a:latin typeface="Calibri"/>
                          <a:cs typeface="Calibri"/>
                        </a:rPr>
                        <a:t>Seleccionados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B="0" marT="23431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600"/>
                        </a:spcBef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  <a:p>
                      <a:pPr marL="44450" marR="34925" indent="176530">
                        <a:lnSpc>
                          <a:spcPct val="105100"/>
                        </a:lnSpc>
                      </a:pPr>
                      <a:r>
                        <a:rPr dirty="0" sz="1800" spc="-10" b="1">
                          <a:solidFill>
                            <a:srgbClr val="001F5F"/>
                          </a:solidFill>
                          <a:latin typeface="Calibri"/>
                          <a:cs typeface="Calibri"/>
                        </a:rPr>
                        <a:t>Presupuesto </a:t>
                      </a:r>
                      <a:r>
                        <a:rPr dirty="0" sz="1800" b="1">
                          <a:solidFill>
                            <a:srgbClr val="001F5F"/>
                          </a:solidFill>
                          <a:latin typeface="Calibri"/>
                          <a:cs typeface="Calibri"/>
                        </a:rPr>
                        <a:t>Promedio</a:t>
                      </a:r>
                      <a:r>
                        <a:rPr dirty="0" sz="1800" spc="-70" b="1">
                          <a:solidFill>
                            <a:srgbClr val="001F5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800" spc="-20" b="1">
                          <a:solidFill>
                            <a:srgbClr val="001F5F"/>
                          </a:solidFill>
                          <a:latin typeface="Calibri"/>
                          <a:cs typeface="Calibri"/>
                        </a:rPr>
                        <a:t>Anual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B="0" marT="7620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499745">
                <a:tc>
                  <a:txBody>
                    <a:bodyPr/>
                    <a:lstStyle/>
                    <a:p>
                      <a:pPr marL="8890">
                        <a:lnSpc>
                          <a:spcPct val="100000"/>
                        </a:lnSpc>
                        <a:spcBef>
                          <a:spcPts val="825"/>
                        </a:spcBef>
                      </a:pPr>
                      <a:r>
                        <a:rPr dirty="0" sz="1800" spc="-10" b="1">
                          <a:solidFill>
                            <a:srgbClr val="001F5F"/>
                          </a:solidFill>
                          <a:latin typeface="Calibri"/>
                          <a:cs typeface="Calibri"/>
                        </a:rPr>
                        <a:t>EDUCACIÓN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B="0" marT="10477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525">
                        <a:lnSpc>
                          <a:spcPct val="100000"/>
                        </a:lnSpc>
                        <a:spcBef>
                          <a:spcPts val="825"/>
                        </a:spcBef>
                      </a:pPr>
                      <a:r>
                        <a:rPr dirty="0" sz="1800" spc="-10">
                          <a:solidFill>
                            <a:srgbClr val="001F5F"/>
                          </a:solidFill>
                          <a:latin typeface="Calibri"/>
                          <a:cs typeface="Calibri"/>
                        </a:rPr>
                        <a:t>PRONABEC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B="0" marT="10477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525">
                        <a:lnSpc>
                          <a:spcPct val="100000"/>
                        </a:lnSpc>
                        <a:spcBef>
                          <a:spcPts val="825"/>
                        </a:spcBef>
                      </a:pPr>
                      <a:r>
                        <a:rPr dirty="0" sz="1800">
                          <a:solidFill>
                            <a:srgbClr val="001F5F"/>
                          </a:solidFill>
                          <a:latin typeface="Calibri"/>
                          <a:cs typeface="Calibri"/>
                        </a:rPr>
                        <a:t>Becas</a:t>
                      </a:r>
                      <a:r>
                        <a:rPr dirty="0" sz="1800" spc="-35">
                          <a:solidFill>
                            <a:srgbClr val="001F5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800">
                          <a:solidFill>
                            <a:srgbClr val="001F5F"/>
                          </a:solidFill>
                          <a:latin typeface="Calibri"/>
                          <a:cs typeface="Calibri"/>
                        </a:rPr>
                        <a:t>de</a:t>
                      </a:r>
                      <a:r>
                        <a:rPr dirty="0" sz="1800" spc="-15">
                          <a:solidFill>
                            <a:srgbClr val="001F5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800" spc="-10">
                          <a:solidFill>
                            <a:srgbClr val="001F5F"/>
                          </a:solidFill>
                          <a:latin typeface="Calibri"/>
                          <a:cs typeface="Calibri"/>
                        </a:rPr>
                        <a:t>Posgrado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B="0" marT="10477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1270">
                        <a:lnSpc>
                          <a:spcPct val="100000"/>
                        </a:lnSpc>
                        <a:spcBef>
                          <a:spcPts val="825"/>
                        </a:spcBef>
                      </a:pPr>
                      <a:r>
                        <a:rPr dirty="0" sz="1800" spc="-10">
                          <a:solidFill>
                            <a:srgbClr val="001F5F"/>
                          </a:solidFill>
                          <a:latin typeface="Calibri"/>
                          <a:cs typeface="Calibri"/>
                        </a:rPr>
                        <a:t>439,872,897.14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B="0" marT="10477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85725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65"/>
                        </a:spcBef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  <a:p>
                      <a:pPr marL="8890">
                        <a:lnSpc>
                          <a:spcPct val="100000"/>
                        </a:lnSpc>
                      </a:pPr>
                      <a:r>
                        <a:rPr dirty="0" sz="1800" spc="-10" b="1">
                          <a:solidFill>
                            <a:srgbClr val="001F5F"/>
                          </a:solidFill>
                          <a:latin typeface="Calibri"/>
                          <a:cs typeface="Calibri"/>
                        </a:rPr>
                        <a:t>AGRICULTURA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B="0" marT="2095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65"/>
                        </a:spcBef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  <a:p>
                      <a:pPr marL="9525">
                        <a:lnSpc>
                          <a:spcPct val="100000"/>
                        </a:lnSpc>
                      </a:pPr>
                      <a:r>
                        <a:rPr dirty="0" sz="1800" spc="-20">
                          <a:solidFill>
                            <a:srgbClr val="001F5F"/>
                          </a:solidFill>
                          <a:latin typeface="Calibri"/>
                          <a:cs typeface="Calibri"/>
                        </a:rPr>
                        <a:t>PNIA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B="0" marT="2095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525" marR="615315">
                        <a:lnSpc>
                          <a:spcPct val="105000"/>
                        </a:lnSpc>
                        <a:spcBef>
                          <a:spcPts val="990"/>
                        </a:spcBef>
                      </a:pPr>
                      <a:r>
                        <a:rPr dirty="0" sz="1800" spc="-10">
                          <a:solidFill>
                            <a:srgbClr val="001F5F"/>
                          </a:solidFill>
                          <a:latin typeface="Calibri"/>
                          <a:cs typeface="Calibri"/>
                        </a:rPr>
                        <a:t>Investigación</a:t>
                      </a:r>
                      <a:r>
                        <a:rPr dirty="0" sz="1800" spc="-40">
                          <a:solidFill>
                            <a:srgbClr val="001F5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800" spc="-10">
                          <a:solidFill>
                            <a:srgbClr val="001F5F"/>
                          </a:solidFill>
                          <a:latin typeface="Calibri"/>
                          <a:cs typeface="Calibri"/>
                        </a:rPr>
                        <a:t>Adaptativa</a:t>
                      </a:r>
                      <a:r>
                        <a:rPr dirty="0" sz="1800" spc="-30">
                          <a:solidFill>
                            <a:srgbClr val="001F5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800">
                          <a:solidFill>
                            <a:srgbClr val="001F5F"/>
                          </a:solidFill>
                          <a:latin typeface="Calibri"/>
                          <a:cs typeface="Calibri"/>
                        </a:rPr>
                        <a:t>+</a:t>
                      </a:r>
                      <a:r>
                        <a:rPr dirty="0" sz="1800" spc="-30">
                          <a:solidFill>
                            <a:srgbClr val="001F5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800">
                          <a:solidFill>
                            <a:srgbClr val="001F5F"/>
                          </a:solidFill>
                          <a:latin typeface="Calibri"/>
                          <a:cs typeface="Calibri"/>
                        </a:rPr>
                        <a:t>Desarrollo</a:t>
                      </a:r>
                      <a:r>
                        <a:rPr dirty="0" sz="1800" spc="-20">
                          <a:solidFill>
                            <a:srgbClr val="001F5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800">
                          <a:solidFill>
                            <a:srgbClr val="001F5F"/>
                          </a:solidFill>
                          <a:latin typeface="Calibri"/>
                          <a:cs typeface="Calibri"/>
                        </a:rPr>
                        <a:t>de</a:t>
                      </a:r>
                      <a:r>
                        <a:rPr dirty="0" sz="1800" spc="-15">
                          <a:solidFill>
                            <a:srgbClr val="001F5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800" spc="-10">
                          <a:solidFill>
                            <a:srgbClr val="001F5F"/>
                          </a:solidFill>
                          <a:latin typeface="Calibri"/>
                          <a:cs typeface="Calibri"/>
                        </a:rPr>
                        <a:t>Empresas </a:t>
                      </a:r>
                      <a:r>
                        <a:rPr dirty="0" sz="1800">
                          <a:solidFill>
                            <a:srgbClr val="001F5F"/>
                          </a:solidFill>
                          <a:latin typeface="Calibri"/>
                          <a:cs typeface="Calibri"/>
                        </a:rPr>
                        <a:t>Semilleristas</a:t>
                      </a:r>
                      <a:r>
                        <a:rPr dirty="0" sz="1800" spc="-25">
                          <a:solidFill>
                            <a:srgbClr val="001F5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800">
                          <a:solidFill>
                            <a:srgbClr val="001F5F"/>
                          </a:solidFill>
                          <a:latin typeface="Calibri"/>
                          <a:cs typeface="Calibri"/>
                        </a:rPr>
                        <a:t>+</a:t>
                      </a:r>
                      <a:r>
                        <a:rPr dirty="0" sz="1800" spc="-35">
                          <a:solidFill>
                            <a:srgbClr val="001F5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800">
                          <a:solidFill>
                            <a:srgbClr val="001F5F"/>
                          </a:solidFill>
                          <a:latin typeface="Calibri"/>
                          <a:cs typeface="Calibri"/>
                        </a:rPr>
                        <a:t>Servicios</a:t>
                      </a:r>
                      <a:r>
                        <a:rPr dirty="0" sz="1800" spc="-25">
                          <a:solidFill>
                            <a:srgbClr val="001F5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800">
                          <a:solidFill>
                            <a:srgbClr val="001F5F"/>
                          </a:solidFill>
                          <a:latin typeface="Calibri"/>
                          <a:cs typeface="Calibri"/>
                        </a:rPr>
                        <a:t>de</a:t>
                      </a:r>
                      <a:r>
                        <a:rPr dirty="0" sz="1800" spc="-25">
                          <a:solidFill>
                            <a:srgbClr val="001F5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800" spc="-10">
                          <a:solidFill>
                            <a:srgbClr val="001F5F"/>
                          </a:solidFill>
                          <a:latin typeface="Calibri"/>
                          <a:cs typeface="Calibri"/>
                        </a:rPr>
                        <a:t>Extensión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B="0" marT="12573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65"/>
                        </a:spcBef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  <a:p>
                      <a:pPr algn="ctr" marL="1270">
                        <a:lnSpc>
                          <a:spcPct val="100000"/>
                        </a:lnSpc>
                      </a:pPr>
                      <a:r>
                        <a:rPr dirty="0" sz="1800" spc="-10">
                          <a:solidFill>
                            <a:srgbClr val="001F5F"/>
                          </a:solidFill>
                          <a:latin typeface="Calibri"/>
                          <a:cs typeface="Calibri"/>
                        </a:rPr>
                        <a:t>68,816,158.25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B="0" marT="2095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500380">
                <a:tc>
                  <a:txBody>
                    <a:bodyPr/>
                    <a:lstStyle/>
                    <a:p>
                      <a:pPr marL="8890">
                        <a:lnSpc>
                          <a:spcPct val="100000"/>
                        </a:lnSpc>
                        <a:spcBef>
                          <a:spcPts val="830"/>
                        </a:spcBef>
                      </a:pPr>
                      <a:r>
                        <a:rPr dirty="0" sz="1800" spc="-25" b="1">
                          <a:solidFill>
                            <a:srgbClr val="001F5F"/>
                          </a:solidFill>
                          <a:latin typeface="Calibri"/>
                          <a:cs typeface="Calibri"/>
                        </a:rPr>
                        <a:t>PCM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B="0" marT="10541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525">
                        <a:lnSpc>
                          <a:spcPct val="100000"/>
                        </a:lnSpc>
                        <a:spcBef>
                          <a:spcPts val="830"/>
                        </a:spcBef>
                      </a:pPr>
                      <a:r>
                        <a:rPr dirty="0" sz="1800" spc="-10">
                          <a:solidFill>
                            <a:srgbClr val="001F5F"/>
                          </a:solidFill>
                          <a:latin typeface="Calibri"/>
                          <a:cs typeface="Calibri"/>
                        </a:rPr>
                        <a:t>PROCIENCIA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B="0" marT="10541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525">
                        <a:lnSpc>
                          <a:spcPct val="100000"/>
                        </a:lnSpc>
                        <a:spcBef>
                          <a:spcPts val="830"/>
                        </a:spcBef>
                      </a:pPr>
                      <a:r>
                        <a:rPr dirty="0" sz="1800" spc="-10">
                          <a:solidFill>
                            <a:srgbClr val="001F5F"/>
                          </a:solidFill>
                          <a:latin typeface="Calibri"/>
                          <a:cs typeface="Calibri"/>
                        </a:rPr>
                        <a:t>Proyectos</a:t>
                      </a:r>
                      <a:r>
                        <a:rPr dirty="0" sz="1800" spc="-25">
                          <a:solidFill>
                            <a:srgbClr val="001F5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800">
                          <a:solidFill>
                            <a:srgbClr val="001F5F"/>
                          </a:solidFill>
                          <a:latin typeface="Calibri"/>
                          <a:cs typeface="Calibri"/>
                        </a:rPr>
                        <a:t>de</a:t>
                      </a:r>
                      <a:r>
                        <a:rPr dirty="0" sz="1800" spc="-25">
                          <a:solidFill>
                            <a:srgbClr val="001F5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800" spc="-10">
                          <a:solidFill>
                            <a:srgbClr val="001F5F"/>
                          </a:solidFill>
                          <a:latin typeface="Calibri"/>
                          <a:cs typeface="Calibri"/>
                        </a:rPr>
                        <a:t>Investigación</a:t>
                      </a:r>
                      <a:r>
                        <a:rPr dirty="0" sz="1800" spc="-15">
                          <a:solidFill>
                            <a:srgbClr val="001F5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800">
                          <a:solidFill>
                            <a:srgbClr val="001F5F"/>
                          </a:solidFill>
                          <a:latin typeface="Calibri"/>
                          <a:cs typeface="Calibri"/>
                        </a:rPr>
                        <a:t>Básica</a:t>
                      </a:r>
                      <a:r>
                        <a:rPr dirty="0" sz="1800" spc="-35">
                          <a:solidFill>
                            <a:srgbClr val="001F5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800">
                          <a:solidFill>
                            <a:srgbClr val="001F5F"/>
                          </a:solidFill>
                          <a:latin typeface="Calibri"/>
                          <a:cs typeface="Calibri"/>
                        </a:rPr>
                        <a:t>y</a:t>
                      </a:r>
                      <a:r>
                        <a:rPr dirty="0" sz="1800" spc="-25">
                          <a:solidFill>
                            <a:srgbClr val="001F5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800" spc="-10">
                          <a:solidFill>
                            <a:srgbClr val="001F5F"/>
                          </a:solidFill>
                          <a:latin typeface="Calibri"/>
                          <a:cs typeface="Calibri"/>
                        </a:rPr>
                        <a:t>Aplicada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B="0" marT="10541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1270">
                        <a:lnSpc>
                          <a:spcPct val="100000"/>
                        </a:lnSpc>
                        <a:spcBef>
                          <a:spcPts val="830"/>
                        </a:spcBef>
                      </a:pPr>
                      <a:r>
                        <a:rPr dirty="0" sz="1800" spc="-10">
                          <a:solidFill>
                            <a:srgbClr val="001F5F"/>
                          </a:solidFill>
                          <a:latin typeface="Calibri"/>
                          <a:cs typeface="Calibri"/>
                        </a:rPr>
                        <a:t>20,079,615.09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B="0" marT="10541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85725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65"/>
                        </a:spcBef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  <a:p>
                      <a:pPr marL="8890">
                        <a:lnSpc>
                          <a:spcPct val="100000"/>
                        </a:lnSpc>
                      </a:pPr>
                      <a:r>
                        <a:rPr dirty="0" sz="1800" spc="-10" b="1">
                          <a:solidFill>
                            <a:srgbClr val="001F5F"/>
                          </a:solidFill>
                          <a:latin typeface="Calibri"/>
                          <a:cs typeface="Calibri"/>
                        </a:rPr>
                        <a:t>PRODUCCION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B="0" marT="2095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525">
                        <a:lnSpc>
                          <a:spcPct val="100000"/>
                        </a:lnSpc>
                        <a:spcBef>
                          <a:spcPts val="1100"/>
                        </a:spcBef>
                      </a:pPr>
                      <a:r>
                        <a:rPr dirty="0" sz="1800" spc="-30">
                          <a:solidFill>
                            <a:srgbClr val="001F5F"/>
                          </a:solidFill>
                          <a:latin typeface="Calibri"/>
                          <a:cs typeface="Calibri"/>
                        </a:rPr>
                        <a:t>PROINNOVATE</a:t>
                      </a:r>
                      <a:r>
                        <a:rPr dirty="0" sz="1800" spc="-10">
                          <a:solidFill>
                            <a:srgbClr val="001F5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800" spc="-50">
                          <a:solidFill>
                            <a:srgbClr val="001F5F"/>
                          </a:solidFill>
                          <a:latin typeface="Calibri"/>
                          <a:cs typeface="Calibri"/>
                        </a:rPr>
                        <a:t>/</a:t>
                      </a:r>
                      <a:endParaRPr sz="1800">
                        <a:latin typeface="Calibri"/>
                        <a:cs typeface="Calibri"/>
                      </a:endParaRPr>
                    </a:p>
                    <a:p>
                      <a:pPr marL="9525">
                        <a:lnSpc>
                          <a:spcPct val="100000"/>
                        </a:lnSpc>
                        <a:spcBef>
                          <a:spcPts val="110"/>
                        </a:spcBef>
                      </a:pPr>
                      <a:r>
                        <a:rPr dirty="0" sz="1800">
                          <a:solidFill>
                            <a:srgbClr val="001F5F"/>
                          </a:solidFill>
                          <a:latin typeface="Calibri"/>
                          <a:cs typeface="Calibri"/>
                        </a:rPr>
                        <a:t>FINCYT</a:t>
                      </a:r>
                      <a:r>
                        <a:rPr dirty="0" sz="1800" spc="-30">
                          <a:solidFill>
                            <a:srgbClr val="001F5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800" spc="-25">
                          <a:solidFill>
                            <a:srgbClr val="001F5F"/>
                          </a:solidFill>
                          <a:latin typeface="Calibri"/>
                          <a:cs typeface="Calibri"/>
                        </a:rPr>
                        <a:t>III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B="0" marT="13970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525">
                        <a:lnSpc>
                          <a:spcPct val="100000"/>
                        </a:lnSpc>
                        <a:spcBef>
                          <a:spcPts val="1100"/>
                        </a:spcBef>
                      </a:pPr>
                      <a:r>
                        <a:rPr dirty="0" sz="1800" spc="-10">
                          <a:solidFill>
                            <a:srgbClr val="001F5F"/>
                          </a:solidFill>
                          <a:latin typeface="Calibri"/>
                          <a:cs typeface="Calibri"/>
                        </a:rPr>
                        <a:t>Proyectos</a:t>
                      </a:r>
                      <a:r>
                        <a:rPr dirty="0" sz="1800" spc="-20">
                          <a:solidFill>
                            <a:srgbClr val="001F5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800">
                          <a:solidFill>
                            <a:srgbClr val="001F5F"/>
                          </a:solidFill>
                          <a:latin typeface="Calibri"/>
                          <a:cs typeface="Calibri"/>
                        </a:rPr>
                        <a:t>De</a:t>
                      </a:r>
                      <a:r>
                        <a:rPr dirty="0" sz="1800" spc="-5">
                          <a:solidFill>
                            <a:srgbClr val="001F5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800" spc="-10">
                          <a:solidFill>
                            <a:srgbClr val="001F5F"/>
                          </a:solidFill>
                          <a:latin typeface="Calibri"/>
                          <a:cs typeface="Calibri"/>
                        </a:rPr>
                        <a:t>Innovación </a:t>
                      </a:r>
                      <a:r>
                        <a:rPr dirty="0" sz="1800">
                          <a:solidFill>
                            <a:srgbClr val="001F5F"/>
                          </a:solidFill>
                          <a:latin typeface="Calibri"/>
                          <a:cs typeface="Calibri"/>
                        </a:rPr>
                        <a:t>Empresarial</a:t>
                      </a:r>
                      <a:r>
                        <a:rPr dirty="0" sz="1800" spc="-55">
                          <a:solidFill>
                            <a:srgbClr val="001F5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800">
                          <a:solidFill>
                            <a:srgbClr val="001F5F"/>
                          </a:solidFill>
                          <a:latin typeface="Calibri"/>
                          <a:cs typeface="Calibri"/>
                        </a:rPr>
                        <a:t>-</a:t>
                      </a:r>
                      <a:r>
                        <a:rPr dirty="0" sz="1800" spc="-20">
                          <a:solidFill>
                            <a:srgbClr val="001F5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800" spc="-10">
                          <a:solidFill>
                            <a:srgbClr val="001F5F"/>
                          </a:solidFill>
                          <a:latin typeface="Calibri"/>
                          <a:cs typeface="Calibri"/>
                        </a:rPr>
                        <a:t>Categoría </a:t>
                      </a:r>
                      <a:r>
                        <a:rPr dirty="0" sz="1800">
                          <a:solidFill>
                            <a:srgbClr val="001F5F"/>
                          </a:solidFill>
                          <a:latin typeface="Calibri"/>
                          <a:cs typeface="Calibri"/>
                        </a:rPr>
                        <a:t>2</a:t>
                      </a:r>
                      <a:r>
                        <a:rPr dirty="0" sz="1800" spc="-20">
                          <a:solidFill>
                            <a:srgbClr val="001F5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800" spc="-50">
                          <a:solidFill>
                            <a:srgbClr val="001F5F"/>
                          </a:solidFill>
                          <a:latin typeface="Calibri"/>
                          <a:cs typeface="Calibri"/>
                        </a:rPr>
                        <a:t>-</a:t>
                      </a:r>
                      <a:endParaRPr sz="1800">
                        <a:latin typeface="Calibri"/>
                        <a:cs typeface="Calibri"/>
                      </a:endParaRPr>
                    </a:p>
                    <a:p>
                      <a:pPr marL="9525">
                        <a:lnSpc>
                          <a:spcPct val="100000"/>
                        </a:lnSpc>
                        <a:spcBef>
                          <a:spcPts val="110"/>
                        </a:spcBef>
                      </a:pPr>
                      <a:r>
                        <a:rPr dirty="0" sz="1800" spc="-10">
                          <a:solidFill>
                            <a:srgbClr val="001F5F"/>
                          </a:solidFill>
                          <a:latin typeface="Calibri"/>
                          <a:cs typeface="Calibri"/>
                        </a:rPr>
                        <a:t>Validación</a:t>
                      </a:r>
                      <a:r>
                        <a:rPr dirty="0" sz="1800" spc="-15">
                          <a:solidFill>
                            <a:srgbClr val="001F5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800">
                          <a:solidFill>
                            <a:srgbClr val="001F5F"/>
                          </a:solidFill>
                          <a:latin typeface="Calibri"/>
                          <a:cs typeface="Calibri"/>
                        </a:rPr>
                        <a:t>De</a:t>
                      </a:r>
                      <a:r>
                        <a:rPr dirty="0" sz="1800" spc="-15">
                          <a:solidFill>
                            <a:srgbClr val="001F5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800">
                          <a:solidFill>
                            <a:srgbClr val="001F5F"/>
                          </a:solidFill>
                          <a:latin typeface="Calibri"/>
                          <a:cs typeface="Calibri"/>
                        </a:rPr>
                        <a:t>La</a:t>
                      </a:r>
                      <a:r>
                        <a:rPr dirty="0" sz="1800" spc="-25">
                          <a:solidFill>
                            <a:srgbClr val="001F5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800" spc="-10">
                          <a:solidFill>
                            <a:srgbClr val="001F5F"/>
                          </a:solidFill>
                          <a:latin typeface="Calibri"/>
                          <a:cs typeface="Calibri"/>
                        </a:rPr>
                        <a:t>Innovación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B="0" marT="13970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65"/>
                        </a:spcBef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  <a:p>
                      <a:pPr algn="ctr" marL="1270">
                        <a:lnSpc>
                          <a:spcPct val="100000"/>
                        </a:lnSpc>
                      </a:pPr>
                      <a:r>
                        <a:rPr dirty="0" sz="1800" spc="-10">
                          <a:solidFill>
                            <a:srgbClr val="001F5F"/>
                          </a:solidFill>
                          <a:latin typeface="Calibri"/>
                          <a:cs typeface="Calibri"/>
                        </a:rPr>
                        <a:t>3,179,644.00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B="0" marT="2095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317449" rIns="0" bIns="0" rtlCol="0" vert="horz">
            <a:spAutoFit/>
          </a:bodyPr>
          <a:lstStyle/>
          <a:p>
            <a:pPr marL="778510">
              <a:lnSpc>
                <a:spcPct val="100000"/>
              </a:lnSpc>
              <a:spcBef>
                <a:spcPts val="95"/>
              </a:spcBef>
            </a:pPr>
            <a:r>
              <a:rPr dirty="0" spc="-30">
                <a:latin typeface="Calibri Light"/>
                <a:cs typeface="Calibri Light"/>
              </a:rPr>
              <a:t>Marco</a:t>
            </a:r>
            <a:r>
              <a:rPr dirty="0" spc="-155">
                <a:latin typeface="Calibri Light"/>
                <a:cs typeface="Calibri Light"/>
              </a:rPr>
              <a:t> </a:t>
            </a:r>
            <a:r>
              <a:rPr dirty="0" spc="-40">
                <a:latin typeface="Calibri Light"/>
                <a:cs typeface="Calibri Light"/>
              </a:rPr>
              <a:t>Muestral</a:t>
            </a:r>
            <a:r>
              <a:rPr dirty="0" spc="-145">
                <a:latin typeface="Calibri Light"/>
                <a:cs typeface="Calibri Light"/>
              </a:rPr>
              <a:t> </a:t>
            </a:r>
            <a:r>
              <a:rPr dirty="0">
                <a:latin typeface="Calibri Light"/>
                <a:cs typeface="Calibri Light"/>
              </a:rPr>
              <a:t>de</a:t>
            </a:r>
            <a:r>
              <a:rPr dirty="0" spc="-145">
                <a:latin typeface="Calibri Light"/>
                <a:cs typeface="Calibri Light"/>
              </a:rPr>
              <a:t> </a:t>
            </a:r>
            <a:r>
              <a:rPr dirty="0">
                <a:latin typeface="Calibri Light"/>
                <a:cs typeface="Calibri Light"/>
              </a:rPr>
              <a:t>las</a:t>
            </a:r>
            <a:r>
              <a:rPr dirty="0" spc="-135">
                <a:latin typeface="Calibri Light"/>
                <a:cs typeface="Calibri Light"/>
              </a:rPr>
              <a:t> </a:t>
            </a:r>
            <a:r>
              <a:rPr dirty="0" spc="-20">
                <a:latin typeface="Calibri Light"/>
                <a:cs typeface="Calibri Light"/>
              </a:rPr>
              <a:t>Encuestas</a:t>
            </a:r>
          </a:p>
        </p:txBody>
      </p:sp>
      <p:graphicFrame>
        <p:nvGraphicFramePr>
          <p:cNvPr id="3" name="object 3" descr=""/>
          <p:cNvGraphicFramePr>
            <a:graphicFrameLocks noGrp="1"/>
          </p:cNvGraphicFramePr>
          <p:nvPr/>
        </p:nvGraphicFramePr>
        <p:xfrm>
          <a:off x="1389252" y="1517650"/>
          <a:ext cx="9409430" cy="417385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863089"/>
                <a:gridCol w="1863725"/>
                <a:gridCol w="1863725"/>
                <a:gridCol w="1863725"/>
                <a:gridCol w="1863725"/>
              </a:tblGrid>
              <a:tr h="121729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180"/>
                        </a:spcBef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  <a:p>
                      <a:pPr marL="274320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dirty="0" sz="2000" spc="-10" b="1">
                          <a:solidFill>
                            <a:srgbClr val="001F5F"/>
                          </a:solidFill>
                          <a:latin typeface="Calibri"/>
                          <a:cs typeface="Calibri"/>
                        </a:rPr>
                        <a:t>Instrumento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B="0" marT="14986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13995">
                        <a:lnSpc>
                          <a:spcPct val="100000"/>
                        </a:lnSpc>
                        <a:spcBef>
                          <a:spcPts val="2220"/>
                        </a:spcBef>
                      </a:pPr>
                      <a:r>
                        <a:rPr dirty="0" sz="2000" b="1">
                          <a:solidFill>
                            <a:srgbClr val="001F5F"/>
                          </a:solidFill>
                          <a:latin typeface="Calibri"/>
                          <a:cs typeface="Calibri"/>
                        </a:rPr>
                        <a:t>Número</a:t>
                      </a:r>
                      <a:r>
                        <a:rPr dirty="0" sz="2000" spc="-65" b="1">
                          <a:solidFill>
                            <a:srgbClr val="001F5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2000" spc="-20" b="1">
                          <a:solidFill>
                            <a:srgbClr val="001F5F"/>
                          </a:solidFill>
                          <a:latin typeface="Calibri"/>
                          <a:cs typeface="Calibri"/>
                        </a:rPr>
                        <a:t>Total</a:t>
                      </a:r>
                      <a:endParaRPr sz="2000">
                        <a:latin typeface="Calibri"/>
                        <a:cs typeface="Calibri"/>
                      </a:endParaRPr>
                    </a:p>
                    <a:p>
                      <a:pPr marL="89535">
                        <a:lnSpc>
                          <a:spcPct val="100000"/>
                        </a:lnSpc>
                        <a:spcBef>
                          <a:spcPts val="125"/>
                        </a:spcBef>
                      </a:pPr>
                      <a:r>
                        <a:rPr dirty="0" sz="2000" b="1">
                          <a:solidFill>
                            <a:srgbClr val="001F5F"/>
                          </a:solidFill>
                          <a:latin typeface="Calibri"/>
                          <a:cs typeface="Calibri"/>
                        </a:rPr>
                        <a:t>de</a:t>
                      </a:r>
                      <a:r>
                        <a:rPr dirty="0" sz="2000" spc="-40" b="1">
                          <a:solidFill>
                            <a:srgbClr val="001F5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2000" spc="-10" b="1">
                          <a:solidFill>
                            <a:srgbClr val="001F5F"/>
                          </a:solidFill>
                          <a:latin typeface="Calibri"/>
                          <a:cs typeface="Calibri"/>
                        </a:rPr>
                        <a:t>Beneficiarios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B="0" marT="28194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159385" marR="151765" indent="-2540">
                        <a:lnSpc>
                          <a:spcPct val="105000"/>
                        </a:lnSpc>
                        <a:spcBef>
                          <a:spcPts val="845"/>
                        </a:spcBef>
                      </a:pPr>
                      <a:r>
                        <a:rPr dirty="0" sz="2000" b="1">
                          <a:solidFill>
                            <a:srgbClr val="001F5F"/>
                          </a:solidFill>
                          <a:latin typeface="Calibri"/>
                          <a:cs typeface="Calibri"/>
                        </a:rPr>
                        <a:t>Número</a:t>
                      </a:r>
                      <a:r>
                        <a:rPr dirty="0" sz="2000" spc="-65" b="1">
                          <a:solidFill>
                            <a:srgbClr val="001F5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2000" spc="-25" b="1">
                          <a:solidFill>
                            <a:srgbClr val="001F5F"/>
                          </a:solidFill>
                          <a:latin typeface="Calibri"/>
                          <a:cs typeface="Calibri"/>
                        </a:rPr>
                        <a:t>de </a:t>
                      </a:r>
                      <a:r>
                        <a:rPr dirty="0" sz="2000" b="1">
                          <a:solidFill>
                            <a:srgbClr val="001F5F"/>
                          </a:solidFill>
                          <a:latin typeface="Calibri"/>
                          <a:cs typeface="Calibri"/>
                        </a:rPr>
                        <a:t>Beneficiarios</a:t>
                      </a:r>
                      <a:r>
                        <a:rPr dirty="0" sz="2000" spc="-110" b="1">
                          <a:solidFill>
                            <a:srgbClr val="001F5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2000" spc="-50" b="1">
                          <a:solidFill>
                            <a:srgbClr val="001F5F"/>
                          </a:solidFill>
                          <a:latin typeface="Calibri"/>
                          <a:cs typeface="Calibri"/>
                        </a:rPr>
                        <a:t>a </a:t>
                      </a:r>
                      <a:r>
                        <a:rPr dirty="0" sz="2000" spc="-10" b="1">
                          <a:solidFill>
                            <a:srgbClr val="001F5F"/>
                          </a:solidFill>
                          <a:latin typeface="Calibri"/>
                          <a:cs typeface="Calibri"/>
                        </a:rPr>
                        <a:t>Encuestar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B="0" marT="10731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39725">
                        <a:lnSpc>
                          <a:spcPct val="100000"/>
                        </a:lnSpc>
                        <a:spcBef>
                          <a:spcPts val="2220"/>
                        </a:spcBef>
                      </a:pPr>
                      <a:r>
                        <a:rPr dirty="0" sz="2000" b="1">
                          <a:solidFill>
                            <a:srgbClr val="001F5F"/>
                          </a:solidFill>
                          <a:latin typeface="Calibri"/>
                          <a:cs typeface="Calibri"/>
                        </a:rPr>
                        <a:t>Número</a:t>
                      </a:r>
                      <a:r>
                        <a:rPr dirty="0" sz="2000" spc="-65" b="1">
                          <a:solidFill>
                            <a:srgbClr val="001F5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2000" spc="-25" b="1">
                          <a:solidFill>
                            <a:srgbClr val="001F5F"/>
                          </a:solidFill>
                          <a:latin typeface="Calibri"/>
                          <a:cs typeface="Calibri"/>
                        </a:rPr>
                        <a:t>de</a:t>
                      </a:r>
                      <a:endParaRPr sz="2000">
                        <a:latin typeface="Calibri"/>
                        <a:cs typeface="Calibri"/>
                      </a:endParaRPr>
                    </a:p>
                    <a:p>
                      <a:pPr marL="300355">
                        <a:lnSpc>
                          <a:spcPct val="100000"/>
                        </a:lnSpc>
                        <a:spcBef>
                          <a:spcPts val="125"/>
                        </a:spcBef>
                      </a:pPr>
                      <a:r>
                        <a:rPr dirty="0" sz="2000" spc="-10" b="1">
                          <a:solidFill>
                            <a:srgbClr val="001F5F"/>
                          </a:solidFill>
                          <a:latin typeface="Calibri"/>
                          <a:cs typeface="Calibri"/>
                        </a:rPr>
                        <a:t>Reemplazos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B="0" marT="28194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180"/>
                        </a:spcBef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  <a:p>
                      <a:pPr algn="ctr" marL="1270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dirty="0" sz="2000" spc="-10" b="1">
                          <a:solidFill>
                            <a:srgbClr val="001F5F"/>
                          </a:solidFill>
                          <a:latin typeface="Calibri"/>
                          <a:cs typeface="Calibri"/>
                        </a:rPr>
                        <a:t>Período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B="0" marT="14986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38684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850"/>
                        </a:spcBef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  <a:p>
                      <a:pPr marL="68580">
                        <a:lnSpc>
                          <a:spcPct val="100000"/>
                        </a:lnSpc>
                      </a:pPr>
                      <a:r>
                        <a:rPr dirty="0" sz="2000" spc="-10" b="1">
                          <a:solidFill>
                            <a:srgbClr val="001F5F"/>
                          </a:solidFill>
                          <a:latin typeface="Calibri"/>
                          <a:cs typeface="Calibri"/>
                        </a:rPr>
                        <a:t>PRONABEC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B="0" marT="23495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850"/>
                        </a:spcBef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dirty="0" sz="2000" spc="-25">
                          <a:solidFill>
                            <a:srgbClr val="001F5F"/>
                          </a:solidFill>
                          <a:latin typeface="Calibri"/>
                          <a:cs typeface="Calibri"/>
                        </a:rPr>
                        <a:t>598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B="0" marT="23495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850"/>
                        </a:spcBef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dirty="0" sz="2000" spc="-25">
                          <a:solidFill>
                            <a:srgbClr val="001F5F"/>
                          </a:solidFill>
                          <a:latin typeface="Calibri"/>
                          <a:cs typeface="Calibri"/>
                        </a:rPr>
                        <a:t>390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B="0" marT="23495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850"/>
                        </a:spcBef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dirty="0" sz="2000" spc="-25">
                          <a:solidFill>
                            <a:srgbClr val="001F5F"/>
                          </a:solidFill>
                          <a:latin typeface="Calibri"/>
                          <a:cs typeface="Calibri"/>
                        </a:rPr>
                        <a:t>208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B="0" marT="23495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82550" marR="73660">
                        <a:lnSpc>
                          <a:spcPct val="105000"/>
                        </a:lnSpc>
                        <a:spcBef>
                          <a:spcPts val="1510"/>
                        </a:spcBef>
                      </a:pPr>
                      <a:r>
                        <a:rPr dirty="0" sz="2000">
                          <a:solidFill>
                            <a:srgbClr val="001F5F"/>
                          </a:solidFill>
                          <a:latin typeface="Calibri"/>
                          <a:cs typeface="Calibri"/>
                        </a:rPr>
                        <a:t>Becarios</a:t>
                      </a:r>
                      <a:r>
                        <a:rPr dirty="0" sz="2000" spc="-80">
                          <a:solidFill>
                            <a:srgbClr val="001F5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2000" spc="-10">
                          <a:solidFill>
                            <a:srgbClr val="001F5F"/>
                          </a:solidFill>
                          <a:latin typeface="Calibri"/>
                          <a:cs typeface="Calibri"/>
                        </a:rPr>
                        <a:t>Nuevos </a:t>
                      </a:r>
                      <a:r>
                        <a:rPr dirty="0" sz="2000">
                          <a:solidFill>
                            <a:srgbClr val="001F5F"/>
                          </a:solidFill>
                          <a:latin typeface="Calibri"/>
                          <a:cs typeface="Calibri"/>
                        </a:rPr>
                        <a:t>y</a:t>
                      </a:r>
                      <a:r>
                        <a:rPr dirty="0" sz="2000" spc="-15">
                          <a:solidFill>
                            <a:srgbClr val="001F5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2000" spc="-10">
                          <a:solidFill>
                            <a:srgbClr val="001F5F"/>
                          </a:solidFill>
                          <a:latin typeface="Calibri"/>
                          <a:cs typeface="Calibri"/>
                        </a:rPr>
                        <a:t>Continuadores </a:t>
                      </a:r>
                      <a:r>
                        <a:rPr dirty="0" sz="2000">
                          <a:solidFill>
                            <a:srgbClr val="001F5F"/>
                          </a:solidFill>
                          <a:latin typeface="Calibri"/>
                          <a:cs typeface="Calibri"/>
                        </a:rPr>
                        <a:t>2021</a:t>
                      </a:r>
                      <a:r>
                        <a:rPr dirty="0" sz="2000" spc="-30">
                          <a:solidFill>
                            <a:srgbClr val="001F5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2000">
                          <a:solidFill>
                            <a:srgbClr val="001F5F"/>
                          </a:solidFill>
                          <a:latin typeface="Calibri"/>
                          <a:cs typeface="Calibri"/>
                        </a:rPr>
                        <a:t>- </a:t>
                      </a:r>
                      <a:r>
                        <a:rPr dirty="0" sz="2000" spc="-20">
                          <a:solidFill>
                            <a:srgbClr val="001F5F"/>
                          </a:solidFill>
                          <a:latin typeface="Calibri"/>
                          <a:cs typeface="Calibri"/>
                        </a:rPr>
                        <a:t>2022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B="0" marT="19177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92430">
                <a:tc>
                  <a:txBody>
                    <a:bodyPr/>
                    <a:lstStyle/>
                    <a:p>
                      <a:pPr marL="68580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dirty="0" sz="2000" spc="-10" b="1">
                          <a:solidFill>
                            <a:srgbClr val="001F5F"/>
                          </a:solidFill>
                          <a:latin typeface="Calibri"/>
                          <a:cs typeface="Calibri"/>
                        </a:rPr>
                        <a:t>PNIA1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B="0" marT="3048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dirty="0" sz="2000" spc="-25">
                          <a:solidFill>
                            <a:srgbClr val="001F5F"/>
                          </a:solidFill>
                          <a:latin typeface="Calibri"/>
                          <a:cs typeface="Calibri"/>
                        </a:rPr>
                        <a:t>105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B="0" marT="3048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1270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dirty="0" sz="2000" spc="-25">
                          <a:solidFill>
                            <a:srgbClr val="001F5F"/>
                          </a:solidFill>
                          <a:latin typeface="Calibri"/>
                          <a:cs typeface="Calibri"/>
                        </a:rPr>
                        <a:t>80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B="0" marT="3048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1270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dirty="0" sz="2000" spc="-25">
                          <a:solidFill>
                            <a:srgbClr val="001F5F"/>
                          </a:solidFill>
                          <a:latin typeface="Calibri"/>
                          <a:cs typeface="Calibri"/>
                        </a:rPr>
                        <a:t>25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B="0" marT="3048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1905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dirty="0" sz="2000">
                          <a:solidFill>
                            <a:srgbClr val="001F5F"/>
                          </a:solidFill>
                          <a:latin typeface="Calibri"/>
                          <a:cs typeface="Calibri"/>
                        </a:rPr>
                        <a:t>2015</a:t>
                      </a:r>
                      <a:r>
                        <a:rPr dirty="0" sz="2000" spc="-30">
                          <a:solidFill>
                            <a:srgbClr val="001F5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2000">
                          <a:solidFill>
                            <a:srgbClr val="001F5F"/>
                          </a:solidFill>
                          <a:latin typeface="Calibri"/>
                          <a:cs typeface="Calibri"/>
                        </a:rPr>
                        <a:t>- </a:t>
                      </a:r>
                      <a:r>
                        <a:rPr dirty="0" sz="2000" spc="-20">
                          <a:solidFill>
                            <a:srgbClr val="001F5F"/>
                          </a:solidFill>
                          <a:latin typeface="Calibri"/>
                          <a:cs typeface="Calibri"/>
                        </a:rPr>
                        <a:t>2018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B="0" marT="3048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92430">
                <a:tc>
                  <a:txBody>
                    <a:bodyPr/>
                    <a:lstStyle/>
                    <a:p>
                      <a:pPr marL="68580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dirty="0" sz="2000" spc="-10" b="1">
                          <a:solidFill>
                            <a:srgbClr val="001F5F"/>
                          </a:solidFill>
                          <a:latin typeface="Calibri"/>
                          <a:cs typeface="Calibri"/>
                        </a:rPr>
                        <a:t>PROCIENCIA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B="0" marT="3048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dirty="0" sz="2000" spc="-25">
                          <a:solidFill>
                            <a:srgbClr val="001F5F"/>
                          </a:solidFill>
                          <a:latin typeface="Calibri"/>
                          <a:cs typeface="Calibri"/>
                        </a:rPr>
                        <a:t>285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B="0" marT="3048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dirty="0" sz="2000" spc="-25">
                          <a:solidFill>
                            <a:srgbClr val="001F5F"/>
                          </a:solidFill>
                          <a:latin typeface="Calibri"/>
                          <a:cs typeface="Calibri"/>
                        </a:rPr>
                        <a:t>100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B="0" marT="3048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dirty="0" sz="2000" spc="-25">
                          <a:solidFill>
                            <a:srgbClr val="001F5F"/>
                          </a:solidFill>
                          <a:latin typeface="Calibri"/>
                          <a:cs typeface="Calibri"/>
                        </a:rPr>
                        <a:t>185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B="0" marT="3048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1905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dirty="0" sz="2000">
                          <a:solidFill>
                            <a:srgbClr val="001F5F"/>
                          </a:solidFill>
                          <a:latin typeface="Calibri"/>
                          <a:cs typeface="Calibri"/>
                        </a:rPr>
                        <a:t>2015</a:t>
                      </a:r>
                      <a:r>
                        <a:rPr dirty="0" sz="2000" spc="-30">
                          <a:solidFill>
                            <a:srgbClr val="001F5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2000">
                          <a:solidFill>
                            <a:srgbClr val="001F5F"/>
                          </a:solidFill>
                          <a:latin typeface="Calibri"/>
                          <a:cs typeface="Calibri"/>
                        </a:rPr>
                        <a:t>- </a:t>
                      </a:r>
                      <a:r>
                        <a:rPr dirty="0" sz="2000" spc="-20">
                          <a:solidFill>
                            <a:srgbClr val="001F5F"/>
                          </a:solidFill>
                          <a:latin typeface="Calibri"/>
                          <a:cs typeface="Calibri"/>
                        </a:rPr>
                        <a:t>2020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B="0" marT="3048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92430">
                <a:tc>
                  <a:txBody>
                    <a:bodyPr/>
                    <a:lstStyle/>
                    <a:p>
                      <a:pPr marL="68580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dirty="0" sz="2000" spc="-10" b="1">
                          <a:solidFill>
                            <a:srgbClr val="001F5F"/>
                          </a:solidFill>
                          <a:latin typeface="Calibri"/>
                          <a:cs typeface="Calibri"/>
                        </a:rPr>
                        <a:t>PROINNOVATE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B="0" marT="3048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dirty="0" sz="2000" spc="-25">
                          <a:solidFill>
                            <a:srgbClr val="001F5F"/>
                          </a:solidFill>
                          <a:latin typeface="Calibri"/>
                          <a:cs typeface="Calibri"/>
                        </a:rPr>
                        <a:t>45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B="0" marT="3048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1270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dirty="0" sz="2000" spc="-25">
                          <a:solidFill>
                            <a:srgbClr val="001F5F"/>
                          </a:solidFill>
                          <a:latin typeface="Calibri"/>
                          <a:cs typeface="Calibri"/>
                        </a:rPr>
                        <a:t>30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B="0" marT="3048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1270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dirty="0" sz="2000" spc="-25">
                          <a:solidFill>
                            <a:srgbClr val="001F5F"/>
                          </a:solidFill>
                          <a:latin typeface="Calibri"/>
                          <a:cs typeface="Calibri"/>
                        </a:rPr>
                        <a:t>15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B="0" marT="3048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1905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dirty="0" sz="2000">
                          <a:solidFill>
                            <a:srgbClr val="001F5F"/>
                          </a:solidFill>
                          <a:latin typeface="Calibri"/>
                          <a:cs typeface="Calibri"/>
                        </a:rPr>
                        <a:t>2017</a:t>
                      </a:r>
                      <a:r>
                        <a:rPr dirty="0" sz="2000" spc="-30">
                          <a:solidFill>
                            <a:srgbClr val="001F5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2000">
                          <a:solidFill>
                            <a:srgbClr val="001F5F"/>
                          </a:solidFill>
                          <a:latin typeface="Calibri"/>
                          <a:cs typeface="Calibri"/>
                        </a:rPr>
                        <a:t>- </a:t>
                      </a:r>
                      <a:r>
                        <a:rPr dirty="0" sz="2000" spc="-20">
                          <a:solidFill>
                            <a:srgbClr val="001F5F"/>
                          </a:solidFill>
                          <a:latin typeface="Calibri"/>
                          <a:cs typeface="Calibri"/>
                        </a:rPr>
                        <a:t>2020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B="0" marT="3048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9243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44"/>
                        </a:spcBef>
                      </a:pPr>
                      <a:r>
                        <a:rPr dirty="0" sz="2000" spc="-20">
                          <a:solidFill>
                            <a:srgbClr val="001F5F"/>
                          </a:solidFill>
                          <a:latin typeface="Calibri"/>
                          <a:cs typeface="Calibri"/>
                        </a:rPr>
                        <a:t>1033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B="0" marT="31114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44"/>
                        </a:spcBef>
                      </a:pPr>
                      <a:r>
                        <a:rPr dirty="0" sz="2000" spc="-25">
                          <a:solidFill>
                            <a:srgbClr val="001F5F"/>
                          </a:solidFill>
                          <a:latin typeface="Calibri"/>
                          <a:cs typeface="Calibri"/>
                        </a:rPr>
                        <a:t>600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B="0" marT="31114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44"/>
                        </a:spcBef>
                      </a:pPr>
                      <a:r>
                        <a:rPr dirty="0" sz="2000" spc="-25">
                          <a:solidFill>
                            <a:srgbClr val="001F5F"/>
                          </a:solidFill>
                          <a:latin typeface="Calibri"/>
                          <a:cs typeface="Calibri"/>
                        </a:rPr>
                        <a:t>433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B="0" marT="31114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3736594" y="1521409"/>
            <a:ext cx="4179570" cy="848994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5400" spc="-70" b="1">
                <a:solidFill>
                  <a:srgbClr val="FFFFFF"/>
                </a:solidFill>
                <a:latin typeface="Verdana"/>
                <a:cs typeface="Verdana"/>
              </a:rPr>
              <a:t>PRONABEC</a:t>
            </a:r>
            <a:endParaRPr sz="5400">
              <a:latin typeface="Verdana"/>
              <a:cs typeface="Verdana"/>
            </a:endParaRPr>
          </a:p>
        </p:txBody>
      </p:sp>
      <p:sp>
        <p:nvSpPr>
          <p:cNvPr id="4" name="object 4" descr=""/>
          <p:cNvSpPr txBox="1"/>
          <p:nvPr/>
        </p:nvSpPr>
        <p:spPr>
          <a:xfrm>
            <a:off x="1168095" y="2826257"/>
            <a:ext cx="10365740" cy="8788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 marR="5080" indent="313690">
              <a:lnSpc>
                <a:spcPct val="100000"/>
              </a:lnSpc>
              <a:spcBef>
                <a:spcPts val="95"/>
              </a:spcBef>
            </a:pPr>
            <a:r>
              <a:rPr dirty="0" sz="2800" spc="-20" b="1">
                <a:solidFill>
                  <a:srgbClr val="FFFFFF"/>
                </a:solidFill>
                <a:latin typeface="Calibri"/>
                <a:cs typeface="Calibri"/>
              </a:rPr>
              <a:t>INSTRUMENTO</a:t>
            </a:r>
            <a:r>
              <a:rPr dirty="0" sz="2800" spc="-55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800" b="1">
                <a:solidFill>
                  <a:srgbClr val="FFFFFF"/>
                </a:solidFill>
                <a:latin typeface="Calibri"/>
                <a:cs typeface="Calibri"/>
              </a:rPr>
              <a:t>BECA</a:t>
            </a:r>
            <a:r>
              <a:rPr dirty="0" sz="2800" spc="-75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800" spc="-10" b="1">
                <a:solidFill>
                  <a:srgbClr val="FFFFFF"/>
                </a:solidFill>
                <a:latin typeface="Calibri"/>
                <a:cs typeface="Calibri"/>
              </a:rPr>
              <a:t>GENERACIÓN</a:t>
            </a:r>
            <a:r>
              <a:rPr dirty="0" sz="2800" spc="-6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800" b="1">
                <a:solidFill>
                  <a:srgbClr val="FFFFFF"/>
                </a:solidFill>
                <a:latin typeface="Calibri"/>
                <a:cs typeface="Calibri"/>
              </a:rPr>
              <a:t>DEL</a:t>
            </a:r>
            <a:r>
              <a:rPr dirty="0" sz="2800" spc="-9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800" spc="-10" b="1">
                <a:solidFill>
                  <a:srgbClr val="FFFFFF"/>
                </a:solidFill>
                <a:latin typeface="Calibri"/>
                <a:cs typeface="Calibri"/>
              </a:rPr>
              <a:t>BICENTENARIO,</a:t>
            </a:r>
            <a:r>
              <a:rPr dirty="0" sz="2800" spc="-55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800" spc="-10" b="1">
                <a:solidFill>
                  <a:srgbClr val="FFFFFF"/>
                </a:solidFill>
                <a:latin typeface="Calibri"/>
                <a:cs typeface="Calibri"/>
              </a:rPr>
              <a:t>BECARIOS NUEVOS</a:t>
            </a:r>
            <a:r>
              <a:rPr dirty="0" sz="2800" spc="-45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800" b="1">
                <a:solidFill>
                  <a:srgbClr val="FFFFFF"/>
                </a:solidFill>
                <a:latin typeface="Calibri"/>
                <a:cs typeface="Calibri"/>
              </a:rPr>
              <a:t>Y</a:t>
            </a:r>
            <a:r>
              <a:rPr dirty="0" sz="2800" spc="-5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800" spc="-20" b="1">
                <a:solidFill>
                  <a:srgbClr val="FFFFFF"/>
                </a:solidFill>
                <a:latin typeface="Calibri"/>
                <a:cs typeface="Calibri"/>
              </a:rPr>
              <a:t>CONTINUADORES</a:t>
            </a:r>
            <a:r>
              <a:rPr dirty="0" sz="2800" spc="-25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800" b="1">
                <a:solidFill>
                  <a:srgbClr val="FFFFFF"/>
                </a:solidFill>
                <a:latin typeface="Calibri"/>
                <a:cs typeface="Calibri"/>
              </a:rPr>
              <a:t>DEL</a:t>
            </a:r>
            <a:r>
              <a:rPr dirty="0" sz="2800" spc="-45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800" b="1">
                <a:solidFill>
                  <a:srgbClr val="FFFFFF"/>
                </a:solidFill>
                <a:latin typeface="Calibri"/>
                <a:cs typeface="Calibri"/>
              </a:rPr>
              <a:t>AÑO</a:t>
            </a:r>
            <a:r>
              <a:rPr dirty="0" sz="2800" spc="-4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800" b="1">
                <a:solidFill>
                  <a:srgbClr val="FFFFFF"/>
                </a:solidFill>
                <a:latin typeface="Calibri"/>
                <a:cs typeface="Calibri"/>
              </a:rPr>
              <a:t>2021</a:t>
            </a:r>
            <a:r>
              <a:rPr dirty="0" sz="2800" spc="-2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800" b="1">
                <a:solidFill>
                  <a:srgbClr val="FFFFFF"/>
                </a:solidFill>
                <a:latin typeface="Calibri"/>
                <a:cs typeface="Calibri"/>
              </a:rPr>
              <a:t>(467)</a:t>
            </a:r>
            <a:r>
              <a:rPr dirty="0" sz="2800" spc="-25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800" b="1">
                <a:solidFill>
                  <a:srgbClr val="FFFFFF"/>
                </a:solidFill>
                <a:latin typeface="Calibri"/>
                <a:cs typeface="Calibri"/>
              </a:rPr>
              <a:t>Y</a:t>
            </a:r>
            <a:r>
              <a:rPr dirty="0" sz="2800" spc="-5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800" b="1">
                <a:solidFill>
                  <a:srgbClr val="FFFFFF"/>
                </a:solidFill>
                <a:latin typeface="Calibri"/>
                <a:cs typeface="Calibri"/>
              </a:rPr>
              <a:t>EL</a:t>
            </a:r>
            <a:r>
              <a:rPr dirty="0" sz="2800" spc="-45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800" b="1">
                <a:solidFill>
                  <a:srgbClr val="FFFFFF"/>
                </a:solidFill>
                <a:latin typeface="Calibri"/>
                <a:cs typeface="Calibri"/>
              </a:rPr>
              <a:t>AÑO</a:t>
            </a:r>
            <a:r>
              <a:rPr dirty="0" sz="2800" spc="-4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800" b="1">
                <a:solidFill>
                  <a:srgbClr val="FFFFFF"/>
                </a:solidFill>
                <a:latin typeface="Calibri"/>
                <a:cs typeface="Calibri"/>
              </a:rPr>
              <a:t>2022</a:t>
            </a:r>
            <a:r>
              <a:rPr dirty="0" sz="2800" spc="-25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800" spc="-10" b="1">
                <a:solidFill>
                  <a:srgbClr val="FFFFFF"/>
                </a:solidFill>
                <a:latin typeface="Calibri"/>
                <a:cs typeface="Calibri"/>
              </a:rPr>
              <a:t>(150)</a:t>
            </a:r>
            <a:endParaRPr sz="2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253492" rIns="0" bIns="0" rtlCol="0" vert="horz">
            <a:spAutoFit/>
          </a:bodyPr>
          <a:lstStyle/>
          <a:p>
            <a:pPr marL="197485">
              <a:lnSpc>
                <a:spcPct val="100000"/>
              </a:lnSpc>
              <a:spcBef>
                <a:spcPts val="95"/>
              </a:spcBef>
            </a:pPr>
            <a:r>
              <a:rPr dirty="0" b="1">
                <a:latin typeface="Calibri"/>
                <a:cs typeface="Calibri"/>
              </a:rPr>
              <a:t>Análisis</a:t>
            </a:r>
            <a:r>
              <a:rPr dirty="0" spc="-85" b="1">
                <a:latin typeface="Calibri"/>
                <a:cs typeface="Calibri"/>
              </a:rPr>
              <a:t> </a:t>
            </a:r>
            <a:r>
              <a:rPr dirty="0" b="1">
                <a:latin typeface="Calibri"/>
                <a:cs typeface="Calibri"/>
              </a:rPr>
              <a:t>del</a:t>
            </a:r>
            <a:r>
              <a:rPr dirty="0" spc="-95" b="1">
                <a:latin typeface="Calibri"/>
                <a:cs typeface="Calibri"/>
              </a:rPr>
              <a:t> </a:t>
            </a:r>
            <a:r>
              <a:rPr dirty="0" b="1">
                <a:latin typeface="Calibri"/>
                <a:cs typeface="Calibri"/>
              </a:rPr>
              <a:t>Gasto</a:t>
            </a:r>
            <a:r>
              <a:rPr dirty="0" spc="-90" b="1">
                <a:latin typeface="Calibri"/>
                <a:cs typeface="Calibri"/>
              </a:rPr>
              <a:t> </a:t>
            </a:r>
            <a:r>
              <a:rPr dirty="0" b="1">
                <a:latin typeface="Calibri"/>
                <a:cs typeface="Calibri"/>
              </a:rPr>
              <a:t>Público</a:t>
            </a:r>
            <a:r>
              <a:rPr dirty="0" spc="-80" b="1">
                <a:latin typeface="Calibri"/>
                <a:cs typeface="Calibri"/>
              </a:rPr>
              <a:t> </a:t>
            </a:r>
            <a:r>
              <a:rPr dirty="0" b="1">
                <a:latin typeface="Calibri"/>
                <a:cs typeface="Calibri"/>
              </a:rPr>
              <a:t>–</a:t>
            </a:r>
            <a:r>
              <a:rPr dirty="0" spc="-110" b="1">
                <a:latin typeface="Calibri"/>
                <a:cs typeface="Calibri"/>
              </a:rPr>
              <a:t> </a:t>
            </a:r>
            <a:r>
              <a:rPr dirty="0" spc="-25" b="1">
                <a:latin typeface="Calibri"/>
                <a:cs typeface="Calibri"/>
              </a:rPr>
              <a:t>AGP</a:t>
            </a:r>
          </a:p>
        </p:txBody>
      </p:sp>
      <p:sp>
        <p:nvSpPr>
          <p:cNvPr id="3" name="object 3" descr=""/>
          <p:cNvSpPr txBox="1"/>
          <p:nvPr/>
        </p:nvSpPr>
        <p:spPr>
          <a:xfrm>
            <a:off x="557885" y="1492302"/>
            <a:ext cx="10718165" cy="3572510"/>
          </a:xfrm>
          <a:prstGeom prst="rect">
            <a:avLst/>
          </a:prstGeom>
        </p:spPr>
        <p:txBody>
          <a:bodyPr wrap="square" lIns="0" tIns="40005" rIns="0" bIns="0" rtlCol="0" vert="horz">
            <a:spAutoFit/>
          </a:bodyPr>
          <a:lstStyle/>
          <a:p>
            <a:pPr marL="240029" indent="-227329">
              <a:lnSpc>
                <a:spcPct val="100000"/>
              </a:lnSpc>
              <a:spcBef>
                <a:spcPts val="315"/>
              </a:spcBef>
              <a:buFont typeface="Arial MT"/>
              <a:buChar char="•"/>
              <a:tabLst>
                <a:tab pos="240029" algn="l"/>
              </a:tabLst>
            </a:pPr>
            <a:r>
              <a:rPr dirty="0" sz="3200">
                <a:latin typeface="Calibri"/>
                <a:cs typeface="Calibri"/>
              </a:rPr>
              <a:t>Combina</a:t>
            </a:r>
            <a:r>
              <a:rPr dirty="0" sz="3200" spc="-85">
                <a:latin typeface="Calibri"/>
                <a:cs typeface="Calibri"/>
              </a:rPr>
              <a:t> </a:t>
            </a:r>
            <a:r>
              <a:rPr dirty="0" sz="3200" spc="-20">
                <a:latin typeface="Calibri"/>
                <a:cs typeface="Calibri"/>
              </a:rPr>
              <a:t>diferentes</a:t>
            </a:r>
            <a:r>
              <a:rPr dirty="0" sz="3200" spc="-105">
                <a:latin typeface="Calibri"/>
                <a:cs typeface="Calibri"/>
              </a:rPr>
              <a:t> </a:t>
            </a:r>
            <a:r>
              <a:rPr dirty="0" sz="3200" spc="-10">
                <a:latin typeface="Calibri"/>
                <a:cs typeface="Calibri"/>
              </a:rPr>
              <a:t>elementos</a:t>
            </a:r>
            <a:endParaRPr sz="3200">
              <a:latin typeface="Calibri"/>
              <a:cs typeface="Calibri"/>
            </a:endParaRPr>
          </a:p>
          <a:p>
            <a:pPr lvl="1" marL="697230" indent="-227329">
              <a:lnSpc>
                <a:spcPct val="100000"/>
              </a:lnSpc>
              <a:spcBef>
                <a:spcPts val="185"/>
              </a:spcBef>
              <a:buFont typeface="Arial MT"/>
              <a:buChar char="•"/>
              <a:tabLst>
                <a:tab pos="697230" algn="l"/>
              </a:tabLst>
            </a:pPr>
            <a:r>
              <a:rPr dirty="0" sz="2800">
                <a:latin typeface="Calibri"/>
                <a:cs typeface="Calibri"/>
              </a:rPr>
              <a:t>Nivel</a:t>
            </a:r>
            <a:r>
              <a:rPr dirty="0" sz="2800" spc="-65">
                <a:latin typeface="Calibri"/>
                <a:cs typeface="Calibri"/>
              </a:rPr>
              <a:t> </a:t>
            </a:r>
            <a:r>
              <a:rPr dirty="0" sz="2800">
                <a:latin typeface="Calibri"/>
                <a:cs typeface="Calibri"/>
              </a:rPr>
              <a:t>país</a:t>
            </a:r>
            <a:r>
              <a:rPr dirty="0" sz="2800" spc="-60">
                <a:latin typeface="Calibri"/>
                <a:cs typeface="Calibri"/>
              </a:rPr>
              <a:t> </a:t>
            </a:r>
            <a:r>
              <a:rPr dirty="0" sz="2800">
                <a:latin typeface="Calibri"/>
                <a:cs typeface="Calibri"/>
              </a:rPr>
              <a:t>(aspecto</a:t>
            </a:r>
            <a:r>
              <a:rPr dirty="0" sz="2800" spc="-55">
                <a:latin typeface="Calibri"/>
                <a:cs typeface="Calibri"/>
              </a:rPr>
              <a:t> </a:t>
            </a:r>
            <a:r>
              <a:rPr dirty="0" sz="2800" spc="-10">
                <a:latin typeface="Calibri"/>
                <a:cs typeface="Calibri"/>
              </a:rPr>
              <a:t>sistémico)</a:t>
            </a:r>
            <a:endParaRPr sz="2800">
              <a:latin typeface="Calibri"/>
              <a:cs typeface="Calibri"/>
            </a:endParaRPr>
          </a:p>
          <a:p>
            <a:pPr lvl="1" marL="697865" indent="-227965">
              <a:lnSpc>
                <a:spcPct val="100000"/>
              </a:lnSpc>
              <a:spcBef>
                <a:spcPts val="170"/>
              </a:spcBef>
              <a:buFont typeface="Arial MT"/>
              <a:buChar char="•"/>
              <a:tabLst>
                <a:tab pos="697865" algn="l"/>
              </a:tabLst>
            </a:pPr>
            <a:r>
              <a:rPr dirty="0" sz="2800" spc="-10">
                <a:latin typeface="Calibri"/>
                <a:cs typeface="Calibri"/>
              </a:rPr>
              <a:t>instrumentos</a:t>
            </a:r>
            <a:r>
              <a:rPr dirty="0" sz="2800" spc="-55">
                <a:latin typeface="Calibri"/>
                <a:cs typeface="Calibri"/>
              </a:rPr>
              <a:t> </a:t>
            </a:r>
            <a:r>
              <a:rPr dirty="0" sz="2800" spc="-10">
                <a:latin typeface="Calibri"/>
                <a:cs typeface="Calibri"/>
              </a:rPr>
              <a:t>(presupuestos,</a:t>
            </a:r>
            <a:r>
              <a:rPr dirty="0" sz="2800" spc="-60">
                <a:latin typeface="Calibri"/>
                <a:cs typeface="Calibri"/>
              </a:rPr>
              <a:t> </a:t>
            </a:r>
            <a:r>
              <a:rPr dirty="0" sz="2800">
                <a:latin typeface="Calibri"/>
                <a:cs typeface="Calibri"/>
              </a:rPr>
              <a:t>eficiencia</a:t>
            </a:r>
            <a:r>
              <a:rPr dirty="0" sz="2800" spc="-105">
                <a:latin typeface="Calibri"/>
                <a:cs typeface="Calibri"/>
              </a:rPr>
              <a:t> </a:t>
            </a:r>
            <a:r>
              <a:rPr dirty="0" sz="2800">
                <a:latin typeface="Calibri"/>
                <a:cs typeface="Calibri"/>
              </a:rPr>
              <a:t>y</a:t>
            </a:r>
            <a:r>
              <a:rPr dirty="0" sz="2800" spc="-114">
                <a:latin typeface="Calibri"/>
                <a:cs typeface="Calibri"/>
              </a:rPr>
              <a:t> </a:t>
            </a:r>
            <a:r>
              <a:rPr dirty="0" sz="2800" spc="-10">
                <a:latin typeface="Calibri"/>
                <a:cs typeface="Calibri"/>
              </a:rPr>
              <a:t>efectividad)</a:t>
            </a:r>
            <a:endParaRPr sz="2800">
              <a:latin typeface="Calibri"/>
              <a:cs typeface="Calibri"/>
            </a:endParaRPr>
          </a:p>
          <a:p>
            <a:pPr marL="240029" marR="5080" indent="-227329">
              <a:lnSpc>
                <a:spcPts val="3460"/>
              </a:lnSpc>
              <a:spcBef>
                <a:spcPts val="1015"/>
              </a:spcBef>
              <a:buFont typeface="Arial MT"/>
              <a:buChar char="•"/>
              <a:tabLst>
                <a:tab pos="241300" algn="l"/>
              </a:tabLst>
            </a:pPr>
            <a:r>
              <a:rPr dirty="0" sz="3200">
                <a:latin typeface="Calibri"/>
                <a:cs typeface="Calibri"/>
              </a:rPr>
              <a:t>Da</a:t>
            </a:r>
            <a:r>
              <a:rPr dirty="0" sz="3200" spc="105">
                <a:latin typeface="Calibri"/>
                <a:cs typeface="Calibri"/>
              </a:rPr>
              <a:t> </a:t>
            </a:r>
            <a:r>
              <a:rPr dirty="0" sz="3200">
                <a:latin typeface="Calibri"/>
                <a:cs typeface="Calibri"/>
              </a:rPr>
              <a:t>una</a:t>
            </a:r>
            <a:r>
              <a:rPr dirty="0" sz="3200" spc="95">
                <a:latin typeface="Calibri"/>
                <a:cs typeface="Calibri"/>
              </a:rPr>
              <a:t> </a:t>
            </a:r>
            <a:r>
              <a:rPr dirty="0" sz="3200">
                <a:latin typeface="Calibri"/>
                <a:cs typeface="Calibri"/>
              </a:rPr>
              <a:t>visión</a:t>
            </a:r>
            <a:r>
              <a:rPr dirty="0" sz="3200" spc="105">
                <a:latin typeface="Calibri"/>
                <a:cs typeface="Calibri"/>
              </a:rPr>
              <a:t> </a:t>
            </a:r>
            <a:r>
              <a:rPr dirty="0" sz="3200">
                <a:latin typeface="Calibri"/>
                <a:cs typeface="Calibri"/>
              </a:rPr>
              <a:t>global</a:t>
            </a:r>
            <a:r>
              <a:rPr dirty="0" sz="3200" spc="105">
                <a:latin typeface="Calibri"/>
                <a:cs typeface="Calibri"/>
              </a:rPr>
              <a:t> </a:t>
            </a:r>
            <a:r>
              <a:rPr dirty="0" sz="3200">
                <a:latin typeface="Calibri"/>
                <a:cs typeface="Calibri"/>
              </a:rPr>
              <a:t>del</a:t>
            </a:r>
            <a:r>
              <a:rPr dirty="0" sz="3200" spc="95">
                <a:latin typeface="Calibri"/>
                <a:cs typeface="Calibri"/>
              </a:rPr>
              <a:t> </a:t>
            </a:r>
            <a:r>
              <a:rPr dirty="0" sz="3200">
                <a:latin typeface="Calibri"/>
                <a:cs typeface="Calibri"/>
              </a:rPr>
              <a:t>funcionamiento</a:t>
            </a:r>
            <a:r>
              <a:rPr dirty="0" sz="3200" spc="130">
                <a:latin typeface="Calibri"/>
                <a:cs typeface="Calibri"/>
              </a:rPr>
              <a:t> </a:t>
            </a:r>
            <a:r>
              <a:rPr dirty="0" sz="3200">
                <a:latin typeface="Calibri"/>
                <a:cs typeface="Calibri"/>
              </a:rPr>
              <a:t>de</a:t>
            </a:r>
            <a:r>
              <a:rPr dirty="0" sz="3200" spc="90">
                <a:latin typeface="Calibri"/>
                <a:cs typeface="Calibri"/>
              </a:rPr>
              <a:t> </a:t>
            </a:r>
            <a:r>
              <a:rPr dirty="0" sz="3200">
                <a:latin typeface="Calibri"/>
                <a:cs typeface="Calibri"/>
              </a:rPr>
              <a:t>todo</a:t>
            </a:r>
            <a:r>
              <a:rPr dirty="0" sz="3200" spc="95">
                <a:latin typeface="Calibri"/>
                <a:cs typeface="Calibri"/>
              </a:rPr>
              <a:t> </a:t>
            </a:r>
            <a:r>
              <a:rPr dirty="0" sz="3200">
                <a:latin typeface="Calibri"/>
                <a:cs typeface="Calibri"/>
              </a:rPr>
              <a:t>el</a:t>
            </a:r>
            <a:r>
              <a:rPr dirty="0" sz="3200" spc="105">
                <a:latin typeface="Calibri"/>
                <a:cs typeface="Calibri"/>
              </a:rPr>
              <a:t> </a:t>
            </a:r>
            <a:r>
              <a:rPr dirty="0" sz="3200">
                <a:latin typeface="Calibri"/>
                <a:cs typeface="Calibri"/>
              </a:rPr>
              <a:t>sistema</a:t>
            </a:r>
            <a:r>
              <a:rPr dirty="0" sz="3200" spc="110">
                <a:latin typeface="Calibri"/>
                <a:cs typeface="Calibri"/>
              </a:rPr>
              <a:t> </a:t>
            </a:r>
            <a:r>
              <a:rPr dirty="0" sz="3200" spc="-25">
                <a:latin typeface="Calibri"/>
                <a:cs typeface="Calibri"/>
              </a:rPr>
              <a:t>de </a:t>
            </a:r>
            <a:r>
              <a:rPr dirty="0" sz="3200" spc="-25">
                <a:latin typeface="Calibri"/>
                <a:cs typeface="Calibri"/>
              </a:rPr>
              <a:t>	</a:t>
            </a:r>
            <a:r>
              <a:rPr dirty="0" sz="3200">
                <a:latin typeface="Calibri"/>
                <a:cs typeface="Calibri"/>
              </a:rPr>
              <a:t>CTI</a:t>
            </a:r>
            <a:r>
              <a:rPr dirty="0" sz="3200" spc="-45">
                <a:latin typeface="Calibri"/>
                <a:cs typeface="Calibri"/>
              </a:rPr>
              <a:t> </a:t>
            </a:r>
            <a:r>
              <a:rPr dirty="0" sz="3200">
                <a:latin typeface="Calibri"/>
                <a:cs typeface="Calibri"/>
              </a:rPr>
              <a:t>en</a:t>
            </a:r>
            <a:r>
              <a:rPr dirty="0" sz="3200" spc="-60">
                <a:latin typeface="Calibri"/>
                <a:cs typeface="Calibri"/>
              </a:rPr>
              <a:t> </a:t>
            </a:r>
            <a:r>
              <a:rPr dirty="0" sz="3200">
                <a:latin typeface="Calibri"/>
                <a:cs typeface="Calibri"/>
              </a:rPr>
              <a:t>relación</a:t>
            </a:r>
            <a:r>
              <a:rPr dirty="0" sz="3200" spc="-80">
                <a:latin typeface="Calibri"/>
                <a:cs typeface="Calibri"/>
              </a:rPr>
              <a:t> </a:t>
            </a:r>
            <a:r>
              <a:rPr dirty="0" sz="3200">
                <a:latin typeface="Calibri"/>
                <a:cs typeface="Calibri"/>
              </a:rPr>
              <a:t>al</a:t>
            </a:r>
            <a:r>
              <a:rPr dirty="0" sz="3200" spc="-60">
                <a:latin typeface="Calibri"/>
                <a:cs typeface="Calibri"/>
              </a:rPr>
              <a:t> </a:t>
            </a:r>
            <a:r>
              <a:rPr dirty="0" sz="3200">
                <a:latin typeface="Calibri"/>
                <a:cs typeface="Calibri"/>
              </a:rPr>
              <a:t>gasto</a:t>
            </a:r>
            <a:r>
              <a:rPr dirty="0" sz="3200" spc="-40">
                <a:latin typeface="Calibri"/>
                <a:cs typeface="Calibri"/>
              </a:rPr>
              <a:t> </a:t>
            </a:r>
            <a:r>
              <a:rPr dirty="0" sz="3200" spc="-10">
                <a:latin typeface="Calibri"/>
                <a:cs typeface="Calibri"/>
              </a:rPr>
              <a:t>público</a:t>
            </a:r>
            <a:endParaRPr sz="3200">
              <a:latin typeface="Calibri"/>
              <a:cs typeface="Calibri"/>
            </a:endParaRPr>
          </a:p>
          <a:p>
            <a:pPr marL="240029" indent="-227329">
              <a:lnSpc>
                <a:spcPct val="100000"/>
              </a:lnSpc>
              <a:spcBef>
                <a:spcPts val="570"/>
              </a:spcBef>
              <a:buFont typeface="Arial MT"/>
              <a:buChar char="•"/>
              <a:tabLst>
                <a:tab pos="240029" algn="l"/>
              </a:tabLst>
            </a:pPr>
            <a:r>
              <a:rPr dirty="0" sz="3200">
                <a:latin typeface="Calibri"/>
                <a:cs typeface="Calibri"/>
              </a:rPr>
              <a:t>Contribuye</a:t>
            </a:r>
            <a:r>
              <a:rPr dirty="0" sz="3200" spc="-55">
                <a:latin typeface="Calibri"/>
                <a:cs typeface="Calibri"/>
              </a:rPr>
              <a:t> </a:t>
            </a:r>
            <a:r>
              <a:rPr dirty="0" sz="3200">
                <a:latin typeface="Calibri"/>
                <a:cs typeface="Calibri"/>
              </a:rPr>
              <a:t>a</a:t>
            </a:r>
            <a:r>
              <a:rPr dirty="0" sz="3200" spc="-70">
                <a:latin typeface="Calibri"/>
                <a:cs typeface="Calibri"/>
              </a:rPr>
              <a:t> </a:t>
            </a:r>
            <a:r>
              <a:rPr dirty="0" sz="3200">
                <a:latin typeface="Calibri"/>
                <a:cs typeface="Calibri"/>
              </a:rPr>
              <a:t>la</a:t>
            </a:r>
            <a:r>
              <a:rPr dirty="0" sz="3200" spc="-60">
                <a:latin typeface="Calibri"/>
                <a:cs typeface="Calibri"/>
              </a:rPr>
              <a:t> </a:t>
            </a:r>
            <a:r>
              <a:rPr dirty="0" sz="3200" spc="-10">
                <a:latin typeface="Calibri"/>
                <a:cs typeface="Calibri"/>
              </a:rPr>
              <a:t>transparencia</a:t>
            </a:r>
            <a:r>
              <a:rPr dirty="0" sz="3200" spc="-85">
                <a:latin typeface="Calibri"/>
                <a:cs typeface="Calibri"/>
              </a:rPr>
              <a:t> </a:t>
            </a:r>
            <a:r>
              <a:rPr dirty="0" sz="3200">
                <a:latin typeface="Calibri"/>
                <a:cs typeface="Calibri"/>
              </a:rPr>
              <a:t>en</a:t>
            </a:r>
            <a:r>
              <a:rPr dirty="0" sz="3200" spc="-60">
                <a:latin typeface="Calibri"/>
                <a:cs typeface="Calibri"/>
              </a:rPr>
              <a:t> </a:t>
            </a:r>
            <a:r>
              <a:rPr dirty="0" sz="3200">
                <a:latin typeface="Calibri"/>
                <a:cs typeface="Calibri"/>
              </a:rPr>
              <a:t>el</a:t>
            </a:r>
            <a:r>
              <a:rPr dirty="0" sz="3200" spc="-75">
                <a:latin typeface="Calibri"/>
                <a:cs typeface="Calibri"/>
              </a:rPr>
              <a:t> </a:t>
            </a:r>
            <a:r>
              <a:rPr dirty="0" sz="3200">
                <a:latin typeface="Calibri"/>
                <a:cs typeface="Calibri"/>
              </a:rPr>
              <a:t>gasto</a:t>
            </a:r>
            <a:r>
              <a:rPr dirty="0" sz="3200" spc="-60">
                <a:latin typeface="Calibri"/>
                <a:cs typeface="Calibri"/>
              </a:rPr>
              <a:t> </a:t>
            </a:r>
            <a:r>
              <a:rPr dirty="0" sz="3200" spc="-10">
                <a:latin typeface="Calibri"/>
                <a:cs typeface="Calibri"/>
              </a:rPr>
              <a:t>público</a:t>
            </a:r>
            <a:endParaRPr sz="3200">
              <a:latin typeface="Calibri"/>
              <a:cs typeface="Calibri"/>
            </a:endParaRPr>
          </a:p>
          <a:p>
            <a:pPr marL="240029" indent="-227329">
              <a:lnSpc>
                <a:spcPct val="100000"/>
              </a:lnSpc>
              <a:spcBef>
                <a:spcPts val="610"/>
              </a:spcBef>
              <a:buFont typeface="Arial MT"/>
              <a:buChar char="•"/>
              <a:tabLst>
                <a:tab pos="240029" algn="l"/>
              </a:tabLst>
            </a:pPr>
            <a:r>
              <a:rPr dirty="0" sz="3200">
                <a:latin typeface="Calibri"/>
                <a:cs typeface="Calibri"/>
              </a:rPr>
              <a:t>Ofrece</a:t>
            </a:r>
            <a:r>
              <a:rPr dirty="0" sz="3200" spc="-100">
                <a:latin typeface="Calibri"/>
                <a:cs typeface="Calibri"/>
              </a:rPr>
              <a:t> </a:t>
            </a:r>
            <a:r>
              <a:rPr dirty="0" sz="3200">
                <a:latin typeface="Calibri"/>
                <a:cs typeface="Calibri"/>
              </a:rPr>
              <a:t>criterios</a:t>
            </a:r>
            <a:r>
              <a:rPr dirty="0" sz="3200" spc="-80">
                <a:latin typeface="Calibri"/>
                <a:cs typeface="Calibri"/>
              </a:rPr>
              <a:t> </a:t>
            </a:r>
            <a:r>
              <a:rPr dirty="0" sz="3200">
                <a:latin typeface="Calibri"/>
                <a:cs typeface="Calibri"/>
              </a:rPr>
              <a:t>para</a:t>
            </a:r>
            <a:r>
              <a:rPr dirty="0" sz="3200" spc="-70">
                <a:latin typeface="Calibri"/>
                <a:cs typeface="Calibri"/>
              </a:rPr>
              <a:t> </a:t>
            </a:r>
            <a:r>
              <a:rPr dirty="0" sz="3200">
                <a:latin typeface="Calibri"/>
                <a:cs typeface="Calibri"/>
              </a:rPr>
              <a:t>la</a:t>
            </a:r>
            <a:r>
              <a:rPr dirty="0" sz="3200" spc="-60">
                <a:latin typeface="Calibri"/>
                <a:cs typeface="Calibri"/>
              </a:rPr>
              <a:t> </a:t>
            </a:r>
            <a:r>
              <a:rPr dirty="0" sz="3200">
                <a:latin typeface="Calibri"/>
                <a:cs typeface="Calibri"/>
              </a:rPr>
              <a:t>asignación</a:t>
            </a:r>
            <a:r>
              <a:rPr dirty="0" sz="3200" spc="-65">
                <a:latin typeface="Calibri"/>
                <a:cs typeface="Calibri"/>
              </a:rPr>
              <a:t> </a:t>
            </a:r>
            <a:r>
              <a:rPr dirty="0" sz="3200">
                <a:latin typeface="Calibri"/>
                <a:cs typeface="Calibri"/>
              </a:rPr>
              <a:t>y</a:t>
            </a:r>
            <a:r>
              <a:rPr dirty="0" sz="3200" spc="-75">
                <a:latin typeface="Calibri"/>
                <a:cs typeface="Calibri"/>
              </a:rPr>
              <a:t> </a:t>
            </a:r>
            <a:r>
              <a:rPr dirty="0" sz="3200">
                <a:latin typeface="Calibri"/>
                <a:cs typeface="Calibri"/>
              </a:rPr>
              <a:t>priorización</a:t>
            </a:r>
            <a:r>
              <a:rPr dirty="0" sz="3200" spc="-70">
                <a:latin typeface="Calibri"/>
                <a:cs typeface="Calibri"/>
              </a:rPr>
              <a:t> </a:t>
            </a:r>
            <a:r>
              <a:rPr dirty="0" sz="3200">
                <a:latin typeface="Calibri"/>
                <a:cs typeface="Calibri"/>
              </a:rPr>
              <a:t>de</a:t>
            </a:r>
            <a:r>
              <a:rPr dirty="0" sz="3200" spc="-65">
                <a:latin typeface="Calibri"/>
                <a:cs typeface="Calibri"/>
              </a:rPr>
              <a:t> </a:t>
            </a:r>
            <a:r>
              <a:rPr dirty="0" sz="3200" spc="-10">
                <a:latin typeface="Calibri"/>
                <a:cs typeface="Calibri"/>
              </a:rPr>
              <a:t>recursos</a:t>
            </a:r>
            <a:endParaRPr sz="3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306831" rIns="0" bIns="0" rtlCol="0" vert="horz">
            <a:spAutoFit/>
          </a:bodyPr>
          <a:lstStyle/>
          <a:p>
            <a:pPr marL="523875">
              <a:lnSpc>
                <a:spcPct val="100000"/>
              </a:lnSpc>
              <a:spcBef>
                <a:spcPts val="95"/>
              </a:spcBef>
            </a:pPr>
            <a:r>
              <a:rPr dirty="0" b="1">
                <a:latin typeface="Calibri"/>
                <a:cs typeface="Calibri"/>
              </a:rPr>
              <a:t>Descripción</a:t>
            </a:r>
            <a:r>
              <a:rPr dirty="0" spc="-90" b="1">
                <a:latin typeface="Calibri"/>
                <a:cs typeface="Calibri"/>
              </a:rPr>
              <a:t> </a:t>
            </a:r>
            <a:r>
              <a:rPr dirty="0" b="1">
                <a:latin typeface="Calibri"/>
                <a:cs typeface="Calibri"/>
              </a:rPr>
              <a:t>del</a:t>
            </a:r>
            <a:r>
              <a:rPr dirty="0" spc="-105" b="1">
                <a:latin typeface="Calibri"/>
                <a:cs typeface="Calibri"/>
              </a:rPr>
              <a:t> </a:t>
            </a:r>
            <a:r>
              <a:rPr dirty="0" spc="-10" b="1">
                <a:latin typeface="Calibri"/>
                <a:cs typeface="Calibri"/>
              </a:rPr>
              <a:t>Instrumento</a:t>
            </a:r>
          </a:p>
        </p:txBody>
      </p:sp>
      <p:grpSp>
        <p:nvGrpSpPr>
          <p:cNvPr id="3" name="object 3" descr=""/>
          <p:cNvGrpSpPr/>
          <p:nvPr/>
        </p:nvGrpSpPr>
        <p:grpSpPr>
          <a:xfrm>
            <a:off x="2868898" y="3033998"/>
            <a:ext cx="5603240" cy="2906395"/>
            <a:chOff x="2868898" y="3033998"/>
            <a:chExt cx="5603240" cy="2906395"/>
          </a:xfrm>
        </p:grpSpPr>
        <p:sp>
          <p:nvSpPr>
            <p:cNvPr id="4" name="object 4" descr=""/>
            <p:cNvSpPr/>
            <p:nvPr/>
          </p:nvSpPr>
          <p:spPr>
            <a:xfrm>
              <a:off x="2876042" y="3425190"/>
              <a:ext cx="2179320" cy="2202180"/>
            </a:xfrm>
            <a:custGeom>
              <a:avLst/>
              <a:gdLst/>
              <a:ahLst/>
              <a:cxnLst/>
              <a:rect l="l" t="t" r="r" b="b"/>
              <a:pathLst>
                <a:path w="2179320" h="2202179">
                  <a:moveTo>
                    <a:pt x="1343152" y="0"/>
                  </a:moveTo>
                  <a:lnTo>
                    <a:pt x="1300362" y="25147"/>
                  </a:lnTo>
                  <a:lnTo>
                    <a:pt x="1258090" y="51000"/>
                  </a:lnTo>
                  <a:lnTo>
                    <a:pt x="1216345" y="77549"/>
                  </a:lnTo>
                  <a:lnTo>
                    <a:pt x="1175138" y="104785"/>
                  </a:lnTo>
                  <a:lnTo>
                    <a:pt x="1134476" y="132700"/>
                  </a:lnTo>
                  <a:lnTo>
                    <a:pt x="1094369" y="161284"/>
                  </a:lnTo>
                  <a:lnTo>
                    <a:pt x="1054826" y="190531"/>
                  </a:lnTo>
                  <a:lnTo>
                    <a:pt x="1015857" y="220429"/>
                  </a:lnTo>
                  <a:lnTo>
                    <a:pt x="977470" y="250972"/>
                  </a:lnTo>
                  <a:lnTo>
                    <a:pt x="939674" y="282150"/>
                  </a:lnTo>
                  <a:lnTo>
                    <a:pt x="902480" y="313955"/>
                  </a:lnTo>
                  <a:lnTo>
                    <a:pt x="865895" y="346378"/>
                  </a:lnTo>
                  <a:lnTo>
                    <a:pt x="829930" y="379410"/>
                  </a:lnTo>
                  <a:lnTo>
                    <a:pt x="794593" y="413042"/>
                  </a:lnTo>
                  <a:lnTo>
                    <a:pt x="759893" y="447267"/>
                  </a:lnTo>
                  <a:lnTo>
                    <a:pt x="725841" y="482075"/>
                  </a:lnTo>
                  <a:lnTo>
                    <a:pt x="692444" y="517458"/>
                  </a:lnTo>
                  <a:lnTo>
                    <a:pt x="659712" y="553406"/>
                  </a:lnTo>
                  <a:lnTo>
                    <a:pt x="627654" y="589912"/>
                  </a:lnTo>
                  <a:lnTo>
                    <a:pt x="596280" y="626966"/>
                  </a:lnTo>
                  <a:lnTo>
                    <a:pt x="565598" y="664560"/>
                  </a:lnTo>
                  <a:lnTo>
                    <a:pt x="535618" y="702686"/>
                  </a:lnTo>
                  <a:lnTo>
                    <a:pt x="506349" y="741334"/>
                  </a:lnTo>
                  <a:lnTo>
                    <a:pt x="477800" y="780496"/>
                  </a:lnTo>
                  <a:lnTo>
                    <a:pt x="449981" y="820163"/>
                  </a:lnTo>
                  <a:lnTo>
                    <a:pt x="422900" y="860327"/>
                  </a:lnTo>
                  <a:lnTo>
                    <a:pt x="396566" y="900978"/>
                  </a:lnTo>
                  <a:lnTo>
                    <a:pt x="370989" y="942109"/>
                  </a:lnTo>
                  <a:lnTo>
                    <a:pt x="346178" y="983711"/>
                  </a:lnTo>
                  <a:lnTo>
                    <a:pt x="322142" y="1025774"/>
                  </a:lnTo>
                  <a:lnTo>
                    <a:pt x="298891" y="1068290"/>
                  </a:lnTo>
                  <a:lnTo>
                    <a:pt x="276433" y="1111251"/>
                  </a:lnTo>
                  <a:lnTo>
                    <a:pt x="254778" y="1154648"/>
                  </a:lnTo>
                  <a:lnTo>
                    <a:pt x="233934" y="1198472"/>
                  </a:lnTo>
                  <a:lnTo>
                    <a:pt x="213912" y="1242714"/>
                  </a:lnTo>
                  <a:lnTo>
                    <a:pt x="194719" y="1287367"/>
                  </a:lnTo>
                  <a:lnTo>
                    <a:pt x="176366" y="1332420"/>
                  </a:lnTo>
                  <a:lnTo>
                    <a:pt x="158862" y="1377866"/>
                  </a:lnTo>
                  <a:lnTo>
                    <a:pt x="142215" y="1423696"/>
                  </a:lnTo>
                  <a:lnTo>
                    <a:pt x="126435" y="1469901"/>
                  </a:lnTo>
                  <a:lnTo>
                    <a:pt x="111532" y="1516472"/>
                  </a:lnTo>
                  <a:lnTo>
                    <a:pt x="97513" y="1563401"/>
                  </a:lnTo>
                  <a:lnTo>
                    <a:pt x="84389" y="1610679"/>
                  </a:lnTo>
                  <a:lnTo>
                    <a:pt x="72168" y="1658298"/>
                  </a:lnTo>
                  <a:lnTo>
                    <a:pt x="60860" y="1706248"/>
                  </a:lnTo>
                  <a:lnTo>
                    <a:pt x="50474" y="1754521"/>
                  </a:lnTo>
                  <a:lnTo>
                    <a:pt x="41019" y="1803109"/>
                  </a:lnTo>
                  <a:lnTo>
                    <a:pt x="32504" y="1852003"/>
                  </a:lnTo>
                  <a:lnTo>
                    <a:pt x="24939" y="1901194"/>
                  </a:lnTo>
                  <a:lnTo>
                    <a:pt x="18333" y="1950673"/>
                  </a:lnTo>
                  <a:lnTo>
                    <a:pt x="12694" y="2000432"/>
                  </a:lnTo>
                  <a:lnTo>
                    <a:pt x="8032" y="2050461"/>
                  </a:lnTo>
                  <a:lnTo>
                    <a:pt x="4356" y="2100754"/>
                  </a:lnTo>
                  <a:lnTo>
                    <a:pt x="1676" y="2151300"/>
                  </a:lnTo>
                  <a:lnTo>
                    <a:pt x="0" y="2202091"/>
                  </a:lnTo>
                  <a:lnTo>
                    <a:pt x="1670811" y="2202091"/>
                  </a:lnTo>
                  <a:lnTo>
                    <a:pt x="1674893" y="2152684"/>
                  </a:lnTo>
                  <a:lnTo>
                    <a:pt x="1681332" y="2103932"/>
                  </a:lnTo>
                  <a:lnTo>
                    <a:pt x="1690075" y="2055886"/>
                  </a:lnTo>
                  <a:lnTo>
                    <a:pt x="1701066" y="2008597"/>
                  </a:lnTo>
                  <a:lnTo>
                    <a:pt x="1714250" y="1962116"/>
                  </a:lnTo>
                  <a:lnTo>
                    <a:pt x="1729574" y="1916495"/>
                  </a:lnTo>
                  <a:lnTo>
                    <a:pt x="1746983" y="1871784"/>
                  </a:lnTo>
                  <a:lnTo>
                    <a:pt x="1766422" y="1828034"/>
                  </a:lnTo>
                  <a:lnTo>
                    <a:pt x="1787837" y="1785298"/>
                  </a:lnTo>
                  <a:lnTo>
                    <a:pt x="1811173" y="1743625"/>
                  </a:lnTo>
                  <a:lnTo>
                    <a:pt x="1836376" y="1703068"/>
                  </a:lnTo>
                  <a:lnTo>
                    <a:pt x="1863391" y="1663676"/>
                  </a:lnTo>
                  <a:lnTo>
                    <a:pt x="1892163" y="1625502"/>
                  </a:lnTo>
                  <a:lnTo>
                    <a:pt x="1922638" y="1588597"/>
                  </a:lnTo>
                  <a:lnTo>
                    <a:pt x="1954762" y="1553011"/>
                  </a:lnTo>
                  <a:lnTo>
                    <a:pt x="1988480" y="1518796"/>
                  </a:lnTo>
                  <a:lnTo>
                    <a:pt x="2023736" y="1486004"/>
                  </a:lnTo>
                  <a:lnTo>
                    <a:pt x="2060478" y="1454684"/>
                  </a:lnTo>
                  <a:lnTo>
                    <a:pt x="2098650" y="1424889"/>
                  </a:lnTo>
                  <a:lnTo>
                    <a:pt x="2138197" y="1396669"/>
                  </a:lnTo>
                  <a:lnTo>
                    <a:pt x="2179066" y="1370076"/>
                  </a:lnTo>
                  <a:lnTo>
                    <a:pt x="1343152" y="0"/>
                  </a:lnTo>
                  <a:close/>
                </a:path>
              </a:pathLst>
            </a:custGeom>
            <a:solidFill>
              <a:srgbClr val="3BC58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 descr=""/>
            <p:cNvSpPr/>
            <p:nvPr/>
          </p:nvSpPr>
          <p:spPr>
            <a:xfrm>
              <a:off x="2876042" y="3425190"/>
              <a:ext cx="2179320" cy="2202180"/>
            </a:xfrm>
            <a:custGeom>
              <a:avLst/>
              <a:gdLst/>
              <a:ahLst/>
              <a:cxnLst/>
              <a:rect l="l" t="t" r="r" b="b"/>
              <a:pathLst>
                <a:path w="2179320" h="2202179">
                  <a:moveTo>
                    <a:pt x="1670811" y="2202091"/>
                  </a:moveTo>
                  <a:lnTo>
                    <a:pt x="1674893" y="2152684"/>
                  </a:lnTo>
                  <a:lnTo>
                    <a:pt x="1681332" y="2103932"/>
                  </a:lnTo>
                  <a:lnTo>
                    <a:pt x="1690075" y="2055886"/>
                  </a:lnTo>
                  <a:lnTo>
                    <a:pt x="1701066" y="2008597"/>
                  </a:lnTo>
                  <a:lnTo>
                    <a:pt x="1714250" y="1962116"/>
                  </a:lnTo>
                  <a:lnTo>
                    <a:pt x="1729574" y="1916495"/>
                  </a:lnTo>
                  <a:lnTo>
                    <a:pt x="1746983" y="1871784"/>
                  </a:lnTo>
                  <a:lnTo>
                    <a:pt x="1766422" y="1828034"/>
                  </a:lnTo>
                  <a:lnTo>
                    <a:pt x="1787837" y="1785298"/>
                  </a:lnTo>
                  <a:lnTo>
                    <a:pt x="1811173" y="1743625"/>
                  </a:lnTo>
                  <a:lnTo>
                    <a:pt x="1836376" y="1703068"/>
                  </a:lnTo>
                  <a:lnTo>
                    <a:pt x="1863391" y="1663676"/>
                  </a:lnTo>
                  <a:lnTo>
                    <a:pt x="1892163" y="1625502"/>
                  </a:lnTo>
                  <a:lnTo>
                    <a:pt x="1922638" y="1588597"/>
                  </a:lnTo>
                  <a:lnTo>
                    <a:pt x="1954762" y="1553011"/>
                  </a:lnTo>
                  <a:lnTo>
                    <a:pt x="1988480" y="1518796"/>
                  </a:lnTo>
                  <a:lnTo>
                    <a:pt x="2023736" y="1486004"/>
                  </a:lnTo>
                  <a:lnTo>
                    <a:pt x="2060478" y="1454684"/>
                  </a:lnTo>
                  <a:lnTo>
                    <a:pt x="2098650" y="1424889"/>
                  </a:lnTo>
                  <a:lnTo>
                    <a:pt x="2138197" y="1396669"/>
                  </a:lnTo>
                  <a:lnTo>
                    <a:pt x="2179066" y="1370076"/>
                  </a:lnTo>
                  <a:lnTo>
                    <a:pt x="1343152" y="0"/>
                  </a:lnTo>
                  <a:lnTo>
                    <a:pt x="1300362" y="25147"/>
                  </a:lnTo>
                  <a:lnTo>
                    <a:pt x="1258090" y="51000"/>
                  </a:lnTo>
                  <a:lnTo>
                    <a:pt x="1216345" y="77549"/>
                  </a:lnTo>
                  <a:lnTo>
                    <a:pt x="1175138" y="104785"/>
                  </a:lnTo>
                  <a:lnTo>
                    <a:pt x="1134476" y="132700"/>
                  </a:lnTo>
                  <a:lnTo>
                    <a:pt x="1094369" y="161284"/>
                  </a:lnTo>
                  <a:lnTo>
                    <a:pt x="1054826" y="190531"/>
                  </a:lnTo>
                  <a:lnTo>
                    <a:pt x="1015857" y="220429"/>
                  </a:lnTo>
                  <a:lnTo>
                    <a:pt x="977470" y="250972"/>
                  </a:lnTo>
                  <a:lnTo>
                    <a:pt x="939674" y="282150"/>
                  </a:lnTo>
                  <a:lnTo>
                    <a:pt x="902480" y="313955"/>
                  </a:lnTo>
                  <a:lnTo>
                    <a:pt x="865895" y="346378"/>
                  </a:lnTo>
                  <a:lnTo>
                    <a:pt x="829930" y="379410"/>
                  </a:lnTo>
                  <a:lnTo>
                    <a:pt x="794593" y="413042"/>
                  </a:lnTo>
                  <a:lnTo>
                    <a:pt x="759893" y="447267"/>
                  </a:lnTo>
                  <a:lnTo>
                    <a:pt x="725841" y="482075"/>
                  </a:lnTo>
                  <a:lnTo>
                    <a:pt x="692444" y="517458"/>
                  </a:lnTo>
                  <a:lnTo>
                    <a:pt x="659712" y="553406"/>
                  </a:lnTo>
                  <a:lnTo>
                    <a:pt x="627654" y="589912"/>
                  </a:lnTo>
                  <a:lnTo>
                    <a:pt x="596280" y="626966"/>
                  </a:lnTo>
                  <a:lnTo>
                    <a:pt x="565598" y="664560"/>
                  </a:lnTo>
                  <a:lnTo>
                    <a:pt x="535618" y="702686"/>
                  </a:lnTo>
                  <a:lnTo>
                    <a:pt x="506349" y="741334"/>
                  </a:lnTo>
                  <a:lnTo>
                    <a:pt x="477800" y="780496"/>
                  </a:lnTo>
                  <a:lnTo>
                    <a:pt x="449981" y="820163"/>
                  </a:lnTo>
                  <a:lnTo>
                    <a:pt x="422900" y="860327"/>
                  </a:lnTo>
                  <a:lnTo>
                    <a:pt x="396566" y="900978"/>
                  </a:lnTo>
                  <a:lnTo>
                    <a:pt x="370989" y="942109"/>
                  </a:lnTo>
                  <a:lnTo>
                    <a:pt x="346178" y="983711"/>
                  </a:lnTo>
                  <a:lnTo>
                    <a:pt x="322142" y="1025774"/>
                  </a:lnTo>
                  <a:lnTo>
                    <a:pt x="298891" y="1068290"/>
                  </a:lnTo>
                  <a:lnTo>
                    <a:pt x="276433" y="1111251"/>
                  </a:lnTo>
                  <a:lnTo>
                    <a:pt x="254778" y="1154648"/>
                  </a:lnTo>
                  <a:lnTo>
                    <a:pt x="233934" y="1198472"/>
                  </a:lnTo>
                  <a:lnTo>
                    <a:pt x="213912" y="1242714"/>
                  </a:lnTo>
                  <a:lnTo>
                    <a:pt x="194719" y="1287367"/>
                  </a:lnTo>
                  <a:lnTo>
                    <a:pt x="176366" y="1332420"/>
                  </a:lnTo>
                  <a:lnTo>
                    <a:pt x="158862" y="1377866"/>
                  </a:lnTo>
                  <a:lnTo>
                    <a:pt x="142215" y="1423696"/>
                  </a:lnTo>
                  <a:lnTo>
                    <a:pt x="126435" y="1469901"/>
                  </a:lnTo>
                  <a:lnTo>
                    <a:pt x="111532" y="1516472"/>
                  </a:lnTo>
                  <a:lnTo>
                    <a:pt x="97513" y="1563401"/>
                  </a:lnTo>
                  <a:lnTo>
                    <a:pt x="84389" y="1610679"/>
                  </a:lnTo>
                  <a:lnTo>
                    <a:pt x="72168" y="1658298"/>
                  </a:lnTo>
                  <a:lnTo>
                    <a:pt x="60860" y="1706248"/>
                  </a:lnTo>
                  <a:lnTo>
                    <a:pt x="50474" y="1754521"/>
                  </a:lnTo>
                  <a:lnTo>
                    <a:pt x="41019" y="1803109"/>
                  </a:lnTo>
                  <a:lnTo>
                    <a:pt x="32504" y="1852003"/>
                  </a:lnTo>
                  <a:lnTo>
                    <a:pt x="24939" y="1901194"/>
                  </a:lnTo>
                  <a:lnTo>
                    <a:pt x="18333" y="1950673"/>
                  </a:lnTo>
                  <a:lnTo>
                    <a:pt x="12694" y="2000432"/>
                  </a:lnTo>
                  <a:lnTo>
                    <a:pt x="8032" y="2050461"/>
                  </a:lnTo>
                  <a:lnTo>
                    <a:pt x="4356" y="2100754"/>
                  </a:lnTo>
                  <a:lnTo>
                    <a:pt x="1676" y="2151300"/>
                  </a:lnTo>
                  <a:lnTo>
                    <a:pt x="0" y="2202091"/>
                  </a:lnTo>
                  <a:lnTo>
                    <a:pt x="1670811" y="2202091"/>
                  </a:lnTo>
                  <a:close/>
                </a:path>
              </a:pathLst>
            </a:custGeom>
            <a:ln w="14287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 descr=""/>
            <p:cNvSpPr/>
            <p:nvPr/>
          </p:nvSpPr>
          <p:spPr>
            <a:xfrm>
              <a:off x="4327017" y="3041142"/>
              <a:ext cx="2687320" cy="1695450"/>
            </a:xfrm>
            <a:custGeom>
              <a:avLst/>
              <a:gdLst/>
              <a:ahLst/>
              <a:cxnLst/>
              <a:rect l="l" t="t" r="r" b="b"/>
              <a:pathLst>
                <a:path w="2687320" h="1695450">
                  <a:moveTo>
                    <a:pt x="835831" y="1695060"/>
                  </a:moveTo>
                  <a:lnTo>
                    <a:pt x="835533" y="1695196"/>
                  </a:lnTo>
                  <a:lnTo>
                    <a:pt x="835913" y="1695196"/>
                  </a:lnTo>
                  <a:lnTo>
                    <a:pt x="835831" y="1695060"/>
                  </a:lnTo>
                  <a:close/>
                </a:path>
                <a:path w="2687320" h="1695450">
                  <a:moveTo>
                    <a:pt x="1921360" y="1580134"/>
                  </a:moveTo>
                  <a:lnTo>
                    <a:pt x="1343406" y="1580134"/>
                  </a:lnTo>
                  <a:lnTo>
                    <a:pt x="1397960" y="1581373"/>
                  </a:lnTo>
                  <a:lnTo>
                    <a:pt x="1451840" y="1585053"/>
                  </a:lnTo>
                  <a:lnTo>
                    <a:pt x="1504971" y="1591113"/>
                  </a:lnTo>
                  <a:lnTo>
                    <a:pt x="1557294" y="1599494"/>
                  </a:lnTo>
                  <a:lnTo>
                    <a:pt x="1608753" y="1610137"/>
                  </a:lnTo>
                  <a:lnTo>
                    <a:pt x="1659293" y="1622982"/>
                  </a:lnTo>
                  <a:lnTo>
                    <a:pt x="1708858" y="1637970"/>
                  </a:lnTo>
                  <a:lnTo>
                    <a:pt x="1757392" y="1655041"/>
                  </a:lnTo>
                  <a:lnTo>
                    <a:pt x="1804842" y="1674136"/>
                  </a:lnTo>
                  <a:lnTo>
                    <a:pt x="1851152" y="1695196"/>
                  </a:lnTo>
                  <a:lnTo>
                    <a:pt x="1921360" y="1580134"/>
                  </a:lnTo>
                  <a:close/>
                </a:path>
                <a:path w="2687320" h="1695450">
                  <a:moveTo>
                    <a:pt x="1343533" y="0"/>
                  </a:moveTo>
                  <a:lnTo>
                    <a:pt x="1291475" y="450"/>
                  </a:lnTo>
                  <a:lnTo>
                    <a:pt x="1239647" y="1795"/>
                  </a:lnTo>
                  <a:lnTo>
                    <a:pt x="1188058" y="4027"/>
                  </a:lnTo>
                  <a:lnTo>
                    <a:pt x="1136715" y="7139"/>
                  </a:lnTo>
                  <a:lnTo>
                    <a:pt x="1085626" y="11123"/>
                  </a:lnTo>
                  <a:lnTo>
                    <a:pt x="1034801" y="15970"/>
                  </a:lnTo>
                  <a:lnTo>
                    <a:pt x="984248" y="21673"/>
                  </a:lnTo>
                  <a:lnTo>
                    <a:pt x="933973" y="28224"/>
                  </a:lnTo>
                  <a:lnTo>
                    <a:pt x="883987" y="35615"/>
                  </a:lnTo>
                  <a:lnTo>
                    <a:pt x="834297" y="43839"/>
                  </a:lnTo>
                  <a:lnTo>
                    <a:pt x="784912" y="52887"/>
                  </a:lnTo>
                  <a:lnTo>
                    <a:pt x="735840" y="62751"/>
                  </a:lnTo>
                  <a:lnTo>
                    <a:pt x="687088" y="73425"/>
                  </a:lnTo>
                  <a:lnTo>
                    <a:pt x="638667" y="84899"/>
                  </a:lnTo>
                  <a:lnTo>
                    <a:pt x="590583" y="97166"/>
                  </a:lnTo>
                  <a:lnTo>
                    <a:pt x="542845" y="110219"/>
                  </a:lnTo>
                  <a:lnTo>
                    <a:pt x="495461" y="124049"/>
                  </a:lnTo>
                  <a:lnTo>
                    <a:pt x="448440" y="138649"/>
                  </a:lnTo>
                  <a:lnTo>
                    <a:pt x="401790" y="154011"/>
                  </a:lnTo>
                  <a:lnTo>
                    <a:pt x="355519" y="170126"/>
                  </a:lnTo>
                  <a:lnTo>
                    <a:pt x="309635" y="186987"/>
                  </a:lnTo>
                  <a:lnTo>
                    <a:pt x="264148" y="204587"/>
                  </a:lnTo>
                  <a:lnTo>
                    <a:pt x="219064" y="222917"/>
                  </a:lnTo>
                  <a:lnTo>
                    <a:pt x="174393" y="241969"/>
                  </a:lnTo>
                  <a:lnTo>
                    <a:pt x="130143" y="261736"/>
                  </a:lnTo>
                  <a:lnTo>
                    <a:pt x="86322" y="282210"/>
                  </a:lnTo>
                  <a:lnTo>
                    <a:pt x="42938" y="303383"/>
                  </a:lnTo>
                  <a:lnTo>
                    <a:pt x="0" y="325247"/>
                  </a:lnTo>
                  <a:lnTo>
                    <a:pt x="835831" y="1695060"/>
                  </a:lnTo>
                  <a:lnTo>
                    <a:pt x="881944" y="1674136"/>
                  </a:lnTo>
                  <a:lnTo>
                    <a:pt x="929475" y="1655041"/>
                  </a:lnTo>
                  <a:lnTo>
                    <a:pt x="978069" y="1637970"/>
                  </a:lnTo>
                  <a:lnTo>
                    <a:pt x="1027672" y="1622982"/>
                  </a:lnTo>
                  <a:lnTo>
                    <a:pt x="1078230" y="1610137"/>
                  </a:lnTo>
                  <a:lnTo>
                    <a:pt x="1129686" y="1599494"/>
                  </a:lnTo>
                  <a:lnTo>
                    <a:pt x="1181986" y="1591113"/>
                  </a:lnTo>
                  <a:lnTo>
                    <a:pt x="1235077" y="1585053"/>
                  </a:lnTo>
                  <a:lnTo>
                    <a:pt x="1288901" y="1581373"/>
                  </a:lnTo>
                  <a:lnTo>
                    <a:pt x="1343406" y="1580134"/>
                  </a:lnTo>
                  <a:lnTo>
                    <a:pt x="1921360" y="1580134"/>
                  </a:lnTo>
                  <a:lnTo>
                    <a:pt x="2687066" y="325247"/>
                  </a:lnTo>
                  <a:lnTo>
                    <a:pt x="2644127" y="303383"/>
                  </a:lnTo>
                  <a:lnTo>
                    <a:pt x="2600743" y="282210"/>
                  </a:lnTo>
                  <a:lnTo>
                    <a:pt x="2556922" y="261736"/>
                  </a:lnTo>
                  <a:lnTo>
                    <a:pt x="2512672" y="241969"/>
                  </a:lnTo>
                  <a:lnTo>
                    <a:pt x="2468001" y="222917"/>
                  </a:lnTo>
                  <a:lnTo>
                    <a:pt x="2422917" y="204587"/>
                  </a:lnTo>
                  <a:lnTo>
                    <a:pt x="2377430" y="186987"/>
                  </a:lnTo>
                  <a:lnTo>
                    <a:pt x="2331546" y="170126"/>
                  </a:lnTo>
                  <a:lnTo>
                    <a:pt x="2285275" y="154011"/>
                  </a:lnTo>
                  <a:lnTo>
                    <a:pt x="2238625" y="138649"/>
                  </a:lnTo>
                  <a:lnTo>
                    <a:pt x="2191604" y="124049"/>
                  </a:lnTo>
                  <a:lnTo>
                    <a:pt x="2144220" y="110219"/>
                  </a:lnTo>
                  <a:lnTo>
                    <a:pt x="2096482" y="97166"/>
                  </a:lnTo>
                  <a:lnTo>
                    <a:pt x="2048398" y="84899"/>
                  </a:lnTo>
                  <a:lnTo>
                    <a:pt x="1999977" y="73425"/>
                  </a:lnTo>
                  <a:lnTo>
                    <a:pt x="1951225" y="62751"/>
                  </a:lnTo>
                  <a:lnTo>
                    <a:pt x="1902153" y="52887"/>
                  </a:lnTo>
                  <a:lnTo>
                    <a:pt x="1852768" y="43839"/>
                  </a:lnTo>
                  <a:lnTo>
                    <a:pt x="1803078" y="35615"/>
                  </a:lnTo>
                  <a:lnTo>
                    <a:pt x="1753092" y="28224"/>
                  </a:lnTo>
                  <a:lnTo>
                    <a:pt x="1702817" y="21673"/>
                  </a:lnTo>
                  <a:lnTo>
                    <a:pt x="1652264" y="15970"/>
                  </a:lnTo>
                  <a:lnTo>
                    <a:pt x="1601439" y="11123"/>
                  </a:lnTo>
                  <a:lnTo>
                    <a:pt x="1550350" y="7139"/>
                  </a:lnTo>
                  <a:lnTo>
                    <a:pt x="1499007" y="4027"/>
                  </a:lnTo>
                  <a:lnTo>
                    <a:pt x="1447418" y="1795"/>
                  </a:lnTo>
                  <a:lnTo>
                    <a:pt x="1395590" y="450"/>
                  </a:lnTo>
                  <a:lnTo>
                    <a:pt x="1343533" y="0"/>
                  </a:lnTo>
                  <a:close/>
                </a:path>
              </a:pathLst>
            </a:custGeom>
            <a:solidFill>
              <a:srgbClr val="92BC3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 descr=""/>
            <p:cNvSpPr/>
            <p:nvPr/>
          </p:nvSpPr>
          <p:spPr>
            <a:xfrm>
              <a:off x="4327017" y="3041142"/>
              <a:ext cx="2687320" cy="1695450"/>
            </a:xfrm>
            <a:custGeom>
              <a:avLst/>
              <a:gdLst/>
              <a:ahLst/>
              <a:cxnLst/>
              <a:rect l="l" t="t" r="r" b="b"/>
              <a:pathLst>
                <a:path w="2687320" h="1695450">
                  <a:moveTo>
                    <a:pt x="835533" y="1695196"/>
                  </a:moveTo>
                  <a:lnTo>
                    <a:pt x="881944" y="1674136"/>
                  </a:lnTo>
                  <a:lnTo>
                    <a:pt x="929475" y="1655041"/>
                  </a:lnTo>
                  <a:lnTo>
                    <a:pt x="978069" y="1637970"/>
                  </a:lnTo>
                  <a:lnTo>
                    <a:pt x="1027672" y="1622982"/>
                  </a:lnTo>
                  <a:lnTo>
                    <a:pt x="1078230" y="1610137"/>
                  </a:lnTo>
                  <a:lnTo>
                    <a:pt x="1129686" y="1599494"/>
                  </a:lnTo>
                  <a:lnTo>
                    <a:pt x="1181986" y="1591113"/>
                  </a:lnTo>
                  <a:lnTo>
                    <a:pt x="1235077" y="1585053"/>
                  </a:lnTo>
                  <a:lnTo>
                    <a:pt x="1288901" y="1581373"/>
                  </a:lnTo>
                  <a:lnTo>
                    <a:pt x="1343406" y="1580134"/>
                  </a:lnTo>
                  <a:lnTo>
                    <a:pt x="1397910" y="1581370"/>
                  </a:lnTo>
                  <a:lnTo>
                    <a:pt x="1451733" y="1585041"/>
                  </a:lnTo>
                  <a:lnTo>
                    <a:pt x="1504821" y="1591089"/>
                  </a:lnTo>
                  <a:lnTo>
                    <a:pt x="1557117" y="1599458"/>
                  </a:lnTo>
                  <a:lnTo>
                    <a:pt x="1608566" y="1610090"/>
                  </a:lnTo>
                  <a:lnTo>
                    <a:pt x="1659111" y="1622927"/>
                  </a:lnTo>
                  <a:lnTo>
                    <a:pt x="1708698" y="1637914"/>
                  </a:lnTo>
                  <a:lnTo>
                    <a:pt x="1757271" y="1654992"/>
                  </a:lnTo>
                  <a:lnTo>
                    <a:pt x="1804774" y="1674105"/>
                  </a:lnTo>
                  <a:lnTo>
                    <a:pt x="1851152" y="1695196"/>
                  </a:lnTo>
                  <a:lnTo>
                    <a:pt x="2687066" y="325247"/>
                  </a:lnTo>
                  <a:lnTo>
                    <a:pt x="2644127" y="303383"/>
                  </a:lnTo>
                  <a:lnTo>
                    <a:pt x="2600743" y="282210"/>
                  </a:lnTo>
                  <a:lnTo>
                    <a:pt x="2556922" y="261736"/>
                  </a:lnTo>
                  <a:lnTo>
                    <a:pt x="2512672" y="241969"/>
                  </a:lnTo>
                  <a:lnTo>
                    <a:pt x="2468001" y="222917"/>
                  </a:lnTo>
                  <a:lnTo>
                    <a:pt x="2422917" y="204587"/>
                  </a:lnTo>
                  <a:lnTo>
                    <a:pt x="2377430" y="186987"/>
                  </a:lnTo>
                  <a:lnTo>
                    <a:pt x="2331546" y="170126"/>
                  </a:lnTo>
                  <a:lnTo>
                    <a:pt x="2285275" y="154011"/>
                  </a:lnTo>
                  <a:lnTo>
                    <a:pt x="2238625" y="138649"/>
                  </a:lnTo>
                  <a:lnTo>
                    <a:pt x="2191604" y="124049"/>
                  </a:lnTo>
                  <a:lnTo>
                    <a:pt x="2144220" y="110219"/>
                  </a:lnTo>
                  <a:lnTo>
                    <a:pt x="2096482" y="97166"/>
                  </a:lnTo>
                  <a:lnTo>
                    <a:pt x="2048398" y="84899"/>
                  </a:lnTo>
                  <a:lnTo>
                    <a:pt x="1999977" y="73425"/>
                  </a:lnTo>
                  <a:lnTo>
                    <a:pt x="1951225" y="62751"/>
                  </a:lnTo>
                  <a:lnTo>
                    <a:pt x="1902153" y="52887"/>
                  </a:lnTo>
                  <a:lnTo>
                    <a:pt x="1852768" y="43839"/>
                  </a:lnTo>
                  <a:lnTo>
                    <a:pt x="1803078" y="35615"/>
                  </a:lnTo>
                  <a:lnTo>
                    <a:pt x="1753092" y="28224"/>
                  </a:lnTo>
                  <a:lnTo>
                    <a:pt x="1702817" y="21673"/>
                  </a:lnTo>
                  <a:lnTo>
                    <a:pt x="1652264" y="15970"/>
                  </a:lnTo>
                  <a:lnTo>
                    <a:pt x="1601439" y="11123"/>
                  </a:lnTo>
                  <a:lnTo>
                    <a:pt x="1550350" y="7139"/>
                  </a:lnTo>
                  <a:lnTo>
                    <a:pt x="1499007" y="4027"/>
                  </a:lnTo>
                  <a:lnTo>
                    <a:pt x="1447418" y="1795"/>
                  </a:lnTo>
                  <a:lnTo>
                    <a:pt x="1395590" y="450"/>
                  </a:lnTo>
                  <a:lnTo>
                    <a:pt x="1343533" y="0"/>
                  </a:lnTo>
                  <a:lnTo>
                    <a:pt x="1291475" y="450"/>
                  </a:lnTo>
                  <a:lnTo>
                    <a:pt x="1239647" y="1795"/>
                  </a:lnTo>
                  <a:lnTo>
                    <a:pt x="1188058" y="4027"/>
                  </a:lnTo>
                  <a:lnTo>
                    <a:pt x="1136715" y="7139"/>
                  </a:lnTo>
                  <a:lnTo>
                    <a:pt x="1085626" y="11123"/>
                  </a:lnTo>
                  <a:lnTo>
                    <a:pt x="1034801" y="15970"/>
                  </a:lnTo>
                  <a:lnTo>
                    <a:pt x="984248" y="21673"/>
                  </a:lnTo>
                  <a:lnTo>
                    <a:pt x="933973" y="28224"/>
                  </a:lnTo>
                  <a:lnTo>
                    <a:pt x="883987" y="35615"/>
                  </a:lnTo>
                  <a:lnTo>
                    <a:pt x="834297" y="43839"/>
                  </a:lnTo>
                  <a:lnTo>
                    <a:pt x="784912" y="52887"/>
                  </a:lnTo>
                  <a:lnTo>
                    <a:pt x="735840" y="62751"/>
                  </a:lnTo>
                  <a:lnTo>
                    <a:pt x="687088" y="73425"/>
                  </a:lnTo>
                  <a:lnTo>
                    <a:pt x="638667" y="84899"/>
                  </a:lnTo>
                  <a:lnTo>
                    <a:pt x="590583" y="97166"/>
                  </a:lnTo>
                  <a:lnTo>
                    <a:pt x="542845" y="110219"/>
                  </a:lnTo>
                  <a:lnTo>
                    <a:pt x="495461" y="124049"/>
                  </a:lnTo>
                  <a:lnTo>
                    <a:pt x="448440" y="138649"/>
                  </a:lnTo>
                  <a:lnTo>
                    <a:pt x="401790" y="154011"/>
                  </a:lnTo>
                  <a:lnTo>
                    <a:pt x="355519" y="170126"/>
                  </a:lnTo>
                  <a:lnTo>
                    <a:pt x="309635" y="186987"/>
                  </a:lnTo>
                  <a:lnTo>
                    <a:pt x="264148" y="204587"/>
                  </a:lnTo>
                  <a:lnTo>
                    <a:pt x="219064" y="222917"/>
                  </a:lnTo>
                  <a:lnTo>
                    <a:pt x="174393" y="241969"/>
                  </a:lnTo>
                  <a:lnTo>
                    <a:pt x="130143" y="261736"/>
                  </a:lnTo>
                  <a:lnTo>
                    <a:pt x="86322" y="282210"/>
                  </a:lnTo>
                  <a:lnTo>
                    <a:pt x="42938" y="303383"/>
                  </a:lnTo>
                  <a:lnTo>
                    <a:pt x="0" y="325247"/>
                  </a:lnTo>
                  <a:lnTo>
                    <a:pt x="835913" y="1695196"/>
                  </a:lnTo>
                  <a:lnTo>
                    <a:pt x="835533" y="1695196"/>
                  </a:lnTo>
                  <a:close/>
                </a:path>
              </a:pathLst>
            </a:custGeom>
            <a:ln w="14287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8" name="object 8" descr=""/>
            <p:cNvSpPr/>
            <p:nvPr/>
          </p:nvSpPr>
          <p:spPr>
            <a:xfrm>
              <a:off x="6285738" y="3425190"/>
              <a:ext cx="2179320" cy="2202180"/>
            </a:xfrm>
            <a:custGeom>
              <a:avLst/>
              <a:gdLst/>
              <a:ahLst/>
              <a:cxnLst/>
              <a:rect l="l" t="t" r="r" b="b"/>
              <a:pathLst>
                <a:path w="2179320" h="2202179">
                  <a:moveTo>
                    <a:pt x="835913" y="0"/>
                  </a:moveTo>
                  <a:lnTo>
                    <a:pt x="0" y="1370076"/>
                  </a:lnTo>
                  <a:lnTo>
                    <a:pt x="40868" y="1396669"/>
                  </a:lnTo>
                  <a:lnTo>
                    <a:pt x="80415" y="1424889"/>
                  </a:lnTo>
                  <a:lnTo>
                    <a:pt x="118587" y="1454684"/>
                  </a:lnTo>
                  <a:lnTo>
                    <a:pt x="155329" y="1486004"/>
                  </a:lnTo>
                  <a:lnTo>
                    <a:pt x="190585" y="1518796"/>
                  </a:lnTo>
                  <a:lnTo>
                    <a:pt x="224303" y="1553011"/>
                  </a:lnTo>
                  <a:lnTo>
                    <a:pt x="256427" y="1588597"/>
                  </a:lnTo>
                  <a:lnTo>
                    <a:pt x="286902" y="1625502"/>
                  </a:lnTo>
                  <a:lnTo>
                    <a:pt x="315674" y="1663676"/>
                  </a:lnTo>
                  <a:lnTo>
                    <a:pt x="342689" y="1703068"/>
                  </a:lnTo>
                  <a:lnTo>
                    <a:pt x="367892" y="1743625"/>
                  </a:lnTo>
                  <a:lnTo>
                    <a:pt x="391228" y="1785298"/>
                  </a:lnTo>
                  <a:lnTo>
                    <a:pt x="412643" y="1828034"/>
                  </a:lnTo>
                  <a:lnTo>
                    <a:pt x="432082" y="1871784"/>
                  </a:lnTo>
                  <a:lnTo>
                    <a:pt x="449491" y="1916495"/>
                  </a:lnTo>
                  <a:lnTo>
                    <a:pt x="464815" y="1962116"/>
                  </a:lnTo>
                  <a:lnTo>
                    <a:pt x="477999" y="2008597"/>
                  </a:lnTo>
                  <a:lnTo>
                    <a:pt x="488990" y="2055886"/>
                  </a:lnTo>
                  <a:lnTo>
                    <a:pt x="497733" y="2103932"/>
                  </a:lnTo>
                  <a:lnTo>
                    <a:pt x="504172" y="2152684"/>
                  </a:lnTo>
                  <a:lnTo>
                    <a:pt x="508254" y="2202091"/>
                  </a:lnTo>
                  <a:lnTo>
                    <a:pt x="2179066" y="2202091"/>
                  </a:lnTo>
                  <a:lnTo>
                    <a:pt x="2177389" y="2151300"/>
                  </a:lnTo>
                  <a:lnTo>
                    <a:pt x="2174709" y="2100754"/>
                  </a:lnTo>
                  <a:lnTo>
                    <a:pt x="2171033" y="2050461"/>
                  </a:lnTo>
                  <a:lnTo>
                    <a:pt x="2166371" y="2000432"/>
                  </a:lnTo>
                  <a:lnTo>
                    <a:pt x="2160732" y="1950673"/>
                  </a:lnTo>
                  <a:lnTo>
                    <a:pt x="2154126" y="1901194"/>
                  </a:lnTo>
                  <a:lnTo>
                    <a:pt x="2146561" y="1852003"/>
                  </a:lnTo>
                  <a:lnTo>
                    <a:pt x="2138046" y="1803109"/>
                  </a:lnTo>
                  <a:lnTo>
                    <a:pt x="2128591" y="1754521"/>
                  </a:lnTo>
                  <a:lnTo>
                    <a:pt x="2118205" y="1706248"/>
                  </a:lnTo>
                  <a:lnTo>
                    <a:pt x="2106897" y="1658298"/>
                  </a:lnTo>
                  <a:lnTo>
                    <a:pt x="2094676" y="1610679"/>
                  </a:lnTo>
                  <a:lnTo>
                    <a:pt x="2081552" y="1563401"/>
                  </a:lnTo>
                  <a:lnTo>
                    <a:pt x="2067533" y="1516472"/>
                  </a:lnTo>
                  <a:lnTo>
                    <a:pt x="2052630" y="1469901"/>
                  </a:lnTo>
                  <a:lnTo>
                    <a:pt x="2036850" y="1423696"/>
                  </a:lnTo>
                  <a:lnTo>
                    <a:pt x="2020203" y="1377866"/>
                  </a:lnTo>
                  <a:lnTo>
                    <a:pt x="2002699" y="1332420"/>
                  </a:lnTo>
                  <a:lnTo>
                    <a:pt x="1984346" y="1287367"/>
                  </a:lnTo>
                  <a:lnTo>
                    <a:pt x="1965153" y="1242714"/>
                  </a:lnTo>
                  <a:lnTo>
                    <a:pt x="1945131" y="1198472"/>
                  </a:lnTo>
                  <a:lnTo>
                    <a:pt x="1924287" y="1154648"/>
                  </a:lnTo>
                  <a:lnTo>
                    <a:pt x="1902632" y="1111251"/>
                  </a:lnTo>
                  <a:lnTo>
                    <a:pt x="1880174" y="1068290"/>
                  </a:lnTo>
                  <a:lnTo>
                    <a:pt x="1856923" y="1025774"/>
                  </a:lnTo>
                  <a:lnTo>
                    <a:pt x="1832887" y="983711"/>
                  </a:lnTo>
                  <a:lnTo>
                    <a:pt x="1808076" y="942109"/>
                  </a:lnTo>
                  <a:lnTo>
                    <a:pt x="1782499" y="900978"/>
                  </a:lnTo>
                  <a:lnTo>
                    <a:pt x="1756165" y="860327"/>
                  </a:lnTo>
                  <a:lnTo>
                    <a:pt x="1729084" y="820163"/>
                  </a:lnTo>
                  <a:lnTo>
                    <a:pt x="1701265" y="780496"/>
                  </a:lnTo>
                  <a:lnTo>
                    <a:pt x="1672716" y="741334"/>
                  </a:lnTo>
                  <a:lnTo>
                    <a:pt x="1643447" y="702686"/>
                  </a:lnTo>
                  <a:lnTo>
                    <a:pt x="1613467" y="664560"/>
                  </a:lnTo>
                  <a:lnTo>
                    <a:pt x="1582785" y="626966"/>
                  </a:lnTo>
                  <a:lnTo>
                    <a:pt x="1551411" y="589912"/>
                  </a:lnTo>
                  <a:lnTo>
                    <a:pt x="1519353" y="553406"/>
                  </a:lnTo>
                  <a:lnTo>
                    <a:pt x="1486621" y="517458"/>
                  </a:lnTo>
                  <a:lnTo>
                    <a:pt x="1453224" y="482075"/>
                  </a:lnTo>
                  <a:lnTo>
                    <a:pt x="1419172" y="447267"/>
                  </a:lnTo>
                  <a:lnTo>
                    <a:pt x="1384472" y="413042"/>
                  </a:lnTo>
                  <a:lnTo>
                    <a:pt x="1349135" y="379410"/>
                  </a:lnTo>
                  <a:lnTo>
                    <a:pt x="1313170" y="346378"/>
                  </a:lnTo>
                  <a:lnTo>
                    <a:pt x="1276585" y="313955"/>
                  </a:lnTo>
                  <a:lnTo>
                    <a:pt x="1239391" y="282150"/>
                  </a:lnTo>
                  <a:lnTo>
                    <a:pt x="1201595" y="250972"/>
                  </a:lnTo>
                  <a:lnTo>
                    <a:pt x="1163208" y="220429"/>
                  </a:lnTo>
                  <a:lnTo>
                    <a:pt x="1124239" y="190531"/>
                  </a:lnTo>
                  <a:lnTo>
                    <a:pt x="1084696" y="161284"/>
                  </a:lnTo>
                  <a:lnTo>
                    <a:pt x="1044589" y="132700"/>
                  </a:lnTo>
                  <a:lnTo>
                    <a:pt x="1003927" y="104785"/>
                  </a:lnTo>
                  <a:lnTo>
                    <a:pt x="962720" y="77549"/>
                  </a:lnTo>
                  <a:lnTo>
                    <a:pt x="920975" y="51000"/>
                  </a:lnTo>
                  <a:lnTo>
                    <a:pt x="878703" y="25147"/>
                  </a:lnTo>
                  <a:lnTo>
                    <a:pt x="835913" y="0"/>
                  </a:lnTo>
                  <a:close/>
                </a:path>
              </a:pathLst>
            </a:custGeom>
            <a:solidFill>
              <a:srgbClr val="1EABD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 descr=""/>
            <p:cNvSpPr/>
            <p:nvPr/>
          </p:nvSpPr>
          <p:spPr>
            <a:xfrm>
              <a:off x="3771011" y="3425190"/>
              <a:ext cx="4693920" cy="2202180"/>
            </a:xfrm>
            <a:custGeom>
              <a:avLst/>
              <a:gdLst/>
              <a:ahLst/>
              <a:cxnLst/>
              <a:rect l="l" t="t" r="r" b="b"/>
              <a:pathLst>
                <a:path w="4693920" h="2202179">
                  <a:moveTo>
                    <a:pt x="2514727" y="1370076"/>
                  </a:moveTo>
                  <a:lnTo>
                    <a:pt x="2555595" y="1396669"/>
                  </a:lnTo>
                  <a:lnTo>
                    <a:pt x="2595142" y="1424889"/>
                  </a:lnTo>
                  <a:lnTo>
                    <a:pt x="2633314" y="1454684"/>
                  </a:lnTo>
                  <a:lnTo>
                    <a:pt x="2670056" y="1486004"/>
                  </a:lnTo>
                  <a:lnTo>
                    <a:pt x="2705312" y="1518796"/>
                  </a:lnTo>
                  <a:lnTo>
                    <a:pt x="2739030" y="1553011"/>
                  </a:lnTo>
                  <a:lnTo>
                    <a:pt x="2771154" y="1588597"/>
                  </a:lnTo>
                  <a:lnTo>
                    <a:pt x="2801629" y="1625502"/>
                  </a:lnTo>
                  <a:lnTo>
                    <a:pt x="2830401" y="1663676"/>
                  </a:lnTo>
                  <a:lnTo>
                    <a:pt x="2857416" y="1703068"/>
                  </a:lnTo>
                  <a:lnTo>
                    <a:pt x="2882619" y="1743625"/>
                  </a:lnTo>
                  <a:lnTo>
                    <a:pt x="2905955" y="1785298"/>
                  </a:lnTo>
                  <a:lnTo>
                    <a:pt x="2927370" y="1828034"/>
                  </a:lnTo>
                  <a:lnTo>
                    <a:pt x="2946809" y="1871784"/>
                  </a:lnTo>
                  <a:lnTo>
                    <a:pt x="2964218" y="1916495"/>
                  </a:lnTo>
                  <a:lnTo>
                    <a:pt x="2979542" y="1962116"/>
                  </a:lnTo>
                  <a:lnTo>
                    <a:pt x="2992726" y="2008597"/>
                  </a:lnTo>
                  <a:lnTo>
                    <a:pt x="3003717" y="2055886"/>
                  </a:lnTo>
                  <a:lnTo>
                    <a:pt x="3012460" y="2103932"/>
                  </a:lnTo>
                  <a:lnTo>
                    <a:pt x="3018899" y="2152684"/>
                  </a:lnTo>
                  <a:lnTo>
                    <a:pt x="3022981" y="2202091"/>
                  </a:lnTo>
                  <a:lnTo>
                    <a:pt x="4693793" y="2202091"/>
                  </a:lnTo>
                  <a:lnTo>
                    <a:pt x="4692116" y="2151300"/>
                  </a:lnTo>
                  <a:lnTo>
                    <a:pt x="4689436" y="2100754"/>
                  </a:lnTo>
                  <a:lnTo>
                    <a:pt x="4685760" y="2050461"/>
                  </a:lnTo>
                  <a:lnTo>
                    <a:pt x="4681098" y="2000432"/>
                  </a:lnTo>
                  <a:lnTo>
                    <a:pt x="4675459" y="1950673"/>
                  </a:lnTo>
                  <a:lnTo>
                    <a:pt x="4668853" y="1901194"/>
                  </a:lnTo>
                  <a:lnTo>
                    <a:pt x="4661288" y="1852003"/>
                  </a:lnTo>
                  <a:lnTo>
                    <a:pt x="4652773" y="1803109"/>
                  </a:lnTo>
                  <a:lnTo>
                    <a:pt x="4643318" y="1754521"/>
                  </a:lnTo>
                  <a:lnTo>
                    <a:pt x="4632932" y="1706248"/>
                  </a:lnTo>
                  <a:lnTo>
                    <a:pt x="4621624" y="1658298"/>
                  </a:lnTo>
                  <a:lnTo>
                    <a:pt x="4609403" y="1610679"/>
                  </a:lnTo>
                  <a:lnTo>
                    <a:pt x="4596279" y="1563401"/>
                  </a:lnTo>
                  <a:lnTo>
                    <a:pt x="4582260" y="1516472"/>
                  </a:lnTo>
                  <a:lnTo>
                    <a:pt x="4567357" y="1469901"/>
                  </a:lnTo>
                  <a:lnTo>
                    <a:pt x="4551577" y="1423696"/>
                  </a:lnTo>
                  <a:lnTo>
                    <a:pt x="4534930" y="1377866"/>
                  </a:lnTo>
                  <a:lnTo>
                    <a:pt x="4517426" y="1332420"/>
                  </a:lnTo>
                  <a:lnTo>
                    <a:pt x="4499073" y="1287367"/>
                  </a:lnTo>
                  <a:lnTo>
                    <a:pt x="4479880" y="1242714"/>
                  </a:lnTo>
                  <a:lnTo>
                    <a:pt x="4459858" y="1198472"/>
                  </a:lnTo>
                  <a:lnTo>
                    <a:pt x="4439014" y="1154648"/>
                  </a:lnTo>
                  <a:lnTo>
                    <a:pt x="4417359" y="1111251"/>
                  </a:lnTo>
                  <a:lnTo>
                    <a:pt x="4394901" y="1068290"/>
                  </a:lnTo>
                  <a:lnTo>
                    <a:pt x="4371650" y="1025774"/>
                  </a:lnTo>
                  <a:lnTo>
                    <a:pt x="4347614" y="983711"/>
                  </a:lnTo>
                  <a:lnTo>
                    <a:pt x="4322803" y="942109"/>
                  </a:lnTo>
                  <a:lnTo>
                    <a:pt x="4297226" y="900978"/>
                  </a:lnTo>
                  <a:lnTo>
                    <a:pt x="4270892" y="860327"/>
                  </a:lnTo>
                  <a:lnTo>
                    <a:pt x="4243811" y="820163"/>
                  </a:lnTo>
                  <a:lnTo>
                    <a:pt x="4215992" y="780496"/>
                  </a:lnTo>
                  <a:lnTo>
                    <a:pt x="4187443" y="741334"/>
                  </a:lnTo>
                  <a:lnTo>
                    <a:pt x="4158174" y="702686"/>
                  </a:lnTo>
                  <a:lnTo>
                    <a:pt x="4128194" y="664560"/>
                  </a:lnTo>
                  <a:lnTo>
                    <a:pt x="4097512" y="626966"/>
                  </a:lnTo>
                  <a:lnTo>
                    <a:pt x="4066138" y="589912"/>
                  </a:lnTo>
                  <a:lnTo>
                    <a:pt x="4034080" y="553406"/>
                  </a:lnTo>
                  <a:lnTo>
                    <a:pt x="4001348" y="517458"/>
                  </a:lnTo>
                  <a:lnTo>
                    <a:pt x="3967951" y="482075"/>
                  </a:lnTo>
                  <a:lnTo>
                    <a:pt x="3933899" y="447267"/>
                  </a:lnTo>
                  <a:lnTo>
                    <a:pt x="3899199" y="413042"/>
                  </a:lnTo>
                  <a:lnTo>
                    <a:pt x="3863862" y="379410"/>
                  </a:lnTo>
                  <a:lnTo>
                    <a:pt x="3827897" y="346378"/>
                  </a:lnTo>
                  <a:lnTo>
                    <a:pt x="3791312" y="313955"/>
                  </a:lnTo>
                  <a:lnTo>
                    <a:pt x="3754118" y="282150"/>
                  </a:lnTo>
                  <a:lnTo>
                    <a:pt x="3716322" y="250972"/>
                  </a:lnTo>
                  <a:lnTo>
                    <a:pt x="3677935" y="220429"/>
                  </a:lnTo>
                  <a:lnTo>
                    <a:pt x="3638966" y="190531"/>
                  </a:lnTo>
                  <a:lnTo>
                    <a:pt x="3599423" y="161284"/>
                  </a:lnTo>
                  <a:lnTo>
                    <a:pt x="3559316" y="132700"/>
                  </a:lnTo>
                  <a:lnTo>
                    <a:pt x="3518654" y="104785"/>
                  </a:lnTo>
                  <a:lnTo>
                    <a:pt x="3477447" y="77549"/>
                  </a:lnTo>
                  <a:lnTo>
                    <a:pt x="3435702" y="51000"/>
                  </a:lnTo>
                  <a:lnTo>
                    <a:pt x="3393430" y="25147"/>
                  </a:lnTo>
                  <a:lnTo>
                    <a:pt x="3350641" y="0"/>
                  </a:lnTo>
                  <a:lnTo>
                    <a:pt x="2514727" y="1370076"/>
                  </a:lnTo>
                  <a:close/>
                </a:path>
                <a:path w="4693920" h="2202179">
                  <a:moveTo>
                    <a:pt x="1844928" y="199644"/>
                  </a:moveTo>
                  <a:lnTo>
                    <a:pt x="1844928" y="193929"/>
                  </a:lnTo>
                  <a:lnTo>
                    <a:pt x="1840102" y="189357"/>
                  </a:lnTo>
                  <a:lnTo>
                    <a:pt x="1834134" y="189357"/>
                  </a:lnTo>
                  <a:lnTo>
                    <a:pt x="1659889" y="189357"/>
                  </a:lnTo>
                  <a:lnTo>
                    <a:pt x="1653921" y="189357"/>
                  </a:lnTo>
                  <a:lnTo>
                    <a:pt x="1649094" y="193929"/>
                  </a:lnTo>
                  <a:lnTo>
                    <a:pt x="1649094" y="199644"/>
                  </a:lnTo>
                  <a:lnTo>
                    <a:pt x="1649094" y="529209"/>
                  </a:lnTo>
                  <a:lnTo>
                    <a:pt x="1649094" y="534924"/>
                  </a:lnTo>
                  <a:lnTo>
                    <a:pt x="1653921" y="539496"/>
                  </a:lnTo>
                  <a:lnTo>
                    <a:pt x="1659889" y="539496"/>
                  </a:lnTo>
                  <a:lnTo>
                    <a:pt x="1844928" y="539496"/>
                  </a:lnTo>
                  <a:lnTo>
                    <a:pt x="1844928" y="199644"/>
                  </a:lnTo>
                  <a:close/>
                </a:path>
                <a:path w="4693920" h="2202179">
                  <a:moveTo>
                    <a:pt x="1670812" y="189357"/>
                  </a:moveTo>
                  <a:lnTo>
                    <a:pt x="1670812" y="137795"/>
                  </a:lnTo>
                  <a:lnTo>
                    <a:pt x="1670812" y="132080"/>
                  </a:lnTo>
                  <a:lnTo>
                    <a:pt x="1675764" y="127508"/>
                  </a:lnTo>
                  <a:lnTo>
                    <a:pt x="1681734" y="127508"/>
                  </a:lnTo>
                  <a:lnTo>
                    <a:pt x="1812289" y="127508"/>
                  </a:lnTo>
                  <a:lnTo>
                    <a:pt x="1818386" y="127508"/>
                  </a:lnTo>
                  <a:lnTo>
                    <a:pt x="1823212" y="132080"/>
                  </a:lnTo>
                  <a:lnTo>
                    <a:pt x="1823212" y="137795"/>
                  </a:lnTo>
                  <a:lnTo>
                    <a:pt x="1823212" y="189357"/>
                  </a:lnTo>
                </a:path>
                <a:path w="4693920" h="2202179">
                  <a:moveTo>
                    <a:pt x="1736089" y="127508"/>
                  </a:moveTo>
                  <a:lnTo>
                    <a:pt x="1736089" y="65786"/>
                  </a:lnTo>
                </a:path>
                <a:path w="4693920" h="2202179">
                  <a:moveTo>
                    <a:pt x="2149729" y="529209"/>
                  </a:moveTo>
                  <a:lnTo>
                    <a:pt x="2149729" y="534924"/>
                  </a:lnTo>
                  <a:lnTo>
                    <a:pt x="2144903" y="539496"/>
                  </a:lnTo>
                  <a:lnTo>
                    <a:pt x="2138806" y="539496"/>
                  </a:lnTo>
                  <a:lnTo>
                    <a:pt x="1997328" y="539496"/>
                  </a:lnTo>
                  <a:lnTo>
                    <a:pt x="1997328" y="261366"/>
                  </a:lnTo>
                  <a:lnTo>
                    <a:pt x="1997328" y="255778"/>
                  </a:lnTo>
                  <a:lnTo>
                    <a:pt x="2002281" y="251079"/>
                  </a:lnTo>
                  <a:lnTo>
                    <a:pt x="2008251" y="251079"/>
                  </a:lnTo>
                  <a:lnTo>
                    <a:pt x="2138806" y="251079"/>
                  </a:lnTo>
                  <a:lnTo>
                    <a:pt x="2144903" y="251079"/>
                  </a:lnTo>
                  <a:lnTo>
                    <a:pt x="2149729" y="255778"/>
                  </a:lnTo>
                  <a:lnTo>
                    <a:pt x="2149729" y="261366"/>
                  </a:lnTo>
                  <a:lnTo>
                    <a:pt x="2149729" y="529209"/>
                  </a:lnTo>
                  <a:close/>
                </a:path>
                <a:path w="4693920" h="2202179">
                  <a:moveTo>
                    <a:pt x="2019173" y="251079"/>
                  </a:moveTo>
                  <a:lnTo>
                    <a:pt x="2019173" y="220218"/>
                  </a:lnTo>
                  <a:lnTo>
                    <a:pt x="2019173" y="214503"/>
                  </a:lnTo>
                  <a:lnTo>
                    <a:pt x="2023999" y="209931"/>
                  </a:lnTo>
                  <a:lnTo>
                    <a:pt x="2029967" y="209931"/>
                  </a:lnTo>
                  <a:lnTo>
                    <a:pt x="2117090" y="209931"/>
                  </a:lnTo>
                  <a:lnTo>
                    <a:pt x="2123059" y="209931"/>
                  </a:lnTo>
                  <a:lnTo>
                    <a:pt x="2128012" y="214503"/>
                  </a:lnTo>
                  <a:lnTo>
                    <a:pt x="2128012" y="220218"/>
                  </a:lnTo>
                  <a:lnTo>
                    <a:pt x="2128012" y="251079"/>
                  </a:lnTo>
                </a:path>
                <a:path w="4693920" h="2202179">
                  <a:moveTo>
                    <a:pt x="1844928" y="312928"/>
                  </a:moveTo>
                  <a:lnTo>
                    <a:pt x="1997328" y="312928"/>
                  </a:lnTo>
                </a:path>
                <a:path w="4693920" h="2202179">
                  <a:moveTo>
                    <a:pt x="1844928" y="539496"/>
                  </a:moveTo>
                  <a:lnTo>
                    <a:pt x="1997328" y="539496"/>
                  </a:lnTo>
                </a:path>
                <a:path w="4693920" h="2202179">
                  <a:moveTo>
                    <a:pt x="1801494" y="251079"/>
                  </a:moveTo>
                  <a:lnTo>
                    <a:pt x="1692655" y="251079"/>
                  </a:lnTo>
                </a:path>
                <a:path w="4693920" h="2202179">
                  <a:moveTo>
                    <a:pt x="1801494" y="312928"/>
                  </a:moveTo>
                  <a:lnTo>
                    <a:pt x="1692655" y="312928"/>
                  </a:lnTo>
                </a:path>
                <a:path w="4693920" h="2202179">
                  <a:moveTo>
                    <a:pt x="1801494" y="374650"/>
                  </a:moveTo>
                  <a:lnTo>
                    <a:pt x="1692655" y="374650"/>
                  </a:lnTo>
                </a:path>
                <a:path w="4693920" h="2202179">
                  <a:moveTo>
                    <a:pt x="2040889" y="312928"/>
                  </a:moveTo>
                  <a:lnTo>
                    <a:pt x="2106167" y="312928"/>
                  </a:lnTo>
                </a:path>
                <a:path w="4693920" h="2202179">
                  <a:moveTo>
                    <a:pt x="2040889" y="374650"/>
                  </a:moveTo>
                  <a:lnTo>
                    <a:pt x="2106167" y="374650"/>
                  </a:lnTo>
                </a:path>
                <a:path w="4693920" h="2202179">
                  <a:moveTo>
                    <a:pt x="1801494" y="436499"/>
                  </a:moveTo>
                  <a:lnTo>
                    <a:pt x="1692655" y="436499"/>
                  </a:lnTo>
                </a:path>
                <a:path w="4693920" h="2202179">
                  <a:moveTo>
                    <a:pt x="2040889" y="436499"/>
                  </a:moveTo>
                  <a:lnTo>
                    <a:pt x="2106167" y="436499"/>
                  </a:lnTo>
                </a:path>
                <a:path w="4693920" h="2202179">
                  <a:moveTo>
                    <a:pt x="1888489" y="374650"/>
                  </a:moveTo>
                  <a:lnTo>
                    <a:pt x="1953767" y="374650"/>
                  </a:lnTo>
                </a:path>
                <a:path w="4693920" h="2202179">
                  <a:moveTo>
                    <a:pt x="1888489" y="436499"/>
                  </a:moveTo>
                  <a:lnTo>
                    <a:pt x="1953767" y="436499"/>
                  </a:lnTo>
                </a:path>
                <a:path w="4693920" h="2202179">
                  <a:moveTo>
                    <a:pt x="1757934" y="539496"/>
                  </a:moveTo>
                  <a:lnTo>
                    <a:pt x="1757934" y="488061"/>
                  </a:lnTo>
                  <a:lnTo>
                    <a:pt x="1757934" y="482346"/>
                  </a:lnTo>
                  <a:lnTo>
                    <a:pt x="1752980" y="477647"/>
                  </a:lnTo>
                  <a:lnTo>
                    <a:pt x="1747012" y="477647"/>
                  </a:lnTo>
                  <a:lnTo>
                    <a:pt x="1725294" y="477647"/>
                  </a:lnTo>
                  <a:lnTo>
                    <a:pt x="1719199" y="477647"/>
                  </a:lnTo>
                  <a:lnTo>
                    <a:pt x="1714373" y="482346"/>
                  </a:lnTo>
                  <a:lnTo>
                    <a:pt x="1714373" y="488061"/>
                  </a:lnTo>
                  <a:lnTo>
                    <a:pt x="1714373" y="539496"/>
                  </a:lnTo>
                </a:path>
                <a:path w="4693920" h="2202179">
                  <a:moveTo>
                    <a:pt x="2062734" y="539496"/>
                  </a:moveTo>
                  <a:lnTo>
                    <a:pt x="2062734" y="488061"/>
                  </a:lnTo>
                  <a:lnTo>
                    <a:pt x="2062734" y="482346"/>
                  </a:lnTo>
                  <a:lnTo>
                    <a:pt x="2067560" y="477647"/>
                  </a:lnTo>
                  <a:lnTo>
                    <a:pt x="2073528" y="477647"/>
                  </a:lnTo>
                  <a:lnTo>
                    <a:pt x="2095373" y="477647"/>
                  </a:lnTo>
                  <a:lnTo>
                    <a:pt x="2101341" y="477647"/>
                  </a:lnTo>
                  <a:lnTo>
                    <a:pt x="2106167" y="482346"/>
                  </a:lnTo>
                  <a:lnTo>
                    <a:pt x="2106167" y="488061"/>
                  </a:lnTo>
                  <a:lnTo>
                    <a:pt x="2106167" y="539496"/>
                  </a:lnTo>
                </a:path>
                <a:path w="4693920" h="2202179">
                  <a:moveTo>
                    <a:pt x="365760" y="1233424"/>
                  </a:moveTo>
                  <a:lnTo>
                    <a:pt x="381000" y="1059561"/>
                  </a:lnTo>
                  <a:lnTo>
                    <a:pt x="446277" y="1059561"/>
                  </a:lnTo>
                  <a:lnTo>
                    <a:pt x="468122" y="1306830"/>
                  </a:lnTo>
                </a:path>
                <a:path w="4693920" h="2202179">
                  <a:moveTo>
                    <a:pt x="353822" y="1523111"/>
                  </a:moveTo>
                  <a:lnTo>
                    <a:pt x="489838" y="1523111"/>
                  </a:lnTo>
                  <a:lnTo>
                    <a:pt x="489838" y="1327404"/>
                  </a:lnTo>
                  <a:lnTo>
                    <a:pt x="488124" y="1319367"/>
                  </a:lnTo>
                  <a:lnTo>
                    <a:pt x="483457" y="1312830"/>
                  </a:lnTo>
                  <a:lnTo>
                    <a:pt x="476551" y="1308437"/>
                  </a:lnTo>
                  <a:lnTo>
                    <a:pt x="468122" y="1306830"/>
                  </a:lnTo>
                  <a:lnTo>
                    <a:pt x="364743" y="1306830"/>
                  </a:lnTo>
                  <a:lnTo>
                    <a:pt x="257810" y="1233170"/>
                  </a:lnTo>
                  <a:lnTo>
                    <a:pt x="251658" y="1230241"/>
                  </a:lnTo>
                  <a:lnTo>
                    <a:pt x="244983" y="1229264"/>
                  </a:lnTo>
                  <a:lnTo>
                    <a:pt x="238307" y="1230241"/>
                  </a:lnTo>
                  <a:lnTo>
                    <a:pt x="232155" y="1233170"/>
                  </a:lnTo>
                  <a:lnTo>
                    <a:pt x="125222" y="1306830"/>
                  </a:lnTo>
                  <a:lnTo>
                    <a:pt x="21843" y="1306830"/>
                  </a:lnTo>
                  <a:lnTo>
                    <a:pt x="13340" y="1308437"/>
                  </a:lnTo>
                  <a:lnTo>
                    <a:pt x="6397" y="1312830"/>
                  </a:lnTo>
                  <a:lnTo>
                    <a:pt x="1716" y="1319367"/>
                  </a:lnTo>
                  <a:lnTo>
                    <a:pt x="0" y="1327404"/>
                  </a:lnTo>
                  <a:lnTo>
                    <a:pt x="0" y="1523111"/>
                  </a:lnTo>
                  <a:lnTo>
                    <a:pt x="108965" y="1523111"/>
                  </a:lnTo>
                </a:path>
                <a:path w="4693920" h="2202179">
                  <a:moveTo>
                    <a:pt x="369697" y="1188339"/>
                  </a:moveTo>
                  <a:lnTo>
                    <a:pt x="375158" y="1126617"/>
                  </a:lnTo>
                  <a:lnTo>
                    <a:pt x="452247" y="1126617"/>
                  </a:lnTo>
                  <a:lnTo>
                    <a:pt x="457708" y="1188339"/>
                  </a:lnTo>
                  <a:lnTo>
                    <a:pt x="369697" y="1188339"/>
                  </a:lnTo>
                  <a:close/>
                </a:path>
                <a:path w="4693920" h="2202179">
                  <a:moveTo>
                    <a:pt x="124205" y="1233424"/>
                  </a:moveTo>
                  <a:lnTo>
                    <a:pt x="108965" y="1059561"/>
                  </a:lnTo>
                  <a:lnTo>
                    <a:pt x="43561" y="1059561"/>
                  </a:lnTo>
                  <a:lnTo>
                    <a:pt x="21843" y="1306830"/>
                  </a:lnTo>
                </a:path>
                <a:path w="4693920" h="2202179">
                  <a:moveTo>
                    <a:pt x="120268" y="1188339"/>
                  </a:moveTo>
                  <a:lnTo>
                    <a:pt x="114808" y="1126617"/>
                  </a:lnTo>
                  <a:lnTo>
                    <a:pt x="37718" y="1126617"/>
                  </a:lnTo>
                  <a:lnTo>
                    <a:pt x="32258" y="1188339"/>
                  </a:lnTo>
                  <a:lnTo>
                    <a:pt x="120268" y="1188339"/>
                  </a:lnTo>
                  <a:close/>
                </a:path>
              </a:pathLst>
            </a:custGeom>
            <a:ln w="14287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10" name="object 10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925522" y="4757356"/>
              <a:ext cx="169624" cy="194024"/>
            </a:xfrm>
            <a:prstGeom prst="rect">
              <a:avLst/>
            </a:prstGeom>
          </p:spPr>
        </p:pic>
        <p:sp>
          <p:nvSpPr>
            <p:cNvPr id="11" name="object 11" descr=""/>
            <p:cNvSpPr/>
            <p:nvPr/>
          </p:nvSpPr>
          <p:spPr>
            <a:xfrm>
              <a:off x="7074658" y="4480071"/>
              <a:ext cx="501015" cy="473709"/>
            </a:xfrm>
            <a:custGeom>
              <a:avLst/>
              <a:gdLst/>
              <a:ahLst/>
              <a:cxnLst/>
              <a:rect l="l" t="t" r="r" b="b"/>
              <a:pathLst>
                <a:path w="501015" h="473710">
                  <a:moveTo>
                    <a:pt x="406657" y="51542"/>
                  </a:moveTo>
                  <a:lnTo>
                    <a:pt x="436258" y="77958"/>
                  </a:lnTo>
                  <a:lnTo>
                    <a:pt x="460775" y="108374"/>
                  </a:lnTo>
                  <a:lnTo>
                    <a:pt x="479792" y="142124"/>
                  </a:lnTo>
                  <a:lnTo>
                    <a:pt x="492890" y="178542"/>
                  </a:lnTo>
                </a:path>
                <a:path w="501015" h="473710">
                  <a:moveTo>
                    <a:pt x="194567" y="5441"/>
                  </a:moveTo>
                  <a:lnTo>
                    <a:pt x="234914" y="0"/>
                  </a:lnTo>
                  <a:lnTo>
                    <a:pt x="275403" y="773"/>
                  </a:lnTo>
                  <a:lnTo>
                    <a:pt x="315225" y="7691"/>
                  </a:lnTo>
                  <a:lnTo>
                    <a:pt x="353571" y="20681"/>
                  </a:lnTo>
                </a:path>
                <a:path w="501015" h="473710">
                  <a:moveTo>
                    <a:pt x="24514" y="133838"/>
                  </a:moveTo>
                  <a:lnTo>
                    <a:pt x="45116" y="100589"/>
                  </a:lnTo>
                  <a:lnTo>
                    <a:pt x="70933" y="71116"/>
                  </a:lnTo>
                  <a:lnTo>
                    <a:pt x="101417" y="45952"/>
                  </a:lnTo>
                  <a:lnTo>
                    <a:pt x="136020" y="25634"/>
                  </a:lnTo>
                </a:path>
                <a:path w="501015" h="473710">
                  <a:moveTo>
                    <a:pt x="24895" y="339705"/>
                  </a:moveTo>
                  <a:lnTo>
                    <a:pt x="10167" y="303752"/>
                  </a:lnTo>
                  <a:lnTo>
                    <a:pt x="1845" y="266299"/>
                  </a:lnTo>
                  <a:lnTo>
                    <a:pt x="0" y="228084"/>
                  </a:lnTo>
                  <a:lnTo>
                    <a:pt x="4702" y="189845"/>
                  </a:lnTo>
                </a:path>
                <a:path w="501015" h="473710">
                  <a:moveTo>
                    <a:pt x="195329" y="467594"/>
                  </a:moveTo>
                  <a:lnTo>
                    <a:pt x="156460" y="456136"/>
                  </a:lnTo>
                  <a:lnTo>
                    <a:pt x="120304" y="438987"/>
                  </a:lnTo>
                  <a:lnTo>
                    <a:pt x="87530" y="416552"/>
                  </a:lnTo>
                  <a:lnTo>
                    <a:pt x="58804" y="389235"/>
                  </a:lnTo>
                </a:path>
                <a:path w="501015" h="473710">
                  <a:moveTo>
                    <a:pt x="407165" y="420985"/>
                  </a:moveTo>
                  <a:lnTo>
                    <a:pt x="373501" y="442662"/>
                  </a:lnTo>
                  <a:lnTo>
                    <a:pt x="336823" y="458767"/>
                  </a:lnTo>
                  <a:lnTo>
                    <a:pt x="297884" y="469062"/>
                  </a:lnTo>
                  <a:lnTo>
                    <a:pt x="257432" y="473309"/>
                  </a:lnTo>
                </a:path>
                <a:path w="501015" h="473710">
                  <a:moveTo>
                    <a:pt x="500510" y="235184"/>
                  </a:moveTo>
                  <a:lnTo>
                    <a:pt x="497460" y="273571"/>
                  </a:lnTo>
                  <a:lnTo>
                    <a:pt x="487922" y="310733"/>
                  </a:lnTo>
                  <a:lnTo>
                    <a:pt x="472168" y="345965"/>
                  </a:lnTo>
                  <a:lnTo>
                    <a:pt x="450472" y="378567"/>
                  </a:lnTo>
                </a:path>
                <a:path w="501015" h="473710">
                  <a:moveTo>
                    <a:pt x="287150" y="340467"/>
                  </a:moveTo>
                  <a:lnTo>
                    <a:pt x="279201" y="305508"/>
                  </a:lnTo>
                  <a:lnTo>
                    <a:pt x="258512" y="277014"/>
                  </a:lnTo>
                  <a:lnTo>
                    <a:pt x="228107" y="257831"/>
                  </a:lnTo>
                  <a:lnTo>
                    <a:pt x="191011" y="250805"/>
                  </a:lnTo>
                  <a:lnTo>
                    <a:pt x="153896" y="257831"/>
                  </a:lnTo>
                  <a:lnTo>
                    <a:pt x="123447" y="277014"/>
                  </a:lnTo>
                  <a:lnTo>
                    <a:pt x="102715" y="305508"/>
                  </a:lnTo>
                  <a:lnTo>
                    <a:pt x="94745" y="340467"/>
                  </a:lnTo>
                  <a:lnTo>
                    <a:pt x="287150" y="340467"/>
                  </a:lnTo>
                  <a:close/>
                </a:path>
                <a:path w="501015" h="473710">
                  <a:moveTo>
                    <a:pt x="129924" y="169779"/>
                  </a:moveTo>
                  <a:lnTo>
                    <a:pt x="134651" y="191956"/>
                  </a:lnTo>
                  <a:lnTo>
                    <a:pt x="147546" y="210038"/>
                  </a:lnTo>
                  <a:lnTo>
                    <a:pt x="166679" y="222214"/>
                  </a:lnTo>
                  <a:lnTo>
                    <a:pt x="190122" y="226675"/>
                  </a:lnTo>
                  <a:lnTo>
                    <a:pt x="213492" y="222214"/>
                  </a:lnTo>
                  <a:lnTo>
                    <a:pt x="232588" y="210038"/>
                  </a:lnTo>
                  <a:lnTo>
                    <a:pt x="245469" y="191956"/>
                  </a:lnTo>
                  <a:lnTo>
                    <a:pt x="250193" y="169779"/>
                  </a:lnTo>
                  <a:lnTo>
                    <a:pt x="245469" y="147655"/>
                  </a:lnTo>
                  <a:lnTo>
                    <a:pt x="232588" y="129567"/>
                  </a:lnTo>
                  <a:lnTo>
                    <a:pt x="213492" y="117361"/>
                  </a:lnTo>
                  <a:lnTo>
                    <a:pt x="190122" y="112883"/>
                  </a:lnTo>
                  <a:lnTo>
                    <a:pt x="166679" y="117361"/>
                  </a:lnTo>
                  <a:lnTo>
                    <a:pt x="147546" y="129567"/>
                  </a:lnTo>
                  <a:lnTo>
                    <a:pt x="134651" y="147655"/>
                  </a:lnTo>
                  <a:lnTo>
                    <a:pt x="129924" y="169779"/>
                  </a:lnTo>
                  <a:close/>
                </a:path>
                <a:path w="501015" h="473710">
                  <a:moveTo>
                    <a:pt x="394846" y="263505"/>
                  </a:moveTo>
                  <a:lnTo>
                    <a:pt x="368653" y="252636"/>
                  </a:lnTo>
                  <a:lnTo>
                    <a:pt x="340840" y="249519"/>
                  </a:lnTo>
                  <a:lnTo>
                    <a:pt x="313265" y="254093"/>
                  </a:lnTo>
                  <a:lnTo>
                    <a:pt x="287785" y="266299"/>
                  </a:lnTo>
                </a:path>
                <a:path w="501015" h="473710">
                  <a:moveTo>
                    <a:pt x="282324" y="169779"/>
                  </a:moveTo>
                  <a:lnTo>
                    <a:pt x="287049" y="191956"/>
                  </a:lnTo>
                  <a:lnTo>
                    <a:pt x="299930" y="210038"/>
                  </a:lnTo>
                  <a:lnTo>
                    <a:pt x="319025" y="222214"/>
                  </a:lnTo>
                  <a:lnTo>
                    <a:pt x="342395" y="226675"/>
                  </a:lnTo>
                  <a:lnTo>
                    <a:pt x="365839" y="222214"/>
                  </a:lnTo>
                  <a:lnTo>
                    <a:pt x="384972" y="210038"/>
                  </a:lnTo>
                  <a:lnTo>
                    <a:pt x="397867" y="191956"/>
                  </a:lnTo>
                  <a:lnTo>
                    <a:pt x="402593" y="169779"/>
                  </a:lnTo>
                  <a:lnTo>
                    <a:pt x="397867" y="147655"/>
                  </a:lnTo>
                  <a:lnTo>
                    <a:pt x="384972" y="129567"/>
                  </a:lnTo>
                  <a:lnTo>
                    <a:pt x="365839" y="117361"/>
                  </a:lnTo>
                  <a:lnTo>
                    <a:pt x="342395" y="112883"/>
                  </a:lnTo>
                  <a:lnTo>
                    <a:pt x="319025" y="117361"/>
                  </a:lnTo>
                  <a:lnTo>
                    <a:pt x="299930" y="129567"/>
                  </a:lnTo>
                  <a:lnTo>
                    <a:pt x="287049" y="147655"/>
                  </a:lnTo>
                  <a:lnTo>
                    <a:pt x="282324" y="169779"/>
                  </a:lnTo>
                  <a:close/>
                </a:path>
              </a:pathLst>
            </a:custGeom>
            <a:ln w="14287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2" name="object 12" descr=""/>
            <p:cNvSpPr/>
            <p:nvPr/>
          </p:nvSpPr>
          <p:spPr>
            <a:xfrm>
              <a:off x="5180584" y="4984273"/>
              <a:ext cx="981710" cy="948690"/>
            </a:xfrm>
            <a:custGeom>
              <a:avLst/>
              <a:gdLst/>
              <a:ahLst/>
              <a:cxnLst/>
              <a:rect l="l" t="t" r="r" b="b"/>
              <a:pathLst>
                <a:path w="981710" h="948689">
                  <a:moveTo>
                    <a:pt x="680592" y="585057"/>
                  </a:moveTo>
                  <a:lnTo>
                    <a:pt x="391921" y="693680"/>
                  </a:lnTo>
                  <a:lnTo>
                    <a:pt x="682116" y="790619"/>
                  </a:lnTo>
                  <a:lnTo>
                    <a:pt x="689302" y="792383"/>
                  </a:lnTo>
                  <a:lnTo>
                    <a:pt x="696642" y="792972"/>
                  </a:lnTo>
                  <a:lnTo>
                    <a:pt x="703959" y="792383"/>
                  </a:lnTo>
                  <a:lnTo>
                    <a:pt x="711073" y="790619"/>
                  </a:lnTo>
                  <a:lnTo>
                    <a:pt x="973963" y="702824"/>
                  </a:lnTo>
                  <a:lnTo>
                    <a:pt x="978280" y="701401"/>
                  </a:lnTo>
                  <a:lnTo>
                    <a:pt x="981201" y="697604"/>
                  </a:lnTo>
                  <a:lnTo>
                    <a:pt x="981328" y="693312"/>
                  </a:lnTo>
                  <a:lnTo>
                    <a:pt x="981328" y="689032"/>
                  </a:lnTo>
                  <a:lnTo>
                    <a:pt x="712724" y="585057"/>
                  </a:lnTo>
                  <a:lnTo>
                    <a:pt x="696658" y="582104"/>
                  </a:lnTo>
                  <a:lnTo>
                    <a:pt x="688506" y="582842"/>
                  </a:lnTo>
                  <a:lnTo>
                    <a:pt x="680592" y="585057"/>
                  </a:lnTo>
                  <a:close/>
                </a:path>
                <a:path w="981710" h="948689">
                  <a:moveTo>
                    <a:pt x="391921" y="693680"/>
                  </a:moveTo>
                  <a:lnTo>
                    <a:pt x="391921" y="844594"/>
                  </a:lnTo>
                </a:path>
                <a:path w="981710" h="948689">
                  <a:moveTo>
                    <a:pt x="522477" y="737469"/>
                  </a:moveTo>
                  <a:lnTo>
                    <a:pt x="522477" y="867251"/>
                  </a:lnTo>
                  <a:lnTo>
                    <a:pt x="523942" y="876445"/>
                  </a:lnTo>
                  <a:lnTo>
                    <a:pt x="528097" y="884656"/>
                  </a:lnTo>
                  <a:lnTo>
                    <a:pt x="534586" y="891372"/>
                  </a:lnTo>
                  <a:lnTo>
                    <a:pt x="543051" y="896080"/>
                  </a:lnTo>
                  <a:lnTo>
                    <a:pt x="684529" y="945521"/>
                  </a:lnTo>
                  <a:lnTo>
                    <a:pt x="692276" y="948493"/>
                  </a:lnTo>
                  <a:lnTo>
                    <a:pt x="701039" y="948493"/>
                  </a:lnTo>
                  <a:lnTo>
                    <a:pt x="708787" y="945521"/>
                  </a:lnTo>
                  <a:lnTo>
                    <a:pt x="850264" y="896080"/>
                  </a:lnTo>
                  <a:lnTo>
                    <a:pt x="858730" y="891372"/>
                  </a:lnTo>
                  <a:lnTo>
                    <a:pt x="865219" y="884656"/>
                  </a:lnTo>
                  <a:lnTo>
                    <a:pt x="869374" y="876445"/>
                  </a:lnTo>
                  <a:lnTo>
                    <a:pt x="870838" y="867251"/>
                  </a:lnTo>
                  <a:lnTo>
                    <a:pt x="870838" y="737469"/>
                  </a:lnTo>
                </a:path>
                <a:path w="981710" h="948689">
                  <a:moveTo>
                    <a:pt x="304800" y="659199"/>
                  </a:moveTo>
                  <a:lnTo>
                    <a:pt x="0" y="659199"/>
                  </a:lnTo>
                  <a:lnTo>
                    <a:pt x="11025" y="596073"/>
                  </a:lnTo>
                  <a:lnTo>
                    <a:pt x="21431" y="547382"/>
                  </a:lnTo>
                  <a:lnTo>
                    <a:pt x="38647" y="512188"/>
                  </a:lnTo>
                  <a:lnTo>
                    <a:pt x="70103" y="489553"/>
                  </a:lnTo>
                  <a:lnTo>
                    <a:pt x="261238" y="411956"/>
                  </a:lnTo>
                  <a:lnTo>
                    <a:pt x="261238" y="329660"/>
                  </a:lnTo>
                  <a:lnTo>
                    <a:pt x="254809" y="326014"/>
                  </a:lnTo>
                  <a:lnTo>
                    <a:pt x="240664" y="311356"/>
                  </a:lnTo>
                  <a:lnTo>
                    <a:pt x="226520" y="280100"/>
                  </a:lnTo>
                  <a:lnTo>
                    <a:pt x="220090" y="226663"/>
                  </a:lnTo>
                  <a:lnTo>
                    <a:pt x="196087" y="213784"/>
                  </a:lnTo>
                  <a:lnTo>
                    <a:pt x="188087" y="185451"/>
                  </a:lnTo>
                  <a:lnTo>
                    <a:pt x="196087" y="157118"/>
                  </a:lnTo>
                  <a:lnTo>
                    <a:pt x="220090" y="144240"/>
                  </a:lnTo>
                  <a:lnTo>
                    <a:pt x="210323" y="123896"/>
                  </a:lnTo>
                  <a:lnTo>
                    <a:pt x="195579" y="91979"/>
                  </a:lnTo>
                  <a:lnTo>
                    <a:pt x="197695" y="65587"/>
                  </a:lnTo>
                  <a:lnTo>
                    <a:pt x="238505" y="61817"/>
                  </a:lnTo>
                  <a:lnTo>
                    <a:pt x="254643" y="34772"/>
                  </a:lnTo>
                  <a:lnTo>
                    <a:pt x="284097" y="15454"/>
                  </a:lnTo>
                  <a:lnTo>
                    <a:pt x="322429" y="3863"/>
                  </a:lnTo>
                  <a:lnTo>
                    <a:pt x="365204" y="0"/>
                  </a:lnTo>
                  <a:lnTo>
                    <a:pt x="407985" y="3863"/>
                  </a:lnTo>
                  <a:lnTo>
                    <a:pt x="446335" y="15454"/>
                  </a:lnTo>
                  <a:lnTo>
                    <a:pt x="475818" y="34772"/>
                  </a:lnTo>
                  <a:lnTo>
                    <a:pt x="491998" y="61817"/>
                  </a:lnTo>
                  <a:lnTo>
                    <a:pt x="493877" y="83500"/>
                  </a:lnTo>
                  <a:lnTo>
                    <a:pt x="491220" y="104886"/>
                  </a:lnTo>
                  <a:lnTo>
                    <a:pt x="484157" y="125343"/>
                  </a:lnTo>
                  <a:lnTo>
                    <a:pt x="472820" y="144240"/>
                  </a:lnTo>
                  <a:lnTo>
                    <a:pt x="494524" y="157118"/>
                  </a:lnTo>
                  <a:lnTo>
                    <a:pt x="499665" y="185451"/>
                  </a:lnTo>
                  <a:lnTo>
                    <a:pt x="491448" y="213784"/>
                  </a:lnTo>
                  <a:lnTo>
                    <a:pt x="473075" y="226663"/>
                  </a:lnTo>
                  <a:lnTo>
                    <a:pt x="467181" y="280100"/>
                  </a:lnTo>
                  <a:lnTo>
                    <a:pt x="454215" y="311356"/>
                  </a:lnTo>
                  <a:lnTo>
                    <a:pt x="441249" y="326014"/>
                  </a:lnTo>
                  <a:lnTo>
                    <a:pt x="435355" y="329660"/>
                  </a:lnTo>
                  <a:lnTo>
                    <a:pt x="435355" y="411956"/>
                  </a:lnTo>
                  <a:lnTo>
                    <a:pt x="626617" y="489553"/>
                  </a:lnTo>
                  <a:lnTo>
                    <a:pt x="630427" y="491077"/>
                  </a:lnTo>
                  <a:lnTo>
                    <a:pt x="634111" y="492855"/>
                  </a:lnTo>
                  <a:lnTo>
                    <a:pt x="637666" y="494887"/>
                  </a:lnTo>
                </a:path>
              </a:pathLst>
            </a:custGeom>
            <a:ln w="14287">
              <a:solidFill>
                <a:srgbClr val="474747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3" name="object 13" descr=""/>
          <p:cNvSpPr txBox="1"/>
          <p:nvPr/>
        </p:nvSpPr>
        <p:spPr>
          <a:xfrm>
            <a:off x="4750689" y="1538478"/>
            <a:ext cx="1838960" cy="133096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algn="ctr" marL="90805" marR="81915">
              <a:lnSpc>
                <a:spcPct val="100000"/>
              </a:lnSpc>
              <a:spcBef>
                <a:spcPts val="95"/>
              </a:spcBef>
            </a:pPr>
            <a:r>
              <a:rPr dirty="0" sz="1600" b="1">
                <a:solidFill>
                  <a:srgbClr val="92BC39"/>
                </a:solidFill>
                <a:latin typeface="Roboto"/>
                <a:cs typeface="Roboto"/>
              </a:rPr>
              <a:t>Mejora</a:t>
            </a:r>
            <a:r>
              <a:rPr dirty="0" sz="1600" spc="10" b="1">
                <a:solidFill>
                  <a:srgbClr val="92BC39"/>
                </a:solidFill>
                <a:latin typeface="Roboto"/>
                <a:cs typeface="Roboto"/>
              </a:rPr>
              <a:t> </a:t>
            </a:r>
            <a:r>
              <a:rPr dirty="0" sz="1600" b="1">
                <a:solidFill>
                  <a:srgbClr val="92BC39"/>
                </a:solidFill>
                <a:latin typeface="Roboto"/>
                <a:cs typeface="Roboto"/>
              </a:rPr>
              <a:t>del</a:t>
            </a:r>
            <a:r>
              <a:rPr dirty="0" sz="1600" spc="10" b="1">
                <a:solidFill>
                  <a:srgbClr val="92BC39"/>
                </a:solidFill>
                <a:latin typeface="Roboto"/>
                <a:cs typeface="Roboto"/>
              </a:rPr>
              <a:t> </a:t>
            </a:r>
            <a:r>
              <a:rPr dirty="0" sz="1600" spc="-10" b="1">
                <a:solidFill>
                  <a:srgbClr val="92BC39"/>
                </a:solidFill>
                <a:latin typeface="Roboto"/>
                <a:cs typeface="Roboto"/>
              </a:rPr>
              <a:t>Capital Humano</a:t>
            </a:r>
            <a:endParaRPr sz="1600">
              <a:latin typeface="Roboto"/>
              <a:cs typeface="Roboto"/>
            </a:endParaRPr>
          </a:p>
          <a:p>
            <a:pPr algn="ctr" marL="3175">
              <a:lnSpc>
                <a:spcPts val="1400"/>
              </a:lnSpc>
            </a:pPr>
            <a:r>
              <a:rPr dirty="0" sz="1400">
                <a:solidFill>
                  <a:srgbClr val="474747"/>
                </a:solidFill>
                <a:latin typeface="Roboto"/>
                <a:cs typeface="Roboto"/>
              </a:rPr>
              <a:t>Aumento</a:t>
            </a:r>
            <a:r>
              <a:rPr dirty="0" sz="1400" spc="-70">
                <a:solidFill>
                  <a:srgbClr val="474747"/>
                </a:solidFill>
                <a:latin typeface="Roboto"/>
                <a:cs typeface="Roboto"/>
              </a:rPr>
              <a:t> </a:t>
            </a:r>
            <a:r>
              <a:rPr dirty="0" sz="1400">
                <a:solidFill>
                  <a:srgbClr val="474747"/>
                </a:solidFill>
                <a:latin typeface="Roboto"/>
                <a:cs typeface="Roboto"/>
              </a:rPr>
              <a:t>del</a:t>
            </a:r>
            <a:r>
              <a:rPr dirty="0" sz="1400" spc="-65">
                <a:solidFill>
                  <a:srgbClr val="474747"/>
                </a:solidFill>
                <a:latin typeface="Roboto"/>
                <a:cs typeface="Roboto"/>
              </a:rPr>
              <a:t> </a:t>
            </a:r>
            <a:r>
              <a:rPr dirty="0" sz="1400" spc="-10">
                <a:solidFill>
                  <a:srgbClr val="474747"/>
                </a:solidFill>
                <a:latin typeface="Roboto"/>
                <a:cs typeface="Roboto"/>
              </a:rPr>
              <a:t>número</a:t>
            </a:r>
            <a:endParaRPr sz="1400">
              <a:latin typeface="Roboto"/>
              <a:cs typeface="Roboto"/>
            </a:endParaRPr>
          </a:p>
          <a:p>
            <a:pPr algn="ctr" marL="12065" marR="5080" indent="3810">
              <a:lnSpc>
                <a:spcPct val="100000"/>
              </a:lnSpc>
            </a:pPr>
            <a:r>
              <a:rPr dirty="0" sz="1400">
                <a:solidFill>
                  <a:srgbClr val="474747"/>
                </a:solidFill>
                <a:latin typeface="Roboto"/>
                <a:cs typeface="Roboto"/>
              </a:rPr>
              <a:t>de</a:t>
            </a:r>
            <a:r>
              <a:rPr dirty="0" sz="1400" spc="-35">
                <a:solidFill>
                  <a:srgbClr val="474747"/>
                </a:solidFill>
                <a:latin typeface="Roboto"/>
                <a:cs typeface="Roboto"/>
              </a:rPr>
              <a:t> </a:t>
            </a:r>
            <a:r>
              <a:rPr dirty="0" sz="1400" spc="-10">
                <a:solidFill>
                  <a:srgbClr val="474747"/>
                </a:solidFill>
                <a:latin typeface="Roboto"/>
                <a:cs typeface="Roboto"/>
              </a:rPr>
              <a:t>investigadores </a:t>
            </a:r>
            <a:r>
              <a:rPr dirty="0" sz="1400">
                <a:solidFill>
                  <a:srgbClr val="474747"/>
                </a:solidFill>
                <a:latin typeface="Roboto"/>
                <a:cs typeface="Roboto"/>
              </a:rPr>
              <a:t>calificados</a:t>
            </a:r>
            <a:r>
              <a:rPr dirty="0" sz="1400" spc="-70">
                <a:solidFill>
                  <a:srgbClr val="474747"/>
                </a:solidFill>
                <a:latin typeface="Roboto"/>
                <a:cs typeface="Roboto"/>
              </a:rPr>
              <a:t> </a:t>
            </a:r>
            <a:r>
              <a:rPr dirty="0" sz="1400">
                <a:solidFill>
                  <a:srgbClr val="474747"/>
                </a:solidFill>
                <a:latin typeface="Roboto"/>
                <a:cs typeface="Roboto"/>
              </a:rPr>
              <a:t>para</a:t>
            </a:r>
            <a:r>
              <a:rPr dirty="0" sz="1400" spc="-80">
                <a:solidFill>
                  <a:srgbClr val="474747"/>
                </a:solidFill>
                <a:latin typeface="Roboto"/>
                <a:cs typeface="Roboto"/>
              </a:rPr>
              <a:t> </a:t>
            </a:r>
            <a:r>
              <a:rPr dirty="0" sz="1400" spc="-25">
                <a:solidFill>
                  <a:srgbClr val="474747"/>
                </a:solidFill>
                <a:latin typeface="Roboto"/>
                <a:cs typeface="Roboto"/>
              </a:rPr>
              <a:t>el </a:t>
            </a:r>
            <a:r>
              <a:rPr dirty="0" sz="1400" spc="-10">
                <a:solidFill>
                  <a:srgbClr val="474747"/>
                </a:solidFill>
                <a:latin typeface="Roboto"/>
                <a:cs typeface="Roboto"/>
              </a:rPr>
              <a:t>desarrollo</a:t>
            </a:r>
            <a:r>
              <a:rPr dirty="0" sz="1400" spc="-55">
                <a:solidFill>
                  <a:srgbClr val="474747"/>
                </a:solidFill>
                <a:latin typeface="Roboto"/>
                <a:cs typeface="Roboto"/>
              </a:rPr>
              <a:t> </a:t>
            </a:r>
            <a:r>
              <a:rPr dirty="0" sz="1400" spc="-10">
                <a:solidFill>
                  <a:srgbClr val="474747"/>
                </a:solidFill>
                <a:latin typeface="Roboto"/>
                <a:cs typeface="Roboto"/>
              </a:rPr>
              <a:t>tecnológico.</a:t>
            </a:r>
            <a:endParaRPr sz="1400">
              <a:latin typeface="Roboto"/>
              <a:cs typeface="Roboto"/>
            </a:endParaRPr>
          </a:p>
        </p:txBody>
      </p:sp>
      <p:sp>
        <p:nvSpPr>
          <p:cNvPr id="14" name="object 14" descr=""/>
          <p:cNvSpPr txBox="1"/>
          <p:nvPr/>
        </p:nvSpPr>
        <p:spPr>
          <a:xfrm>
            <a:off x="814527" y="2939287"/>
            <a:ext cx="1880235" cy="1758314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algn="r" marR="5080">
              <a:lnSpc>
                <a:spcPct val="100000"/>
              </a:lnSpc>
              <a:spcBef>
                <a:spcPts val="95"/>
              </a:spcBef>
            </a:pPr>
            <a:r>
              <a:rPr dirty="0" sz="1600" spc="-10" b="1">
                <a:solidFill>
                  <a:srgbClr val="3BC583"/>
                </a:solidFill>
                <a:latin typeface="Roboto"/>
                <a:cs typeface="Roboto"/>
              </a:rPr>
              <a:t>Externalidades</a:t>
            </a:r>
            <a:endParaRPr sz="1600">
              <a:latin typeface="Roboto"/>
              <a:cs typeface="Roboto"/>
            </a:endParaRPr>
          </a:p>
          <a:p>
            <a:pPr algn="r" marL="334010" marR="5080" indent="693420">
              <a:lnSpc>
                <a:spcPct val="91900"/>
              </a:lnSpc>
              <a:spcBef>
                <a:spcPts val="155"/>
              </a:spcBef>
            </a:pPr>
            <a:r>
              <a:rPr dirty="0" sz="1600" spc="-10" b="1">
                <a:solidFill>
                  <a:srgbClr val="3BC583"/>
                </a:solidFill>
                <a:latin typeface="Roboto"/>
                <a:cs typeface="Roboto"/>
              </a:rPr>
              <a:t>Positivas </a:t>
            </a:r>
            <a:r>
              <a:rPr dirty="0" sz="1400" spc="-10">
                <a:solidFill>
                  <a:srgbClr val="474747"/>
                </a:solidFill>
                <a:latin typeface="Roboto"/>
                <a:cs typeface="Roboto"/>
              </a:rPr>
              <a:t>Beneficios</a:t>
            </a:r>
            <a:r>
              <a:rPr dirty="0" sz="1400" spc="-45">
                <a:solidFill>
                  <a:srgbClr val="474747"/>
                </a:solidFill>
                <a:latin typeface="Roboto"/>
                <a:cs typeface="Roboto"/>
              </a:rPr>
              <a:t> </a:t>
            </a:r>
            <a:r>
              <a:rPr dirty="0" sz="1400" spc="-10">
                <a:solidFill>
                  <a:srgbClr val="474747"/>
                </a:solidFill>
                <a:latin typeface="Roboto"/>
                <a:cs typeface="Roboto"/>
              </a:rPr>
              <a:t>sociales derivados</a:t>
            </a:r>
            <a:r>
              <a:rPr dirty="0" sz="1400" spc="-60">
                <a:solidFill>
                  <a:srgbClr val="474747"/>
                </a:solidFill>
                <a:latin typeface="Roboto"/>
                <a:cs typeface="Roboto"/>
              </a:rPr>
              <a:t> </a:t>
            </a:r>
            <a:r>
              <a:rPr dirty="0" sz="1400">
                <a:solidFill>
                  <a:srgbClr val="474747"/>
                </a:solidFill>
                <a:latin typeface="Roboto"/>
                <a:cs typeface="Roboto"/>
              </a:rPr>
              <a:t>de</a:t>
            </a:r>
            <a:r>
              <a:rPr dirty="0" sz="1400" spc="-25">
                <a:solidFill>
                  <a:srgbClr val="474747"/>
                </a:solidFill>
                <a:latin typeface="Roboto"/>
                <a:cs typeface="Roboto"/>
              </a:rPr>
              <a:t> la</a:t>
            </a:r>
            <a:endParaRPr sz="1400">
              <a:latin typeface="Roboto"/>
              <a:cs typeface="Roboto"/>
            </a:endParaRPr>
          </a:p>
          <a:p>
            <a:pPr algn="r" marR="7620">
              <a:lnSpc>
                <a:spcPct val="100000"/>
              </a:lnSpc>
            </a:pPr>
            <a:r>
              <a:rPr dirty="0" sz="1400" spc="-10">
                <a:solidFill>
                  <a:srgbClr val="474747"/>
                </a:solidFill>
                <a:latin typeface="Roboto"/>
                <a:cs typeface="Roboto"/>
              </a:rPr>
              <a:t>educación</a:t>
            </a:r>
            <a:r>
              <a:rPr dirty="0" sz="1400" spc="-45">
                <a:solidFill>
                  <a:srgbClr val="474747"/>
                </a:solidFill>
                <a:latin typeface="Roboto"/>
                <a:cs typeface="Roboto"/>
              </a:rPr>
              <a:t> </a:t>
            </a:r>
            <a:r>
              <a:rPr dirty="0" sz="1400" spc="-10">
                <a:solidFill>
                  <a:srgbClr val="474747"/>
                </a:solidFill>
                <a:latin typeface="Roboto"/>
                <a:cs typeface="Roboto"/>
              </a:rPr>
              <a:t>superior</a:t>
            </a:r>
            <a:r>
              <a:rPr dirty="0" sz="1400" spc="-55">
                <a:solidFill>
                  <a:srgbClr val="474747"/>
                </a:solidFill>
                <a:latin typeface="Roboto"/>
                <a:cs typeface="Roboto"/>
              </a:rPr>
              <a:t> </a:t>
            </a:r>
            <a:r>
              <a:rPr dirty="0" sz="1400" spc="-25">
                <a:solidFill>
                  <a:srgbClr val="474747"/>
                </a:solidFill>
                <a:latin typeface="Roboto"/>
                <a:cs typeface="Roboto"/>
              </a:rPr>
              <a:t>que</a:t>
            </a:r>
            <a:endParaRPr sz="1400">
              <a:latin typeface="Roboto"/>
              <a:cs typeface="Roboto"/>
            </a:endParaRPr>
          </a:p>
          <a:p>
            <a:pPr algn="just" marL="822960" marR="6350" indent="121920">
              <a:lnSpc>
                <a:spcPct val="100000"/>
              </a:lnSpc>
            </a:pPr>
            <a:r>
              <a:rPr dirty="0" sz="1400" spc="-10">
                <a:solidFill>
                  <a:srgbClr val="474747"/>
                </a:solidFill>
                <a:latin typeface="Roboto"/>
                <a:cs typeface="Roboto"/>
              </a:rPr>
              <a:t>superan</a:t>
            </a:r>
            <a:r>
              <a:rPr dirty="0" sz="1400" spc="-60">
                <a:solidFill>
                  <a:srgbClr val="474747"/>
                </a:solidFill>
                <a:latin typeface="Roboto"/>
                <a:cs typeface="Roboto"/>
              </a:rPr>
              <a:t> </a:t>
            </a:r>
            <a:r>
              <a:rPr dirty="0" sz="1400" spc="-25">
                <a:solidFill>
                  <a:srgbClr val="474747"/>
                </a:solidFill>
                <a:latin typeface="Roboto"/>
                <a:cs typeface="Roboto"/>
              </a:rPr>
              <a:t>los </a:t>
            </a:r>
            <a:r>
              <a:rPr dirty="0" sz="1400" spc="-20">
                <a:solidFill>
                  <a:srgbClr val="474747"/>
                </a:solidFill>
                <a:latin typeface="Roboto"/>
                <a:cs typeface="Roboto"/>
              </a:rPr>
              <a:t>rendimientos </a:t>
            </a:r>
            <a:r>
              <a:rPr dirty="0" sz="1400" spc="-10">
                <a:solidFill>
                  <a:srgbClr val="474747"/>
                </a:solidFill>
                <a:latin typeface="Roboto"/>
                <a:cs typeface="Roboto"/>
              </a:rPr>
              <a:t>individuales.</a:t>
            </a:r>
            <a:endParaRPr sz="1400">
              <a:latin typeface="Roboto"/>
              <a:cs typeface="Roboto"/>
            </a:endParaRPr>
          </a:p>
        </p:txBody>
      </p:sp>
      <p:sp>
        <p:nvSpPr>
          <p:cNvPr id="15" name="object 15" descr=""/>
          <p:cNvSpPr txBox="1"/>
          <p:nvPr/>
        </p:nvSpPr>
        <p:spPr>
          <a:xfrm>
            <a:off x="8648445" y="3104133"/>
            <a:ext cx="1890395" cy="1544955"/>
          </a:xfrm>
          <a:prstGeom prst="rect">
            <a:avLst/>
          </a:prstGeom>
        </p:spPr>
        <p:txBody>
          <a:bodyPr wrap="square" lIns="0" tIns="30480" rIns="0" bIns="0" rtlCol="0" vert="horz">
            <a:spAutoFit/>
          </a:bodyPr>
          <a:lstStyle/>
          <a:p>
            <a:pPr marL="12700" marR="671195">
              <a:lnSpc>
                <a:spcPct val="92400"/>
              </a:lnSpc>
              <a:spcBef>
                <a:spcPts val="240"/>
              </a:spcBef>
            </a:pPr>
            <a:r>
              <a:rPr dirty="0" sz="1600" spc="-10" b="1">
                <a:solidFill>
                  <a:srgbClr val="1EABDA"/>
                </a:solidFill>
                <a:latin typeface="Roboto"/>
                <a:cs typeface="Roboto"/>
              </a:rPr>
              <a:t>Crecimiento Económico </a:t>
            </a:r>
            <a:r>
              <a:rPr dirty="0" sz="1400" spc="-10">
                <a:solidFill>
                  <a:srgbClr val="474747"/>
                </a:solidFill>
                <a:latin typeface="Roboto"/>
                <a:cs typeface="Roboto"/>
              </a:rPr>
              <a:t>Contribución</a:t>
            </a:r>
            <a:r>
              <a:rPr dirty="0" sz="1400" spc="-75">
                <a:solidFill>
                  <a:srgbClr val="474747"/>
                </a:solidFill>
                <a:latin typeface="Roboto"/>
                <a:cs typeface="Roboto"/>
              </a:rPr>
              <a:t> </a:t>
            </a:r>
            <a:r>
              <a:rPr dirty="0" sz="1400" spc="-25">
                <a:solidFill>
                  <a:srgbClr val="474747"/>
                </a:solidFill>
                <a:latin typeface="Roboto"/>
                <a:cs typeface="Roboto"/>
              </a:rPr>
              <a:t>al</a:t>
            </a:r>
            <a:endParaRPr sz="1400">
              <a:latin typeface="Roboto"/>
              <a:cs typeface="Roboto"/>
            </a:endParaRPr>
          </a:p>
          <a:p>
            <a:pPr marL="12700" marR="5080">
              <a:lnSpc>
                <a:spcPct val="100000"/>
              </a:lnSpc>
            </a:pPr>
            <a:r>
              <a:rPr dirty="0" sz="1400" spc="-10">
                <a:solidFill>
                  <a:srgbClr val="474747"/>
                </a:solidFill>
                <a:latin typeface="Roboto"/>
                <a:cs typeface="Roboto"/>
              </a:rPr>
              <a:t>crecimiento</a:t>
            </a:r>
            <a:r>
              <a:rPr dirty="0" sz="1400" spc="-55">
                <a:solidFill>
                  <a:srgbClr val="474747"/>
                </a:solidFill>
                <a:latin typeface="Roboto"/>
                <a:cs typeface="Roboto"/>
              </a:rPr>
              <a:t> </a:t>
            </a:r>
            <a:r>
              <a:rPr dirty="0" sz="1400" spc="-10">
                <a:solidFill>
                  <a:srgbClr val="474747"/>
                </a:solidFill>
                <a:latin typeface="Roboto"/>
                <a:cs typeface="Roboto"/>
              </a:rPr>
              <a:t>económico </a:t>
            </a:r>
            <a:r>
              <a:rPr dirty="0" sz="1400">
                <a:solidFill>
                  <a:srgbClr val="474747"/>
                </a:solidFill>
                <a:latin typeface="Roboto"/>
                <a:cs typeface="Roboto"/>
              </a:rPr>
              <a:t>y</a:t>
            </a:r>
            <a:r>
              <a:rPr dirty="0" sz="1400" spc="-60">
                <a:solidFill>
                  <a:srgbClr val="474747"/>
                </a:solidFill>
                <a:latin typeface="Roboto"/>
                <a:cs typeface="Roboto"/>
              </a:rPr>
              <a:t> </a:t>
            </a:r>
            <a:r>
              <a:rPr dirty="0" sz="1400" spc="-10">
                <a:solidFill>
                  <a:srgbClr val="474747"/>
                </a:solidFill>
                <a:latin typeface="Roboto"/>
                <a:cs typeface="Roboto"/>
              </a:rPr>
              <a:t>desarrollo</a:t>
            </a:r>
            <a:r>
              <a:rPr dirty="0" sz="1400" spc="-70">
                <a:solidFill>
                  <a:srgbClr val="474747"/>
                </a:solidFill>
                <a:latin typeface="Roboto"/>
                <a:cs typeface="Roboto"/>
              </a:rPr>
              <a:t> </a:t>
            </a:r>
            <a:r>
              <a:rPr dirty="0" sz="1400">
                <a:solidFill>
                  <a:srgbClr val="474747"/>
                </a:solidFill>
                <a:latin typeface="Roboto"/>
                <a:cs typeface="Roboto"/>
              </a:rPr>
              <a:t>social</a:t>
            </a:r>
            <a:r>
              <a:rPr dirty="0" sz="1400" spc="-50">
                <a:solidFill>
                  <a:srgbClr val="474747"/>
                </a:solidFill>
                <a:latin typeface="Roboto"/>
                <a:cs typeface="Roboto"/>
              </a:rPr>
              <a:t> a </a:t>
            </a:r>
            <a:r>
              <a:rPr dirty="0" sz="1400" spc="-10">
                <a:solidFill>
                  <a:srgbClr val="474747"/>
                </a:solidFill>
                <a:latin typeface="Roboto"/>
                <a:cs typeface="Roboto"/>
              </a:rPr>
              <a:t>través</a:t>
            </a:r>
            <a:r>
              <a:rPr dirty="0" sz="1400" spc="-50">
                <a:solidFill>
                  <a:srgbClr val="474747"/>
                </a:solidFill>
                <a:latin typeface="Roboto"/>
                <a:cs typeface="Roboto"/>
              </a:rPr>
              <a:t> </a:t>
            </a:r>
            <a:r>
              <a:rPr dirty="0" sz="1400">
                <a:solidFill>
                  <a:srgbClr val="474747"/>
                </a:solidFill>
                <a:latin typeface="Roboto"/>
                <a:cs typeface="Roboto"/>
              </a:rPr>
              <a:t>de</a:t>
            </a:r>
            <a:r>
              <a:rPr dirty="0" sz="1400" spc="-40">
                <a:solidFill>
                  <a:srgbClr val="474747"/>
                </a:solidFill>
                <a:latin typeface="Roboto"/>
                <a:cs typeface="Roboto"/>
              </a:rPr>
              <a:t> </a:t>
            </a:r>
            <a:r>
              <a:rPr dirty="0" sz="1400" spc="-35">
                <a:solidFill>
                  <a:srgbClr val="474747"/>
                </a:solidFill>
                <a:latin typeface="Roboto"/>
                <a:cs typeface="Roboto"/>
              </a:rPr>
              <a:t>la </a:t>
            </a:r>
            <a:r>
              <a:rPr dirty="0" sz="1400" spc="-10">
                <a:solidFill>
                  <a:srgbClr val="474747"/>
                </a:solidFill>
                <a:latin typeface="Roboto"/>
                <a:cs typeface="Roboto"/>
              </a:rPr>
              <a:t>productividad.</a:t>
            </a:r>
            <a:endParaRPr sz="1400">
              <a:latin typeface="Roboto"/>
              <a:cs typeface="Roboto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663008" y="2280411"/>
            <a:ext cx="6382113" cy="3382864"/>
          </a:xfrm>
          <a:prstGeom prst="rect">
            <a:avLst/>
          </a:prstGeom>
        </p:spPr>
      </p:pic>
      <p:sp>
        <p:nvSpPr>
          <p:cNvPr id="3" name="object 3" descr=""/>
          <p:cNvSpPr txBox="1"/>
          <p:nvPr/>
        </p:nvSpPr>
        <p:spPr>
          <a:xfrm>
            <a:off x="5384672" y="2158745"/>
            <a:ext cx="1132840" cy="75692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algn="just" marL="12700" marR="5080" indent="38100">
              <a:lnSpc>
                <a:spcPct val="100000"/>
              </a:lnSpc>
              <a:spcBef>
                <a:spcPts val="95"/>
              </a:spcBef>
            </a:pPr>
            <a:r>
              <a:rPr dirty="0" sz="1600" spc="-10">
                <a:solidFill>
                  <a:srgbClr val="474747"/>
                </a:solidFill>
                <a:latin typeface="Roboto"/>
                <a:cs typeface="Roboto"/>
              </a:rPr>
              <a:t>Asegurar</a:t>
            </a:r>
            <a:r>
              <a:rPr dirty="0" sz="1600" spc="-25">
                <a:solidFill>
                  <a:srgbClr val="474747"/>
                </a:solidFill>
                <a:latin typeface="Roboto"/>
                <a:cs typeface="Roboto"/>
              </a:rPr>
              <a:t> la </a:t>
            </a:r>
            <a:r>
              <a:rPr dirty="0" sz="1600" spc="-10">
                <a:solidFill>
                  <a:srgbClr val="474747"/>
                </a:solidFill>
                <a:latin typeface="Roboto"/>
                <a:cs typeface="Roboto"/>
              </a:rPr>
              <a:t>Aceptación </a:t>
            </a:r>
            <a:r>
              <a:rPr dirty="0" sz="1600" spc="-25">
                <a:solidFill>
                  <a:srgbClr val="474747"/>
                </a:solidFill>
                <a:latin typeface="Roboto"/>
                <a:cs typeface="Roboto"/>
              </a:rPr>
              <a:t>Institucional</a:t>
            </a:r>
            <a:endParaRPr sz="1600">
              <a:latin typeface="Roboto"/>
              <a:cs typeface="Roboto"/>
            </a:endParaRPr>
          </a:p>
        </p:txBody>
      </p:sp>
      <p:sp>
        <p:nvSpPr>
          <p:cNvPr id="4" name="object 4" descr=""/>
          <p:cNvSpPr txBox="1"/>
          <p:nvPr/>
        </p:nvSpPr>
        <p:spPr>
          <a:xfrm>
            <a:off x="7550277" y="2520442"/>
            <a:ext cx="1434465" cy="75692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algn="ctr" marL="12700" marR="5080">
              <a:lnSpc>
                <a:spcPct val="100000"/>
              </a:lnSpc>
              <a:spcBef>
                <a:spcPts val="95"/>
              </a:spcBef>
            </a:pPr>
            <a:r>
              <a:rPr dirty="0" sz="1600" spc="-10">
                <a:solidFill>
                  <a:srgbClr val="474747"/>
                </a:solidFill>
                <a:latin typeface="Roboto"/>
                <a:cs typeface="Roboto"/>
              </a:rPr>
              <a:t>Cumplir</a:t>
            </a:r>
            <a:r>
              <a:rPr dirty="0" sz="1600" spc="-50">
                <a:solidFill>
                  <a:srgbClr val="474747"/>
                </a:solidFill>
                <a:latin typeface="Roboto"/>
                <a:cs typeface="Roboto"/>
              </a:rPr>
              <a:t> </a:t>
            </a:r>
            <a:r>
              <a:rPr dirty="0" sz="1600">
                <a:solidFill>
                  <a:srgbClr val="474747"/>
                </a:solidFill>
                <a:latin typeface="Roboto"/>
                <a:cs typeface="Roboto"/>
              </a:rPr>
              <a:t>con</a:t>
            </a:r>
            <a:r>
              <a:rPr dirty="0" sz="1600" spc="-45">
                <a:solidFill>
                  <a:srgbClr val="474747"/>
                </a:solidFill>
                <a:latin typeface="Roboto"/>
                <a:cs typeface="Roboto"/>
              </a:rPr>
              <a:t> </a:t>
            </a:r>
            <a:r>
              <a:rPr dirty="0" sz="1600" spc="-25">
                <a:solidFill>
                  <a:srgbClr val="474747"/>
                </a:solidFill>
                <a:latin typeface="Roboto"/>
                <a:cs typeface="Roboto"/>
              </a:rPr>
              <a:t>los </a:t>
            </a:r>
            <a:r>
              <a:rPr dirty="0" sz="1600" spc="-10">
                <a:solidFill>
                  <a:srgbClr val="474747"/>
                </a:solidFill>
                <a:latin typeface="Roboto"/>
                <a:cs typeface="Roboto"/>
              </a:rPr>
              <a:t>Requisitos Adicionales</a:t>
            </a:r>
            <a:endParaRPr sz="1600">
              <a:latin typeface="Roboto"/>
              <a:cs typeface="Roboto"/>
            </a:endParaRPr>
          </a:p>
        </p:txBody>
      </p:sp>
      <p:sp>
        <p:nvSpPr>
          <p:cNvPr id="5" name="object 5" descr=""/>
          <p:cNvSpPr txBox="1"/>
          <p:nvPr/>
        </p:nvSpPr>
        <p:spPr>
          <a:xfrm>
            <a:off x="4075557" y="5535574"/>
            <a:ext cx="1434465" cy="75692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200025" marR="5080" indent="-187960">
              <a:lnSpc>
                <a:spcPct val="100000"/>
              </a:lnSpc>
              <a:spcBef>
                <a:spcPts val="95"/>
              </a:spcBef>
            </a:pPr>
            <a:r>
              <a:rPr dirty="0" sz="1600" spc="-10">
                <a:solidFill>
                  <a:srgbClr val="474747"/>
                </a:solidFill>
                <a:latin typeface="Roboto"/>
                <a:cs typeface="Roboto"/>
              </a:rPr>
              <a:t>Cumplir</a:t>
            </a:r>
            <a:r>
              <a:rPr dirty="0" sz="1600" spc="-50">
                <a:solidFill>
                  <a:srgbClr val="474747"/>
                </a:solidFill>
                <a:latin typeface="Roboto"/>
                <a:cs typeface="Roboto"/>
              </a:rPr>
              <a:t> </a:t>
            </a:r>
            <a:r>
              <a:rPr dirty="0" sz="1600">
                <a:solidFill>
                  <a:srgbClr val="474747"/>
                </a:solidFill>
                <a:latin typeface="Roboto"/>
                <a:cs typeface="Roboto"/>
              </a:rPr>
              <a:t>con</a:t>
            </a:r>
            <a:r>
              <a:rPr dirty="0" sz="1600" spc="-45">
                <a:solidFill>
                  <a:srgbClr val="474747"/>
                </a:solidFill>
                <a:latin typeface="Roboto"/>
                <a:cs typeface="Roboto"/>
              </a:rPr>
              <a:t> </a:t>
            </a:r>
            <a:r>
              <a:rPr dirty="0" sz="1600" spc="-25">
                <a:solidFill>
                  <a:srgbClr val="474747"/>
                </a:solidFill>
                <a:latin typeface="Roboto"/>
                <a:cs typeface="Roboto"/>
              </a:rPr>
              <a:t>los </a:t>
            </a:r>
            <a:r>
              <a:rPr dirty="0" sz="1600" spc="-10">
                <a:solidFill>
                  <a:srgbClr val="474747"/>
                </a:solidFill>
                <a:latin typeface="Roboto"/>
                <a:cs typeface="Roboto"/>
              </a:rPr>
              <a:t>Criterios</a:t>
            </a:r>
            <a:r>
              <a:rPr dirty="0" sz="1600" spc="-30">
                <a:solidFill>
                  <a:srgbClr val="474747"/>
                </a:solidFill>
                <a:latin typeface="Roboto"/>
                <a:cs typeface="Roboto"/>
              </a:rPr>
              <a:t> </a:t>
            </a:r>
            <a:r>
              <a:rPr dirty="0" sz="1600" spc="-25">
                <a:solidFill>
                  <a:srgbClr val="474747"/>
                </a:solidFill>
                <a:latin typeface="Roboto"/>
                <a:cs typeface="Roboto"/>
              </a:rPr>
              <a:t>de </a:t>
            </a:r>
            <a:r>
              <a:rPr dirty="0" sz="1600" spc="-10">
                <a:solidFill>
                  <a:srgbClr val="474747"/>
                </a:solidFill>
                <a:latin typeface="Roboto"/>
                <a:cs typeface="Roboto"/>
              </a:rPr>
              <a:t>Elegibilidad</a:t>
            </a:r>
            <a:endParaRPr sz="1600">
              <a:latin typeface="Roboto"/>
              <a:cs typeface="Roboto"/>
            </a:endParaRPr>
          </a:p>
        </p:txBody>
      </p:sp>
      <p:sp>
        <p:nvSpPr>
          <p:cNvPr id="6" name="object 6" descr=""/>
          <p:cNvSpPr txBox="1"/>
          <p:nvPr/>
        </p:nvSpPr>
        <p:spPr>
          <a:xfrm>
            <a:off x="2917317" y="1434541"/>
            <a:ext cx="1434465" cy="75692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algn="ctr" marL="12065" marR="5080">
              <a:lnSpc>
                <a:spcPct val="100000"/>
              </a:lnSpc>
              <a:spcBef>
                <a:spcPts val="95"/>
              </a:spcBef>
            </a:pPr>
            <a:r>
              <a:rPr dirty="0" sz="1600" spc="-10">
                <a:solidFill>
                  <a:srgbClr val="474747"/>
                </a:solidFill>
                <a:latin typeface="Roboto"/>
                <a:cs typeface="Roboto"/>
              </a:rPr>
              <a:t>Cumplir</a:t>
            </a:r>
            <a:r>
              <a:rPr dirty="0" sz="1600" spc="-45">
                <a:solidFill>
                  <a:srgbClr val="474747"/>
                </a:solidFill>
                <a:latin typeface="Roboto"/>
                <a:cs typeface="Roboto"/>
              </a:rPr>
              <a:t> </a:t>
            </a:r>
            <a:r>
              <a:rPr dirty="0" sz="1600">
                <a:solidFill>
                  <a:srgbClr val="474747"/>
                </a:solidFill>
                <a:latin typeface="Roboto"/>
                <a:cs typeface="Roboto"/>
              </a:rPr>
              <a:t>con</a:t>
            </a:r>
            <a:r>
              <a:rPr dirty="0" sz="1600" spc="-50">
                <a:solidFill>
                  <a:srgbClr val="474747"/>
                </a:solidFill>
                <a:latin typeface="Roboto"/>
                <a:cs typeface="Roboto"/>
              </a:rPr>
              <a:t> </a:t>
            </a:r>
            <a:r>
              <a:rPr dirty="0" sz="1600" spc="-25">
                <a:solidFill>
                  <a:srgbClr val="474747"/>
                </a:solidFill>
                <a:latin typeface="Roboto"/>
                <a:cs typeface="Roboto"/>
              </a:rPr>
              <a:t>los </a:t>
            </a:r>
            <a:r>
              <a:rPr dirty="0" sz="1600" spc="-10">
                <a:solidFill>
                  <a:srgbClr val="474747"/>
                </a:solidFill>
                <a:latin typeface="Roboto"/>
                <a:cs typeface="Roboto"/>
              </a:rPr>
              <a:t>Requisitos Académicos</a:t>
            </a:r>
            <a:endParaRPr sz="1600">
              <a:latin typeface="Roboto"/>
              <a:cs typeface="Roboto"/>
            </a:endParaRPr>
          </a:p>
        </p:txBody>
      </p:sp>
      <p:sp>
        <p:nvSpPr>
          <p:cNvPr id="7" name="object 7" descr=""/>
          <p:cNvSpPr txBox="1"/>
          <p:nvPr/>
        </p:nvSpPr>
        <p:spPr>
          <a:xfrm>
            <a:off x="1097686" y="3847338"/>
            <a:ext cx="1358900" cy="51308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algn="r" marR="5080">
              <a:lnSpc>
                <a:spcPct val="100000"/>
              </a:lnSpc>
              <a:spcBef>
                <a:spcPts val="95"/>
              </a:spcBef>
            </a:pPr>
            <a:r>
              <a:rPr dirty="0" sz="1600" spc="-10">
                <a:solidFill>
                  <a:srgbClr val="474747"/>
                </a:solidFill>
                <a:latin typeface="Roboto"/>
                <a:cs typeface="Roboto"/>
              </a:rPr>
              <a:t>Solicitantes</a:t>
            </a:r>
            <a:r>
              <a:rPr dirty="0" sz="1600" spc="-65">
                <a:solidFill>
                  <a:srgbClr val="474747"/>
                </a:solidFill>
                <a:latin typeface="Roboto"/>
                <a:cs typeface="Roboto"/>
              </a:rPr>
              <a:t> </a:t>
            </a:r>
            <a:r>
              <a:rPr dirty="0" sz="1600" spc="-25">
                <a:solidFill>
                  <a:srgbClr val="474747"/>
                </a:solidFill>
                <a:latin typeface="Roboto"/>
                <a:cs typeface="Roboto"/>
              </a:rPr>
              <a:t>de</a:t>
            </a:r>
            <a:endParaRPr sz="1600">
              <a:latin typeface="Roboto"/>
              <a:cs typeface="Roboto"/>
            </a:endParaRPr>
          </a:p>
          <a:p>
            <a:pPr algn="r" marR="5080">
              <a:lnSpc>
                <a:spcPct val="100000"/>
              </a:lnSpc>
            </a:pPr>
            <a:r>
              <a:rPr dirty="0" sz="1600" spc="-10">
                <a:solidFill>
                  <a:srgbClr val="474747"/>
                </a:solidFill>
                <a:latin typeface="Roboto"/>
                <a:cs typeface="Roboto"/>
              </a:rPr>
              <a:t>Becas</a:t>
            </a:r>
            <a:endParaRPr sz="1600">
              <a:latin typeface="Roboto"/>
              <a:cs typeface="Roboto"/>
            </a:endParaRPr>
          </a:p>
        </p:txBody>
      </p:sp>
      <p:sp>
        <p:nvSpPr>
          <p:cNvPr id="8" name="object 8" descr=""/>
          <p:cNvSpPr txBox="1"/>
          <p:nvPr/>
        </p:nvSpPr>
        <p:spPr>
          <a:xfrm>
            <a:off x="9252331" y="3847338"/>
            <a:ext cx="1200785" cy="51308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dirty="0" sz="1600" spc="-20">
                <a:solidFill>
                  <a:srgbClr val="474747"/>
                </a:solidFill>
                <a:latin typeface="Roboto"/>
                <a:cs typeface="Roboto"/>
              </a:rPr>
              <a:t>Beneficiarios </a:t>
            </a:r>
            <a:r>
              <a:rPr dirty="0" sz="1600">
                <a:solidFill>
                  <a:srgbClr val="474747"/>
                </a:solidFill>
                <a:latin typeface="Roboto"/>
                <a:cs typeface="Roboto"/>
              </a:rPr>
              <a:t>de</a:t>
            </a:r>
            <a:r>
              <a:rPr dirty="0" sz="1600" spc="-25">
                <a:solidFill>
                  <a:srgbClr val="474747"/>
                </a:solidFill>
                <a:latin typeface="Roboto"/>
                <a:cs typeface="Roboto"/>
              </a:rPr>
              <a:t> </a:t>
            </a:r>
            <a:r>
              <a:rPr dirty="0" sz="1600" spc="-10">
                <a:solidFill>
                  <a:srgbClr val="474747"/>
                </a:solidFill>
                <a:latin typeface="Roboto"/>
                <a:cs typeface="Roboto"/>
              </a:rPr>
              <a:t>Becas</a:t>
            </a:r>
            <a:endParaRPr sz="1600">
              <a:latin typeface="Roboto"/>
              <a:cs typeface="Roboto"/>
            </a:endParaRPr>
          </a:p>
        </p:txBody>
      </p:sp>
      <p:sp>
        <p:nvSpPr>
          <p:cNvPr id="9" name="object 9" descr=""/>
          <p:cNvSpPr txBox="1"/>
          <p:nvPr/>
        </p:nvSpPr>
        <p:spPr>
          <a:xfrm>
            <a:off x="6616445" y="5057647"/>
            <a:ext cx="985519" cy="75692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algn="just" marL="12700" marR="5080" indent="2540">
              <a:lnSpc>
                <a:spcPct val="100000"/>
              </a:lnSpc>
              <a:spcBef>
                <a:spcPts val="95"/>
              </a:spcBef>
            </a:pPr>
            <a:r>
              <a:rPr dirty="0" sz="1600" spc="-20">
                <a:solidFill>
                  <a:srgbClr val="474747"/>
                </a:solidFill>
                <a:latin typeface="Roboto"/>
                <a:cs typeface="Roboto"/>
              </a:rPr>
              <a:t>Demostrar </a:t>
            </a:r>
            <a:r>
              <a:rPr dirty="0" sz="1600" spc="-10">
                <a:solidFill>
                  <a:srgbClr val="474747"/>
                </a:solidFill>
                <a:latin typeface="Roboto"/>
                <a:cs typeface="Roboto"/>
              </a:rPr>
              <a:t>Necesidad Financiera</a:t>
            </a:r>
            <a:endParaRPr sz="1600">
              <a:latin typeface="Roboto"/>
              <a:cs typeface="Roboto"/>
            </a:endParaRPr>
          </a:p>
        </p:txBody>
      </p:sp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207086" rIns="0" bIns="0" rtlCol="0" vert="horz">
            <a:spAutoFit/>
          </a:bodyPr>
          <a:lstStyle/>
          <a:p>
            <a:pPr marL="293370">
              <a:lnSpc>
                <a:spcPct val="100000"/>
              </a:lnSpc>
              <a:spcBef>
                <a:spcPts val="95"/>
              </a:spcBef>
            </a:pPr>
            <a:r>
              <a:rPr dirty="0" b="1">
                <a:latin typeface="Calibri"/>
                <a:cs typeface="Calibri"/>
              </a:rPr>
              <a:t>Proceso</a:t>
            </a:r>
            <a:r>
              <a:rPr dirty="0" spc="-85" b="1">
                <a:latin typeface="Calibri"/>
                <a:cs typeface="Calibri"/>
              </a:rPr>
              <a:t> </a:t>
            </a:r>
            <a:r>
              <a:rPr dirty="0" b="1">
                <a:latin typeface="Calibri"/>
                <a:cs typeface="Calibri"/>
              </a:rPr>
              <a:t>de</a:t>
            </a:r>
            <a:r>
              <a:rPr dirty="0" spc="-95" b="1">
                <a:latin typeface="Calibri"/>
                <a:cs typeface="Calibri"/>
              </a:rPr>
              <a:t> </a:t>
            </a:r>
            <a:r>
              <a:rPr dirty="0" b="1">
                <a:latin typeface="Calibri"/>
                <a:cs typeface="Calibri"/>
              </a:rPr>
              <a:t>Selección</a:t>
            </a:r>
            <a:r>
              <a:rPr dirty="0" spc="-105" b="1">
                <a:latin typeface="Calibri"/>
                <a:cs typeface="Calibri"/>
              </a:rPr>
              <a:t> </a:t>
            </a:r>
            <a:r>
              <a:rPr dirty="0" b="1">
                <a:latin typeface="Calibri"/>
                <a:cs typeface="Calibri"/>
              </a:rPr>
              <a:t>de</a:t>
            </a:r>
            <a:r>
              <a:rPr dirty="0" spc="-90" b="1">
                <a:latin typeface="Calibri"/>
                <a:cs typeface="Calibri"/>
              </a:rPr>
              <a:t> </a:t>
            </a:r>
            <a:r>
              <a:rPr dirty="0" b="1">
                <a:latin typeface="Calibri"/>
                <a:cs typeface="Calibri"/>
              </a:rPr>
              <a:t>Becas</a:t>
            </a:r>
            <a:r>
              <a:rPr dirty="0" spc="-90" b="1">
                <a:latin typeface="Calibri"/>
                <a:cs typeface="Calibri"/>
              </a:rPr>
              <a:t> </a:t>
            </a:r>
            <a:r>
              <a:rPr dirty="0" b="1">
                <a:latin typeface="Calibri"/>
                <a:cs typeface="Calibri"/>
              </a:rPr>
              <a:t>de</a:t>
            </a:r>
            <a:r>
              <a:rPr dirty="0" spc="-95" b="1">
                <a:latin typeface="Calibri"/>
                <a:cs typeface="Calibri"/>
              </a:rPr>
              <a:t> </a:t>
            </a:r>
            <a:r>
              <a:rPr dirty="0" spc="-10" b="1">
                <a:latin typeface="Calibri"/>
                <a:cs typeface="Calibri"/>
              </a:rPr>
              <a:t>Posgrado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331216" rIns="0" bIns="0" rtlCol="0" vert="horz">
            <a:spAutoFit/>
          </a:bodyPr>
          <a:lstStyle/>
          <a:p>
            <a:pPr marL="191135">
              <a:lnSpc>
                <a:spcPct val="100000"/>
              </a:lnSpc>
              <a:spcBef>
                <a:spcPts val="95"/>
              </a:spcBef>
            </a:pPr>
            <a:r>
              <a:rPr dirty="0" spc="-45" b="1">
                <a:latin typeface="Calibri"/>
                <a:cs typeface="Calibri"/>
              </a:rPr>
              <a:t>ENCUESTAS</a:t>
            </a:r>
            <a:r>
              <a:rPr dirty="0" spc="-114" b="1">
                <a:latin typeface="Calibri"/>
                <a:cs typeface="Calibri"/>
              </a:rPr>
              <a:t> </a:t>
            </a:r>
            <a:r>
              <a:rPr dirty="0" spc="-25" b="1">
                <a:latin typeface="Calibri"/>
                <a:cs typeface="Calibri"/>
              </a:rPr>
              <a:t>REALIZADAS</a:t>
            </a:r>
            <a:r>
              <a:rPr dirty="0" spc="-120" b="1">
                <a:latin typeface="Calibri"/>
                <a:cs typeface="Calibri"/>
              </a:rPr>
              <a:t> </a:t>
            </a:r>
            <a:r>
              <a:rPr dirty="0" spc="-45" b="1">
                <a:latin typeface="Calibri"/>
                <a:cs typeface="Calibri"/>
              </a:rPr>
              <a:t>PARA</a:t>
            </a:r>
            <a:r>
              <a:rPr dirty="0" spc="-110" b="1">
                <a:latin typeface="Calibri"/>
                <a:cs typeface="Calibri"/>
              </a:rPr>
              <a:t> </a:t>
            </a:r>
            <a:r>
              <a:rPr dirty="0" b="1">
                <a:latin typeface="Calibri"/>
                <a:cs typeface="Calibri"/>
              </a:rPr>
              <a:t>EL</a:t>
            </a:r>
            <a:r>
              <a:rPr dirty="0" spc="-125" b="1">
                <a:latin typeface="Calibri"/>
                <a:cs typeface="Calibri"/>
              </a:rPr>
              <a:t> </a:t>
            </a:r>
            <a:r>
              <a:rPr dirty="0" spc="-10" b="1">
                <a:latin typeface="Calibri"/>
                <a:cs typeface="Calibri"/>
              </a:rPr>
              <a:t>INSTRUMENTO</a:t>
            </a:r>
          </a:p>
        </p:txBody>
      </p:sp>
      <p:pic>
        <p:nvPicPr>
          <p:cNvPr id="3" name="object 3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13931" y="4221441"/>
            <a:ext cx="8345170" cy="1981454"/>
          </a:xfrm>
          <a:prstGeom prst="rect">
            <a:avLst/>
          </a:prstGeom>
        </p:spPr>
      </p:pic>
      <p:pic>
        <p:nvPicPr>
          <p:cNvPr id="4" name="object 4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13931" y="1313814"/>
            <a:ext cx="8558530" cy="2528569"/>
          </a:xfrm>
          <a:prstGeom prst="rect">
            <a:avLst/>
          </a:prstGeom>
        </p:spPr>
      </p:pic>
      <p:sp>
        <p:nvSpPr>
          <p:cNvPr id="5" name="object 5" descr=""/>
          <p:cNvSpPr txBox="1"/>
          <p:nvPr/>
        </p:nvSpPr>
        <p:spPr>
          <a:xfrm>
            <a:off x="9309861" y="2332482"/>
            <a:ext cx="2671445" cy="3911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400" spc="-10" b="1">
                <a:solidFill>
                  <a:srgbClr val="00506A"/>
                </a:solidFill>
                <a:latin typeface="Calibri"/>
                <a:cs typeface="Calibri"/>
              </a:rPr>
              <a:t>Encuestas</a:t>
            </a:r>
            <a:r>
              <a:rPr dirty="0" sz="2400" spc="-50" b="1">
                <a:solidFill>
                  <a:srgbClr val="00506A"/>
                </a:solidFill>
                <a:latin typeface="Calibri"/>
                <a:cs typeface="Calibri"/>
              </a:rPr>
              <a:t> </a:t>
            </a:r>
            <a:r>
              <a:rPr dirty="0" sz="2400" spc="-10" b="1">
                <a:solidFill>
                  <a:srgbClr val="00506A"/>
                </a:solidFill>
                <a:latin typeface="Calibri"/>
                <a:cs typeface="Calibri"/>
              </a:rPr>
              <a:t>Realizadas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6" name="object 6" descr=""/>
          <p:cNvSpPr txBox="1"/>
          <p:nvPr/>
        </p:nvSpPr>
        <p:spPr>
          <a:xfrm>
            <a:off x="9503156" y="4401439"/>
            <a:ext cx="2021839" cy="124587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just" marL="12700" marR="5080" indent="55880">
              <a:lnSpc>
                <a:spcPct val="100000"/>
              </a:lnSpc>
              <a:spcBef>
                <a:spcPts val="100"/>
              </a:spcBef>
            </a:pPr>
            <a:r>
              <a:rPr dirty="0" sz="2000" b="1">
                <a:solidFill>
                  <a:srgbClr val="00506A"/>
                </a:solidFill>
                <a:latin typeface="Calibri"/>
                <a:cs typeface="Calibri"/>
              </a:rPr>
              <a:t>Becarios</a:t>
            </a:r>
            <a:r>
              <a:rPr dirty="0" sz="2000" spc="-65" b="1">
                <a:solidFill>
                  <a:srgbClr val="00506A"/>
                </a:solidFill>
                <a:latin typeface="Calibri"/>
                <a:cs typeface="Calibri"/>
              </a:rPr>
              <a:t> </a:t>
            </a:r>
            <a:r>
              <a:rPr dirty="0" sz="2000" b="1">
                <a:solidFill>
                  <a:srgbClr val="00506A"/>
                </a:solidFill>
                <a:latin typeface="Calibri"/>
                <a:cs typeface="Calibri"/>
              </a:rPr>
              <a:t>nuevos</a:t>
            </a:r>
            <a:r>
              <a:rPr dirty="0" sz="2000" spc="-60" b="1">
                <a:solidFill>
                  <a:srgbClr val="00506A"/>
                </a:solidFill>
                <a:latin typeface="Calibri"/>
                <a:cs typeface="Calibri"/>
              </a:rPr>
              <a:t> </a:t>
            </a:r>
            <a:r>
              <a:rPr dirty="0" sz="2000" spc="-50" b="1">
                <a:solidFill>
                  <a:srgbClr val="00506A"/>
                </a:solidFill>
                <a:latin typeface="Calibri"/>
                <a:cs typeface="Calibri"/>
              </a:rPr>
              <a:t>y </a:t>
            </a:r>
            <a:r>
              <a:rPr dirty="0" sz="2000" spc="-10" b="1">
                <a:solidFill>
                  <a:srgbClr val="00506A"/>
                </a:solidFill>
                <a:latin typeface="Calibri"/>
                <a:cs typeface="Calibri"/>
              </a:rPr>
              <a:t>continuadores</a:t>
            </a:r>
            <a:r>
              <a:rPr dirty="0" sz="2000" spc="5" b="1">
                <a:solidFill>
                  <a:srgbClr val="00506A"/>
                </a:solidFill>
                <a:latin typeface="Calibri"/>
                <a:cs typeface="Calibri"/>
              </a:rPr>
              <a:t> </a:t>
            </a:r>
            <a:r>
              <a:rPr dirty="0" sz="2000" spc="-25" b="1">
                <a:solidFill>
                  <a:srgbClr val="00506A"/>
                </a:solidFill>
                <a:latin typeface="Calibri"/>
                <a:cs typeface="Calibri"/>
              </a:rPr>
              <a:t>del </a:t>
            </a:r>
            <a:r>
              <a:rPr dirty="0" sz="2000" b="1">
                <a:solidFill>
                  <a:srgbClr val="00506A"/>
                </a:solidFill>
                <a:latin typeface="Calibri"/>
                <a:cs typeface="Calibri"/>
              </a:rPr>
              <a:t>año</a:t>
            </a:r>
            <a:r>
              <a:rPr dirty="0" sz="2000" spc="-10" b="1">
                <a:solidFill>
                  <a:srgbClr val="00506A"/>
                </a:solidFill>
                <a:latin typeface="Calibri"/>
                <a:cs typeface="Calibri"/>
              </a:rPr>
              <a:t> </a:t>
            </a:r>
            <a:r>
              <a:rPr dirty="0" sz="2000" b="1">
                <a:solidFill>
                  <a:srgbClr val="00506A"/>
                </a:solidFill>
                <a:latin typeface="Calibri"/>
                <a:cs typeface="Calibri"/>
              </a:rPr>
              <a:t>2021</a:t>
            </a:r>
            <a:r>
              <a:rPr dirty="0" sz="2000" spc="-30" b="1">
                <a:solidFill>
                  <a:srgbClr val="00506A"/>
                </a:solidFill>
                <a:latin typeface="Calibri"/>
                <a:cs typeface="Calibri"/>
              </a:rPr>
              <a:t> </a:t>
            </a:r>
            <a:r>
              <a:rPr dirty="0" sz="2000" b="1">
                <a:solidFill>
                  <a:srgbClr val="00506A"/>
                </a:solidFill>
                <a:latin typeface="Calibri"/>
                <a:cs typeface="Calibri"/>
              </a:rPr>
              <a:t>(467)</a:t>
            </a:r>
            <a:r>
              <a:rPr dirty="0" sz="2000" spc="-25" b="1">
                <a:solidFill>
                  <a:srgbClr val="00506A"/>
                </a:solidFill>
                <a:latin typeface="Calibri"/>
                <a:cs typeface="Calibri"/>
              </a:rPr>
              <a:t> </a:t>
            </a:r>
            <a:r>
              <a:rPr dirty="0" sz="2000" b="1">
                <a:solidFill>
                  <a:srgbClr val="00506A"/>
                </a:solidFill>
                <a:latin typeface="Calibri"/>
                <a:cs typeface="Calibri"/>
              </a:rPr>
              <a:t>y</a:t>
            </a:r>
            <a:r>
              <a:rPr dirty="0" sz="2000" spc="-10" b="1">
                <a:solidFill>
                  <a:srgbClr val="00506A"/>
                </a:solidFill>
                <a:latin typeface="Calibri"/>
                <a:cs typeface="Calibri"/>
              </a:rPr>
              <a:t> </a:t>
            </a:r>
            <a:r>
              <a:rPr dirty="0" sz="2000" spc="-25" b="1">
                <a:solidFill>
                  <a:srgbClr val="00506A"/>
                </a:solidFill>
                <a:latin typeface="Calibri"/>
                <a:cs typeface="Calibri"/>
              </a:rPr>
              <a:t>el</a:t>
            </a:r>
            <a:endParaRPr sz="2000">
              <a:latin typeface="Calibri"/>
              <a:cs typeface="Calibri"/>
            </a:endParaRPr>
          </a:p>
          <a:p>
            <a:pPr algn="just" marL="222885">
              <a:lnSpc>
                <a:spcPct val="100000"/>
              </a:lnSpc>
              <a:spcBef>
                <a:spcPts val="5"/>
              </a:spcBef>
            </a:pPr>
            <a:r>
              <a:rPr dirty="0" sz="2000" b="1">
                <a:solidFill>
                  <a:srgbClr val="00506A"/>
                </a:solidFill>
                <a:latin typeface="Calibri"/>
                <a:cs typeface="Calibri"/>
              </a:rPr>
              <a:t>año</a:t>
            </a:r>
            <a:r>
              <a:rPr dirty="0" sz="2000" spc="-10" b="1">
                <a:solidFill>
                  <a:srgbClr val="00506A"/>
                </a:solidFill>
                <a:latin typeface="Calibri"/>
                <a:cs typeface="Calibri"/>
              </a:rPr>
              <a:t> </a:t>
            </a:r>
            <a:r>
              <a:rPr dirty="0" sz="2000" b="1">
                <a:solidFill>
                  <a:srgbClr val="00506A"/>
                </a:solidFill>
                <a:latin typeface="Calibri"/>
                <a:cs typeface="Calibri"/>
              </a:rPr>
              <a:t>2022</a:t>
            </a:r>
            <a:r>
              <a:rPr dirty="0" sz="2000" spc="-20" b="1">
                <a:solidFill>
                  <a:srgbClr val="00506A"/>
                </a:solidFill>
                <a:latin typeface="Calibri"/>
                <a:cs typeface="Calibri"/>
              </a:rPr>
              <a:t> </a:t>
            </a:r>
            <a:r>
              <a:rPr dirty="0" sz="2000" spc="-10" b="1">
                <a:solidFill>
                  <a:srgbClr val="00506A"/>
                </a:solidFill>
                <a:latin typeface="Calibri"/>
                <a:cs typeface="Calibri"/>
              </a:rPr>
              <a:t>(150)</a:t>
            </a:r>
            <a:endParaRPr sz="20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448561" y="2656713"/>
            <a:ext cx="9787255" cy="696595"/>
          </a:xfrm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4400" b="1">
                <a:latin typeface="Calibri"/>
                <a:cs typeface="Calibri"/>
              </a:rPr>
              <a:t>Análisis</a:t>
            </a:r>
            <a:r>
              <a:rPr dirty="0" sz="4400" spc="-45" b="1">
                <a:latin typeface="Calibri"/>
                <a:cs typeface="Calibri"/>
              </a:rPr>
              <a:t> </a:t>
            </a:r>
            <a:r>
              <a:rPr dirty="0" sz="4400" b="1">
                <a:latin typeface="Calibri"/>
                <a:cs typeface="Calibri"/>
              </a:rPr>
              <a:t>de</a:t>
            </a:r>
            <a:r>
              <a:rPr dirty="0" sz="4400" spc="-30" b="1">
                <a:latin typeface="Calibri"/>
                <a:cs typeface="Calibri"/>
              </a:rPr>
              <a:t> </a:t>
            </a:r>
            <a:r>
              <a:rPr dirty="0" sz="4400" b="1">
                <a:latin typeface="Calibri"/>
                <a:cs typeface="Calibri"/>
              </a:rPr>
              <a:t>Eficiencia</a:t>
            </a:r>
            <a:r>
              <a:rPr dirty="0" sz="4400" spc="-65" b="1">
                <a:latin typeface="Calibri"/>
                <a:cs typeface="Calibri"/>
              </a:rPr>
              <a:t> </a:t>
            </a:r>
            <a:r>
              <a:rPr dirty="0" sz="4400" b="1">
                <a:latin typeface="Calibri"/>
                <a:cs typeface="Calibri"/>
              </a:rPr>
              <a:t>en</a:t>
            </a:r>
            <a:r>
              <a:rPr dirty="0" sz="4400" spc="-25" b="1">
                <a:latin typeface="Calibri"/>
                <a:cs typeface="Calibri"/>
              </a:rPr>
              <a:t> </a:t>
            </a:r>
            <a:r>
              <a:rPr dirty="0" sz="4400" b="1">
                <a:latin typeface="Calibri"/>
                <a:cs typeface="Calibri"/>
              </a:rPr>
              <a:t>el</a:t>
            </a:r>
            <a:r>
              <a:rPr dirty="0" sz="4400" spc="-55" b="1">
                <a:latin typeface="Calibri"/>
                <a:cs typeface="Calibri"/>
              </a:rPr>
              <a:t> </a:t>
            </a:r>
            <a:r>
              <a:rPr dirty="0" sz="4400" b="1">
                <a:latin typeface="Calibri"/>
                <a:cs typeface="Calibri"/>
              </a:rPr>
              <a:t>uso</a:t>
            </a:r>
            <a:r>
              <a:rPr dirty="0" sz="4400" spc="-35" b="1">
                <a:latin typeface="Calibri"/>
                <a:cs typeface="Calibri"/>
              </a:rPr>
              <a:t> </a:t>
            </a:r>
            <a:r>
              <a:rPr dirty="0" sz="4400" b="1">
                <a:latin typeface="Calibri"/>
                <a:cs typeface="Calibri"/>
              </a:rPr>
              <a:t>de</a:t>
            </a:r>
            <a:r>
              <a:rPr dirty="0" sz="4400" spc="-20" b="1">
                <a:latin typeface="Calibri"/>
                <a:cs typeface="Calibri"/>
              </a:rPr>
              <a:t> </a:t>
            </a:r>
            <a:r>
              <a:rPr dirty="0" sz="4400" spc="-10" b="1">
                <a:latin typeface="Calibri"/>
                <a:cs typeface="Calibri"/>
              </a:rPr>
              <a:t>Insumos</a:t>
            </a:r>
            <a:endParaRPr sz="4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296160" y="119252"/>
            <a:ext cx="9402445" cy="513715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696595" algn="l"/>
                <a:tab pos="3376295" algn="l"/>
                <a:tab pos="4787900" algn="l"/>
                <a:tab pos="5243195" algn="l"/>
                <a:tab pos="6537325" algn="l"/>
                <a:tab pos="9264015" algn="l"/>
              </a:tabLst>
            </a:pPr>
            <a:r>
              <a:rPr dirty="0" sz="3200" spc="-25">
                <a:latin typeface="Calibri Light"/>
                <a:cs typeface="Calibri Light"/>
              </a:rPr>
              <a:t>de</a:t>
            </a:r>
            <a:r>
              <a:rPr dirty="0" sz="3200">
                <a:latin typeface="Calibri Light"/>
                <a:cs typeface="Calibri Light"/>
              </a:rPr>
              <a:t>	</a:t>
            </a:r>
            <a:r>
              <a:rPr dirty="0" sz="3200" spc="-10">
                <a:latin typeface="Calibri Light"/>
                <a:cs typeface="Calibri Light"/>
              </a:rPr>
              <a:t>financiamiento</a:t>
            </a:r>
            <a:r>
              <a:rPr dirty="0" sz="3200">
                <a:latin typeface="Calibri Light"/>
                <a:cs typeface="Calibri Light"/>
              </a:rPr>
              <a:t>	</a:t>
            </a:r>
            <a:r>
              <a:rPr dirty="0" sz="3200" spc="-10">
                <a:latin typeface="Calibri Light"/>
                <a:cs typeface="Calibri Light"/>
              </a:rPr>
              <a:t>directo</a:t>
            </a:r>
            <a:r>
              <a:rPr dirty="0" sz="3200">
                <a:latin typeface="Calibri Light"/>
                <a:cs typeface="Calibri Light"/>
              </a:rPr>
              <a:t>	</a:t>
            </a:r>
            <a:r>
              <a:rPr dirty="0" sz="3200" spc="-50">
                <a:latin typeface="Calibri Light"/>
                <a:cs typeface="Calibri Light"/>
              </a:rPr>
              <a:t>y</a:t>
            </a:r>
            <a:r>
              <a:rPr dirty="0" sz="3200">
                <a:latin typeface="Calibri Light"/>
                <a:cs typeface="Calibri Light"/>
              </a:rPr>
              <a:t>	</a:t>
            </a:r>
            <a:r>
              <a:rPr dirty="0" sz="3200" spc="-10">
                <a:latin typeface="Calibri Light"/>
                <a:cs typeface="Calibri Light"/>
              </a:rPr>
              <a:t>costos</a:t>
            </a:r>
            <a:r>
              <a:rPr dirty="0" sz="3200">
                <a:latin typeface="Calibri Light"/>
                <a:cs typeface="Calibri Light"/>
              </a:rPr>
              <a:t>	</a:t>
            </a:r>
            <a:r>
              <a:rPr dirty="0" sz="3200" spc="-10">
                <a:latin typeface="Calibri Light"/>
                <a:cs typeface="Calibri Light"/>
              </a:rPr>
              <a:t>administrativos</a:t>
            </a:r>
            <a:r>
              <a:rPr dirty="0" sz="3200">
                <a:latin typeface="Calibri Light"/>
                <a:cs typeface="Calibri Light"/>
              </a:rPr>
              <a:t>	</a:t>
            </a:r>
            <a:r>
              <a:rPr dirty="0" sz="3200" spc="-50">
                <a:latin typeface="Calibri Light"/>
                <a:cs typeface="Calibri Light"/>
              </a:rPr>
              <a:t>-</a:t>
            </a:r>
            <a:endParaRPr sz="3200">
              <a:latin typeface="Calibri Light"/>
              <a:cs typeface="Calibri Light"/>
            </a:endParaRPr>
          </a:p>
        </p:txBody>
      </p:sp>
      <p:sp>
        <p:nvSpPr>
          <p:cNvPr id="3" name="object 3" descr=""/>
          <p:cNvSpPr txBox="1"/>
          <p:nvPr/>
        </p:nvSpPr>
        <p:spPr>
          <a:xfrm>
            <a:off x="255219" y="119252"/>
            <a:ext cx="1805305" cy="953135"/>
          </a:xfrm>
          <a:prstGeom prst="rect">
            <a:avLst/>
          </a:prstGeom>
        </p:spPr>
        <p:txBody>
          <a:bodyPr wrap="square" lIns="0" tIns="67945" rIns="0" bIns="0" rtlCol="0" vert="horz">
            <a:spAutoFit/>
          </a:bodyPr>
          <a:lstStyle/>
          <a:p>
            <a:pPr marL="12700" marR="5080">
              <a:lnSpc>
                <a:spcPts val="3460"/>
              </a:lnSpc>
              <a:spcBef>
                <a:spcPts val="535"/>
              </a:spcBef>
            </a:pPr>
            <a:r>
              <a:rPr dirty="0" sz="3200" spc="-35">
                <a:solidFill>
                  <a:srgbClr val="FFFFFF"/>
                </a:solidFill>
                <a:latin typeface="Calibri Light"/>
                <a:cs typeface="Calibri Light"/>
              </a:rPr>
              <a:t>Proporción </a:t>
            </a:r>
            <a:r>
              <a:rPr dirty="0" sz="3200" spc="-40">
                <a:solidFill>
                  <a:srgbClr val="FFFFFF"/>
                </a:solidFill>
                <a:latin typeface="Calibri Light"/>
                <a:cs typeface="Calibri Light"/>
              </a:rPr>
              <a:t>PRONABEC</a:t>
            </a:r>
            <a:endParaRPr sz="3200">
              <a:latin typeface="Calibri Light"/>
              <a:cs typeface="Calibri Light"/>
            </a:endParaRPr>
          </a:p>
        </p:txBody>
      </p:sp>
      <p:pic>
        <p:nvPicPr>
          <p:cNvPr id="4" name="object 4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6122" y="1332611"/>
            <a:ext cx="4617212" cy="4192904"/>
          </a:xfrm>
          <a:prstGeom prst="rect">
            <a:avLst/>
          </a:prstGeom>
        </p:spPr>
      </p:pic>
      <p:sp>
        <p:nvSpPr>
          <p:cNvPr id="5" name="object 5" descr=""/>
          <p:cNvSpPr txBox="1"/>
          <p:nvPr/>
        </p:nvSpPr>
        <p:spPr>
          <a:xfrm>
            <a:off x="9886568" y="2288794"/>
            <a:ext cx="2101215" cy="45275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5"/>
              </a:spcBef>
              <a:tabLst>
                <a:tab pos="647700" algn="l"/>
                <a:tab pos="1693545" algn="l"/>
              </a:tabLst>
            </a:pPr>
            <a:r>
              <a:rPr dirty="0" sz="1400">
                <a:solidFill>
                  <a:srgbClr val="00506A"/>
                </a:solidFill>
                <a:latin typeface="Calibri Light"/>
                <a:cs typeface="Calibri Light"/>
              </a:rPr>
              <a:t>Los</a:t>
            </a:r>
            <a:r>
              <a:rPr dirty="0" sz="1400" spc="375">
                <a:solidFill>
                  <a:srgbClr val="00506A"/>
                </a:solidFill>
                <a:latin typeface="Calibri Light"/>
                <a:cs typeface="Calibri Light"/>
              </a:rPr>
              <a:t> </a:t>
            </a:r>
            <a:r>
              <a:rPr dirty="0" sz="1400">
                <a:solidFill>
                  <a:srgbClr val="00506A"/>
                </a:solidFill>
                <a:latin typeface="Calibri Light"/>
                <a:cs typeface="Calibri Light"/>
              </a:rPr>
              <a:t>dos</a:t>
            </a:r>
            <a:r>
              <a:rPr dirty="0" sz="1400" spc="380">
                <a:solidFill>
                  <a:srgbClr val="00506A"/>
                </a:solidFill>
                <a:latin typeface="Calibri Light"/>
                <a:cs typeface="Calibri Light"/>
              </a:rPr>
              <a:t> </a:t>
            </a:r>
            <a:r>
              <a:rPr dirty="0" sz="1400">
                <a:solidFill>
                  <a:srgbClr val="00506A"/>
                </a:solidFill>
                <a:latin typeface="Calibri Light"/>
                <a:cs typeface="Calibri Light"/>
              </a:rPr>
              <a:t>grandes</a:t>
            </a:r>
            <a:r>
              <a:rPr dirty="0" sz="1400" spc="380">
                <a:solidFill>
                  <a:srgbClr val="00506A"/>
                </a:solidFill>
                <a:latin typeface="Calibri Light"/>
                <a:cs typeface="Calibri Light"/>
              </a:rPr>
              <a:t> </a:t>
            </a:r>
            <a:r>
              <a:rPr dirty="0" sz="1400">
                <a:solidFill>
                  <a:srgbClr val="00506A"/>
                </a:solidFill>
                <a:latin typeface="Calibri Light"/>
                <a:cs typeface="Calibri Light"/>
              </a:rPr>
              <a:t>rubros</a:t>
            </a:r>
            <a:r>
              <a:rPr dirty="0" sz="1400" spc="385">
                <a:solidFill>
                  <a:srgbClr val="00506A"/>
                </a:solidFill>
                <a:latin typeface="Calibri Light"/>
                <a:cs typeface="Calibri Light"/>
              </a:rPr>
              <a:t> </a:t>
            </a:r>
            <a:r>
              <a:rPr dirty="0" sz="1400" spc="-25">
                <a:solidFill>
                  <a:srgbClr val="00506A"/>
                </a:solidFill>
                <a:latin typeface="Calibri Light"/>
                <a:cs typeface="Calibri Light"/>
              </a:rPr>
              <a:t>de </a:t>
            </a:r>
            <a:r>
              <a:rPr dirty="0" sz="1400" spc="-10">
                <a:solidFill>
                  <a:srgbClr val="00506A"/>
                </a:solidFill>
                <a:latin typeface="Calibri Light"/>
                <a:cs typeface="Calibri Light"/>
              </a:rPr>
              <a:t>gastos,</a:t>
            </a:r>
            <a:r>
              <a:rPr dirty="0" sz="1400">
                <a:solidFill>
                  <a:srgbClr val="00506A"/>
                </a:solidFill>
                <a:latin typeface="Calibri Light"/>
                <a:cs typeface="Calibri Light"/>
              </a:rPr>
              <a:t>	</a:t>
            </a:r>
            <a:r>
              <a:rPr dirty="0" sz="1400" spc="-10">
                <a:solidFill>
                  <a:srgbClr val="00506A"/>
                </a:solidFill>
                <a:latin typeface="Calibri Light"/>
                <a:cs typeface="Calibri Light"/>
              </a:rPr>
              <a:t>identificados</a:t>
            </a:r>
            <a:r>
              <a:rPr dirty="0" sz="1400">
                <a:solidFill>
                  <a:srgbClr val="00506A"/>
                </a:solidFill>
                <a:latin typeface="Calibri Light"/>
                <a:cs typeface="Calibri Light"/>
              </a:rPr>
              <a:t>	</a:t>
            </a:r>
            <a:r>
              <a:rPr dirty="0" sz="1400" spc="-30">
                <a:solidFill>
                  <a:srgbClr val="00506A"/>
                </a:solidFill>
                <a:latin typeface="Calibri Light"/>
                <a:cs typeface="Calibri Light"/>
              </a:rPr>
              <a:t>como</a:t>
            </a:r>
            <a:endParaRPr sz="1400">
              <a:latin typeface="Calibri Light"/>
              <a:cs typeface="Calibri Light"/>
            </a:endParaRPr>
          </a:p>
        </p:txBody>
      </p:sp>
      <p:sp>
        <p:nvSpPr>
          <p:cNvPr id="6" name="object 6" descr=""/>
          <p:cNvSpPr txBox="1"/>
          <p:nvPr/>
        </p:nvSpPr>
        <p:spPr>
          <a:xfrm>
            <a:off x="10727817" y="2929255"/>
            <a:ext cx="782955" cy="23939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400" spc="-10">
                <a:solidFill>
                  <a:srgbClr val="00506A"/>
                </a:solidFill>
                <a:latin typeface="Calibri Light"/>
                <a:cs typeface="Calibri Light"/>
              </a:rPr>
              <a:t>asociados”</a:t>
            </a:r>
            <a:endParaRPr sz="1400">
              <a:latin typeface="Calibri Light"/>
              <a:cs typeface="Calibri Light"/>
            </a:endParaRPr>
          </a:p>
        </p:txBody>
      </p:sp>
      <p:sp>
        <p:nvSpPr>
          <p:cNvPr id="7" name="object 7" descr=""/>
          <p:cNvSpPr txBox="1"/>
          <p:nvPr/>
        </p:nvSpPr>
        <p:spPr>
          <a:xfrm>
            <a:off x="10726293" y="2715209"/>
            <a:ext cx="1261745" cy="45402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algn="r" marR="5080">
              <a:lnSpc>
                <a:spcPct val="100000"/>
              </a:lnSpc>
              <a:spcBef>
                <a:spcPts val="105"/>
              </a:spcBef>
              <a:tabLst>
                <a:tab pos="367030" algn="l"/>
                <a:tab pos="1156970" algn="l"/>
              </a:tabLst>
            </a:pPr>
            <a:r>
              <a:rPr dirty="0" sz="1400" spc="-25">
                <a:solidFill>
                  <a:srgbClr val="00506A"/>
                </a:solidFill>
                <a:latin typeface="Calibri Light"/>
                <a:cs typeface="Calibri Light"/>
              </a:rPr>
              <a:t>de</a:t>
            </a:r>
            <a:r>
              <a:rPr dirty="0" sz="1400">
                <a:solidFill>
                  <a:srgbClr val="00506A"/>
                </a:solidFill>
                <a:latin typeface="Calibri Light"/>
                <a:cs typeface="Calibri Light"/>
              </a:rPr>
              <a:t>	</a:t>
            </a:r>
            <a:r>
              <a:rPr dirty="0" sz="1400" spc="-10">
                <a:solidFill>
                  <a:srgbClr val="00506A"/>
                </a:solidFill>
                <a:latin typeface="Calibri Light"/>
                <a:cs typeface="Calibri Light"/>
              </a:rPr>
              <a:t>servicios</a:t>
            </a:r>
            <a:r>
              <a:rPr dirty="0" sz="1400">
                <a:solidFill>
                  <a:srgbClr val="00506A"/>
                </a:solidFill>
                <a:latin typeface="Calibri Light"/>
                <a:cs typeface="Calibri Light"/>
              </a:rPr>
              <a:t>	</a:t>
            </a:r>
            <a:r>
              <a:rPr dirty="0" sz="1400" spc="-50">
                <a:solidFill>
                  <a:srgbClr val="00506A"/>
                </a:solidFill>
                <a:latin typeface="Calibri Light"/>
                <a:cs typeface="Calibri Light"/>
              </a:rPr>
              <a:t>y</a:t>
            </a:r>
            <a:endParaRPr sz="1400">
              <a:latin typeface="Calibri Light"/>
              <a:cs typeface="Calibri Light"/>
            </a:endParaRPr>
          </a:p>
          <a:p>
            <a:pPr algn="r" marR="5080">
              <a:lnSpc>
                <a:spcPct val="100000"/>
              </a:lnSpc>
              <a:spcBef>
                <a:spcPts val="5"/>
              </a:spcBef>
            </a:pPr>
            <a:r>
              <a:rPr dirty="0" sz="1400" spc="-50">
                <a:solidFill>
                  <a:srgbClr val="00506A"/>
                </a:solidFill>
                <a:latin typeface="Calibri Light"/>
                <a:cs typeface="Calibri Light"/>
              </a:rPr>
              <a:t>y</a:t>
            </a:r>
            <a:endParaRPr sz="1400">
              <a:latin typeface="Calibri Light"/>
              <a:cs typeface="Calibri Light"/>
            </a:endParaRPr>
          </a:p>
        </p:txBody>
      </p:sp>
      <p:sp>
        <p:nvSpPr>
          <p:cNvPr id="8" name="object 8" descr=""/>
          <p:cNvSpPr txBox="1"/>
          <p:nvPr/>
        </p:nvSpPr>
        <p:spPr>
          <a:xfrm>
            <a:off x="9886568" y="2715209"/>
            <a:ext cx="854710" cy="66738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5"/>
              </a:spcBef>
            </a:pPr>
            <a:r>
              <a:rPr dirty="0" sz="1400" spc="-10">
                <a:solidFill>
                  <a:srgbClr val="00506A"/>
                </a:solidFill>
                <a:latin typeface="Calibri Light"/>
                <a:cs typeface="Calibri Light"/>
              </a:rPr>
              <a:t>“locación gastos </a:t>
            </a:r>
            <a:r>
              <a:rPr dirty="0" sz="1400" spc="-20">
                <a:solidFill>
                  <a:srgbClr val="00506A"/>
                </a:solidFill>
                <a:latin typeface="Calibri Light"/>
                <a:cs typeface="Calibri Light"/>
              </a:rPr>
              <a:t>“beneficios,</a:t>
            </a:r>
            <a:endParaRPr sz="1400">
              <a:latin typeface="Calibri Light"/>
              <a:cs typeface="Calibri Light"/>
            </a:endParaRPr>
          </a:p>
        </p:txBody>
      </p:sp>
      <p:sp>
        <p:nvSpPr>
          <p:cNvPr id="9" name="object 9" descr=""/>
          <p:cNvSpPr txBox="1"/>
          <p:nvPr/>
        </p:nvSpPr>
        <p:spPr>
          <a:xfrm>
            <a:off x="11547729" y="3142614"/>
            <a:ext cx="440055" cy="23939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400" spc="-10">
                <a:solidFill>
                  <a:srgbClr val="00506A"/>
                </a:solidFill>
                <a:latin typeface="Calibri Light"/>
                <a:cs typeface="Calibri Light"/>
              </a:rPr>
              <a:t>salud,</a:t>
            </a:r>
            <a:endParaRPr sz="1400">
              <a:latin typeface="Calibri Light"/>
              <a:cs typeface="Calibri Light"/>
            </a:endParaRPr>
          </a:p>
        </p:txBody>
      </p:sp>
      <p:sp>
        <p:nvSpPr>
          <p:cNvPr id="10" name="object 10" descr=""/>
          <p:cNvSpPr txBox="1"/>
          <p:nvPr/>
        </p:nvSpPr>
        <p:spPr>
          <a:xfrm>
            <a:off x="9886568" y="3355975"/>
            <a:ext cx="2102485" cy="152019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algn="just" marL="12700" marR="5080">
              <a:lnSpc>
                <a:spcPct val="100000"/>
              </a:lnSpc>
              <a:spcBef>
                <a:spcPts val="105"/>
              </a:spcBef>
            </a:pPr>
            <a:r>
              <a:rPr dirty="0" sz="1400" spc="-10">
                <a:solidFill>
                  <a:srgbClr val="00506A"/>
                </a:solidFill>
                <a:latin typeface="Calibri Light"/>
                <a:cs typeface="Calibri Light"/>
              </a:rPr>
              <a:t>vacaciones”</a:t>
            </a:r>
            <a:r>
              <a:rPr dirty="0" sz="1400" spc="5">
                <a:solidFill>
                  <a:srgbClr val="00506A"/>
                </a:solidFill>
                <a:latin typeface="Calibri Light"/>
                <a:cs typeface="Calibri Light"/>
              </a:rPr>
              <a:t> </a:t>
            </a:r>
            <a:r>
              <a:rPr dirty="0" sz="1400">
                <a:solidFill>
                  <a:srgbClr val="00506A"/>
                </a:solidFill>
                <a:latin typeface="Calibri Light"/>
                <a:cs typeface="Calibri Light"/>
              </a:rPr>
              <a:t>son,</a:t>
            </a:r>
            <a:r>
              <a:rPr dirty="0" sz="1400" spc="5">
                <a:solidFill>
                  <a:srgbClr val="00506A"/>
                </a:solidFill>
                <a:latin typeface="Calibri Light"/>
                <a:cs typeface="Calibri Light"/>
              </a:rPr>
              <a:t> </a:t>
            </a:r>
            <a:r>
              <a:rPr dirty="0" sz="1400">
                <a:solidFill>
                  <a:srgbClr val="00506A"/>
                </a:solidFill>
                <a:latin typeface="Calibri Light"/>
                <a:cs typeface="Calibri Light"/>
              </a:rPr>
              <a:t>junto con </a:t>
            </a:r>
            <a:r>
              <a:rPr dirty="0" sz="1400" spc="-25">
                <a:solidFill>
                  <a:srgbClr val="00506A"/>
                </a:solidFill>
                <a:latin typeface="Calibri Light"/>
                <a:cs typeface="Calibri Light"/>
              </a:rPr>
              <a:t>el </a:t>
            </a:r>
            <a:r>
              <a:rPr dirty="0" sz="1400">
                <a:solidFill>
                  <a:srgbClr val="00506A"/>
                </a:solidFill>
                <a:latin typeface="Calibri Light"/>
                <a:cs typeface="Calibri Light"/>
              </a:rPr>
              <a:t>de</a:t>
            </a:r>
            <a:r>
              <a:rPr dirty="0" sz="1400" spc="200">
                <a:solidFill>
                  <a:srgbClr val="00506A"/>
                </a:solidFill>
                <a:latin typeface="Calibri Light"/>
                <a:cs typeface="Calibri Light"/>
              </a:rPr>
              <a:t> </a:t>
            </a:r>
            <a:r>
              <a:rPr dirty="0" sz="1400">
                <a:solidFill>
                  <a:srgbClr val="00506A"/>
                </a:solidFill>
                <a:latin typeface="Calibri Light"/>
                <a:cs typeface="Calibri Light"/>
              </a:rPr>
              <a:t>“personal”</a:t>
            </a:r>
            <a:r>
              <a:rPr dirty="0" sz="1400" spc="210">
                <a:solidFill>
                  <a:srgbClr val="00506A"/>
                </a:solidFill>
                <a:latin typeface="Calibri Light"/>
                <a:cs typeface="Calibri Light"/>
              </a:rPr>
              <a:t> </a:t>
            </a:r>
            <a:r>
              <a:rPr dirty="0" sz="1400">
                <a:solidFill>
                  <a:srgbClr val="00506A"/>
                </a:solidFill>
                <a:latin typeface="Calibri Light"/>
                <a:cs typeface="Calibri Light"/>
              </a:rPr>
              <a:t>(un</a:t>
            </a:r>
            <a:r>
              <a:rPr dirty="0" sz="1400" spc="200">
                <a:solidFill>
                  <a:srgbClr val="00506A"/>
                </a:solidFill>
                <a:latin typeface="Calibri Light"/>
                <a:cs typeface="Calibri Light"/>
              </a:rPr>
              <a:t> </a:t>
            </a:r>
            <a:r>
              <a:rPr dirty="0" sz="1400" spc="-10">
                <a:solidFill>
                  <a:srgbClr val="00506A"/>
                </a:solidFill>
                <a:latin typeface="Calibri Light"/>
                <a:cs typeface="Calibri Light"/>
              </a:rPr>
              <a:t>promedio </a:t>
            </a:r>
            <a:r>
              <a:rPr dirty="0" sz="1400">
                <a:solidFill>
                  <a:srgbClr val="00506A"/>
                </a:solidFill>
                <a:latin typeface="Calibri Light"/>
                <a:cs typeface="Calibri Light"/>
              </a:rPr>
              <a:t>de</a:t>
            </a:r>
            <a:r>
              <a:rPr dirty="0" sz="1400" spc="385">
                <a:solidFill>
                  <a:srgbClr val="00506A"/>
                </a:solidFill>
                <a:latin typeface="Calibri Light"/>
                <a:cs typeface="Calibri Light"/>
              </a:rPr>
              <a:t>  </a:t>
            </a:r>
            <a:r>
              <a:rPr dirty="0" sz="1400">
                <a:solidFill>
                  <a:srgbClr val="00506A"/>
                </a:solidFill>
                <a:latin typeface="Calibri Light"/>
                <a:cs typeface="Calibri Light"/>
              </a:rPr>
              <a:t>gastos</a:t>
            </a:r>
            <a:r>
              <a:rPr dirty="0" sz="1400" spc="390">
                <a:solidFill>
                  <a:srgbClr val="00506A"/>
                </a:solidFill>
                <a:latin typeface="Calibri Light"/>
                <a:cs typeface="Calibri Light"/>
              </a:rPr>
              <a:t>  </a:t>
            </a:r>
            <a:r>
              <a:rPr dirty="0" sz="1400">
                <a:solidFill>
                  <a:srgbClr val="00506A"/>
                </a:solidFill>
                <a:latin typeface="Calibri Light"/>
                <a:cs typeface="Calibri Light"/>
              </a:rPr>
              <a:t>por</a:t>
            </a:r>
            <a:r>
              <a:rPr dirty="0" sz="1400" spc="390">
                <a:solidFill>
                  <a:srgbClr val="00506A"/>
                </a:solidFill>
                <a:latin typeface="Calibri Light"/>
                <a:cs typeface="Calibri Light"/>
              </a:rPr>
              <a:t>  </a:t>
            </a:r>
            <a:r>
              <a:rPr dirty="0" sz="1400">
                <a:solidFill>
                  <a:srgbClr val="00506A"/>
                </a:solidFill>
                <a:latin typeface="Calibri Light"/>
                <a:cs typeface="Calibri Light"/>
              </a:rPr>
              <a:t>tipo</a:t>
            </a:r>
            <a:r>
              <a:rPr dirty="0" sz="1400" spc="385">
                <a:solidFill>
                  <a:srgbClr val="00506A"/>
                </a:solidFill>
                <a:latin typeface="Calibri Light"/>
                <a:cs typeface="Calibri Light"/>
              </a:rPr>
              <a:t>  </a:t>
            </a:r>
            <a:r>
              <a:rPr dirty="0" sz="1400" spc="-25">
                <a:solidFill>
                  <a:srgbClr val="00506A"/>
                </a:solidFill>
                <a:latin typeface="Calibri Light"/>
                <a:cs typeface="Calibri Light"/>
              </a:rPr>
              <a:t>de </a:t>
            </a:r>
            <a:r>
              <a:rPr dirty="0" sz="1400" spc="-10">
                <a:solidFill>
                  <a:srgbClr val="00506A"/>
                </a:solidFill>
                <a:latin typeface="Calibri Light"/>
                <a:cs typeface="Calibri Light"/>
              </a:rPr>
              <a:t>subvención</a:t>
            </a:r>
            <a:r>
              <a:rPr dirty="0" sz="1400" spc="-5">
                <a:solidFill>
                  <a:srgbClr val="00506A"/>
                </a:solidFill>
                <a:latin typeface="Calibri Light"/>
                <a:cs typeface="Calibri Light"/>
              </a:rPr>
              <a:t> </a:t>
            </a:r>
            <a:r>
              <a:rPr dirty="0" sz="1400">
                <a:solidFill>
                  <a:srgbClr val="00506A"/>
                </a:solidFill>
                <a:latin typeface="Calibri Light"/>
                <a:cs typeface="Calibri Light"/>
              </a:rPr>
              <a:t>de</a:t>
            </a:r>
            <a:r>
              <a:rPr dirty="0" sz="1400" spc="5">
                <a:solidFill>
                  <a:srgbClr val="00506A"/>
                </a:solidFill>
                <a:latin typeface="Calibri Light"/>
                <a:cs typeface="Calibri Light"/>
              </a:rPr>
              <a:t> </a:t>
            </a:r>
            <a:r>
              <a:rPr dirty="0" sz="1400">
                <a:solidFill>
                  <a:srgbClr val="00506A"/>
                </a:solidFill>
                <a:latin typeface="Calibri Light"/>
                <a:cs typeface="Calibri Light"/>
              </a:rPr>
              <a:t>la</a:t>
            </a:r>
            <a:r>
              <a:rPr dirty="0" sz="1400" spc="5">
                <a:solidFill>
                  <a:srgbClr val="00506A"/>
                </a:solidFill>
                <a:latin typeface="Calibri Light"/>
                <a:cs typeface="Calibri Light"/>
              </a:rPr>
              <a:t> </a:t>
            </a:r>
            <a:r>
              <a:rPr dirty="0" sz="1400">
                <a:solidFill>
                  <a:srgbClr val="00506A"/>
                </a:solidFill>
                <a:latin typeface="Calibri Light"/>
                <a:cs typeface="Calibri Light"/>
              </a:rPr>
              <a:t>agencia)</a:t>
            </a:r>
            <a:r>
              <a:rPr dirty="0" sz="1400" spc="5">
                <a:solidFill>
                  <a:srgbClr val="00506A"/>
                </a:solidFill>
                <a:latin typeface="Calibri Light"/>
                <a:cs typeface="Calibri Light"/>
              </a:rPr>
              <a:t> </a:t>
            </a:r>
            <a:r>
              <a:rPr dirty="0" sz="1400" spc="-25">
                <a:solidFill>
                  <a:srgbClr val="00506A"/>
                </a:solidFill>
                <a:latin typeface="Calibri Light"/>
                <a:cs typeface="Calibri Light"/>
              </a:rPr>
              <a:t>los </a:t>
            </a:r>
            <a:r>
              <a:rPr dirty="0" sz="1400">
                <a:solidFill>
                  <a:srgbClr val="00506A"/>
                </a:solidFill>
                <a:latin typeface="Calibri Light"/>
                <a:cs typeface="Calibri Light"/>
              </a:rPr>
              <a:t>que</a:t>
            </a:r>
            <a:r>
              <a:rPr dirty="0" sz="1400" spc="-25">
                <a:solidFill>
                  <a:srgbClr val="00506A"/>
                </a:solidFill>
                <a:latin typeface="Calibri Light"/>
                <a:cs typeface="Calibri Light"/>
              </a:rPr>
              <a:t> </a:t>
            </a:r>
            <a:r>
              <a:rPr dirty="0" sz="1400" spc="-20">
                <a:solidFill>
                  <a:srgbClr val="00506A"/>
                </a:solidFill>
                <a:latin typeface="Calibri Light"/>
                <a:cs typeface="Calibri Light"/>
              </a:rPr>
              <a:t>incluyen</a:t>
            </a:r>
            <a:r>
              <a:rPr dirty="0" sz="1400" spc="-30">
                <a:solidFill>
                  <a:srgbClr val="00506A"/>
                </a:solidFill>
                <a:latin typeface="Calibri Light"/>
                <a:cs typeface="Calibri Light"/>
              </a:rPr>
              <a:t> </a:t>
            </a:r>
            <a:r>
              <a:rPr dirty="0" sz="1400">
                <a:solidFill>
                  <a:srgbClr val="00506A"/>
                </a:solidFill>
                <a:latin typeface="Calibri Light"/>
                <a:cs typeface="Calibri Light"/>
              </a:rPr>
              <a:t>la</a:t>
            </a:r>
            <a:r>
              <a:rPr dirty="0" sz="1400" spc="-30">
                <a:solidFill>
                  <a:srgbClr val="00506A"/>
                </a:solidFill>
                <a:latin typeface="Calibri Light"/>
                <a:cs typeface="Calibri Light"/>
              </a:rPr>
              <a:t> </a:t>
            </a:r>
            <a:r>
              <a:rPr dirty="0" sz="1400" spc="-20">
                <a:solidFill>
                  <a:srgbClr val="00506A"/>
                </a:solidFill>
                <a:latin typeface="Calibri Light"/>
                <a:cs typeface="Calibri Light"/>
              </a:rPr>
              <a:t>remuneración </a:t>
            </a:r>
            <a:r>
              <a:rPr dirty="0" sz="1400">
                <a:solidFill>
                  <a:srgbClr val="00506A"/>
                </a:solidFill>
                <a:latin typeface="Calibri Light"/>
                <a:cs typeface="Calibri Light"/>
              </a:rPr>
              <a:t>y</a:t>
            </a:r>
            <a:r>
              <a:rPr dirty="0" sz="1400" spc="150">
                <a:solidFill>
                  <a:srgbClr val="00506A"/>
                </a:solidFill>
                <a:latin typeface="Calibri Light"/>
                <a:cs typeface="Calibri Light"/>
              </a:rPr>
              <a:t> </a:t>
            </a:r>
            <a:r>
              <a:rPr dirty="0" sz="1400">
                <a:solidFill>
                  <a:srgbClr val="00506A"/>
                </a:solidFill>
                <a:latin typeface="Calibri Light"/>
                <a:cs typeface="Calibri Light"/>
              </a:rPr>
              <a:t>beneficios</a:t>
            </a:r>
            <a:r>
              <a:rPr dirty="0" sz="1400" spc="145">
                <a:solidFill>
                  <a:srgbClr val="00506A"/>
                </a:solidFill>
                <a:latin typeface="Calibri Light"/>
                <a:cs typeface="Calibri Light"/>
              </a:rPr>
              <a:t> </a:t>
            </a:r>
            <a:r>
              <a:rPr dirty="0" sz="1400">
                <a:solidFill>
                  <a:srgbClr val="00506A"/>
                </a:solidFill>
                <a:latin typeface="Calibri Light"/>
                <a:cs typeface="Calibri Light"/>
              </a:rPr>
              <a:t>del</a:t>
            </a:r>
            <a:r>
              <a:rPr dirty="0" sz="1400" spc="155">
                <a:solidFill>
                  <a:srgbClr val="00506A"/>
                </a:solidFill>
                <a:latin typeface="Calibri Light"/>
                <a:cs typeface="Calibri Light"/>
              </a:rPr>
              <a:t> </a:t>
            </a:r>
            <a:r>
              <a:rPr dirty="0" sz="1400">
                <a:solidFill>
                  <a:srgbClr val="00506A"/>
                </a:solidFill>
                <a:latin typeface="Calibri Light"/>
                <a:cs typeface="Calibri Light"/>
              </a:rPr>
              <a:t>personal</a:t>
            </a:r>
            <a:r>
              <a:rPr dirty="0" sz="1400" spc="150">
                <a:solidFill>
                  <a:srgbClr val="00506A"/>
                </a:solidFill>
                <a:latin typeface="Calibri Light"/>
                <a:cs typeface="Calibri Light"/>
              </a:rPr>
              <a:t> </a:t>
            </a:r>
            <a:r>
              <a:rPr dirty="0" sz="1400" spc="-25">
                <a:solidFill>
                  <a:srgbClr val="00506A"/>
                </a:solidFill>
                <a:latin typeface="Calibri Light"/>
                <a:cs typeface="Calibri Light"/>
              </a:rPr>
              <a:t>de </a:t>
            </a:r>
            <a:r>
              <a:rPr dirty="0" sz="1400">
                <a:solidFill>
                  <a:srgbClr val="00506A"/>
                </a:solidFill>
                <a:latin typeface="Calibri Light"/>
                <a:cs typeface="Calibri Light"/>
              </a:rPr>
              <a:t>la</a:t>
            </a:r>
            <a:r>
              <a:rPr dirty="0" sz="1400" spc="-40">
                <a:solidFill>
                  <a:srgbClr val="00506A"/>
                </a:solidFill>
                <a:latin typeface="Calibri Light"/>
                <a:cs typeface="Calibri Light"/>
              </a:rPr>
              <a:t> </a:t>
            </a:r>
            <a:r>
              <a:rPr dirty="0" sz="1400" spc="-10">
                <a:solidFill>
                  <a:srgbClr val="00506A"/>
                </a:solidFill>
                <a:latin typeface="Calibri Light"/>
                <a:cs typeface="Calibri Light"/>
              </a:rPr>
              <a:t>agencia</a:t>
            </a:r>
            <a:endParaRPr sz="1400">
              <a:latin typeface="Calibri Light"/>
              <a:cs typeface="Calibri Light"/>
            </a:endParaRPr>
          </a:p>
        </p:txBody>
      </p:sp>
      <p:sp>
        <p:nvSpPr>
          <p:cNvPr id="11" name="object 11" descr=""/>
          <p:cNvSpPr txBox="1"/>
          <p:nvPr/>
        </p:nvSpPr>
        <p:spPr>
          <a:xfrm>
            <a:off x="308559" y="5574893"/>
            <a:ext cx="4001770" cy="911860"/>
          </a:xfrm>
          <a:prstGeom prst="rect">
            <a:avLst/>
          </a:prstGeom>
        </p:spPr>
        <p:txBody>
          <a:bodyPr wrap="square" lIns="0" tIns="2540" rIns="0" bIns="0" rtlCol="0" vert="horz">
            <a:spAutoFit/>
          </a:bodyPr>
          <a:lstStyle/>
          <a:p>
            <a:pPr algn="just" marL="12700" marR="5080">
              <a:lnSpc>
                <a:spcPct val="105000"/>
              </a:lnSpc>
              <a:spcBef>
                <a:spcPts val="20"/>
              </a:spcBef>
            </a:pPr>
            <a:r>
              <a:rPr dirty="0" sz="1400">
                <a:solidFill>
                  <a:srgbClr val="00506A"/>
                </a:solidFill>
                <a:latin typeface="Calibri Light"/>
                <a:cs typeface="Calibri Light"/>
              </a:rPr>
              <a:t>En</a:t>
            </a:r>
            <a:r>
              <a:rPr dirty="0" sz="1400" spc="365">
                <a:solidFill>
                  <a:srgbClr val="00506A"/>
                </a:solidFill>
                <a:latin typeface="Calibri Light"/>
                <a:cs typeface="Calibri Light"/>
              </a:rPr>
              <a:t> </a:t>
            </a:r>
            <a:r>
              <a:rPr dirty="0" sz="1400">
                <a:solidFill>
                  <a:srgbClr val="00506A"/>
                </a:solidFill>
                <a:latin typeface="Calibri Light"/>
                <a:cs typeface="Calibri Light"/>
              </a:rPr>
              <a:t>total,</a:t>
            </a:r>
            <a:r>
              <a:rPr dirty="0" sz="1400" spc="370">
                <a:solidFill>
                  <a:srgbClr val="00506A"/>
                </a:solidFill>
                <a:latin typeface="Calibri Light"/>
                <a:cs typeface="Calibri Light"/>
              </a:rPr>
              <a:t> </a:t>
            </a:r>
            <a:r>
              <a:rPr dirty="0" sz="1400">
                <a:solidFill>
                  <a:srgbClr val="00506A"/>
                </a:solidFill>
                <a:latin typeface="Calibri Light"/>
                <a:cs typeface="Calibri Light"/>
              </a:rPr>
              <a:t>representan</a:t>
            </a:r>
            <a:r>
              <a:rPr dirty="0" sz="1400" spc="375">
                <a:solidFill>
                  <a:srgbClr val="00506A"/>
                </a:solidFill>
                <a:latin typeface="Calibri Light"/>
                <a:cs typeface="Calibri Light"/>
              </a:rPr>
              <a:t> </a:t>
            </a:r>
            <a:r>
              <a:rPr dirty="0" sz="1400">
                <a:solidFill>
                  <a:srgbClr val="00506A"/>
                </a:solidFill>
                <a:latin typeface="Calibri Light"/>
                <a:cs typeface="Calibri Light"/>
              </a:rPr>
              <a:t>un</a:t>
            </a:r>
            <a:r>
              <a:rPr dirty="0" sz="1400" spc="370">
                <a:solidFill>
                  <a:srgbClr val="00506A"/>
                </a:solidFill>
                <a:latin typeface="Calibri Light"/>
                <a:cs typeface="Calibri Light"/>
              </a:rPr>
              <a:t> </a:t>
            </a:r>
            <a:r>
              <a:rPr dirty="0" sz="1400">
                <a:solidFill>
                  <a:srgbClr val="00506A"/>
                </a:solidFill>
                <a:latin typeface="Calibri Light"/>
                <a:cs typeface="Calibri Light"/>
              </a:rPr>
              <a:t>92.24</a:t>
            </a:r>
            <a:r>
              <a:rPr dirty="0" sz="1400" spc="365">
                <a:solidFill>
                  <a:srgbClr val="00506A"/>
                </a:solidFill>
                <a:latin typeface="Calibri Light"/>
                <a:cs typeface="Calibri Light"/>
              </a:rPr>
              <a:t> </a:t>
            </a:r>
            <a:r>
              <a:rPr dirty="0" sz="1400">
                <a:solidFill>
                  <a:srgbClr val="00506A"/>
                </a:solidFill>
                <a:latin typeface="Calibri Light"/>
                <a:cs typeface="Calibri Light"/>
              </a:rPr>
              <a:t>%</a:t>
            </a:r>
            <a:r>
              <a:rPr dirty="0" sz="1400" spc="365">
                <a:solidFill>
                  <a:srgbClr val="00506A"/>
                </a:solidFill>
                <a:latin typeface="Calibri Light"/>
                <a:cs typeface="Calibri Light"/>
              </a:rPr>
              <a:t> </a:t>
            </a:r>
            <a:r>
              <a:rPr dirty="0" sz="1400">
                <a:solidFill>
                  <a:srgbClr val="00506A"/>
                </a:solidFill>
                <a:latin typeface="Calibri Light"/>
                <a:cs typeface="Calibri Light"/>
              </a:rPr>
              <a:t>de</a:t>
            </a:r>
            <a:r>
              <a:rPr dirty="0" sz="1400" spc="370">
                <a:solidFill>
                  <a:srgbClr val="00506A"/>
                </a:solidFill>
                <a:latin typeface="Calibri Light"/>
                <a:cs typeface="Calibri Light"/>
              </a:rPr>
              <a:t> </a:t>
            </a:r>
            <a:r>
              <a:rPr dirty="0" sz="1400">
                <a:solidFill>
                  <a:srgbClr val="00506A"/>
                </a:solidFill>
                <a:latin typeface="Calibri Light"/>
                <a:cs typeface="Calibri Light"/>
              </a:rPr>
              <a:t>los</a:t>
            </a:r>
            <a:r>
              <a:rPr dirty="0" sz="1400" spc="365">
                <a:solidFill>
                  <a:srgbClr val="00506A"/>
                </a:solidFill>
                <a:latin typeface="Calibri Light"/>
                <a:cs typeface="Calibri Light"/>
              </a:rPr>
              <a:t> </a:t>
            </a:r>
            <a:r>
              <a:rPr dirty="0" sz="1400">
                <a:solidFill>
                  <a:srgbClr val="00506A"/>
                </a:solidFill>
                <a:latin typeface="Calibri Light"/>
                <a:cs typeface="Calibri Light"/>
              </a:rPr>
              <a:t>costos</a:t>
            </a:r>
            <a:r>
              <a:rPr dirty="0" sz="1400" spc="365">
                <a:solidFill>
                  <a:srgbClr val="00506A"/>
                </a:solidFill>
                <a:latin typeface="Calibri Light"/>
                <a:cs typeface="Calibri Light"/>
              </a:rPr>
              <a:t> </a:t>
            </a:r>
            <a:r>
              <a:rPr dirty="0" sz="1400" spc="-25">
                <a:solidFill>
                  <a:srgbClr val="00506A"/>
                </a:solidFill>
                <a:latin typeface="Calibri Light"/>
                <a:cs typeface="Calibri Light"/>
              </a:rPr>
              <a:t>de </a:t>
            </a:r>
            <a:r>
              <a:rPr dirty="0" sz="1400">
                <a:solidFill>
                  <a:srgbClr val="00506A"/>
                </a:solidFill>
                <a:latin typeface="Calibri Light"/>
                <a:cs typeface="Calibri Light"/>
              </a:rPr>
              <a:t>administrar</a:t>
            </a:r>
            <a:r>
              <a:rPr dirty="0" sz="1400" spc="125">
                <a:solidFill>
                  <a:srgbClr val="00506A"/>
                </a:solidFill>
                <a:latin typeface="Calibri Light"/>
                <a:cs typeface="Calibri Light"/>
              </a:rPr>
              <a:t>  </a:t>
            </a:r>
            <a:r>
              <a:rPr dirty="0" sz="1400">
                <a:solidFill>
                  <a:srgbClr val="00506A"/>
                </a:solidFill>
                <a:latin typeface="Calibri Light"/>
                <a:cs typeface="Calibri Light"/>
              </a:rPr>
              <a:t>el</a:t>
            </a:r>
            <a:r>
              <a:rPr dirty="0" sz="1400" spc="125">
                <a:solidFill>
                  <a:srgbClr val="00506A"/>
                </a:solidFill>
                <a:latin typeface="Calibri Light"/>
                <a:cs typeface="Calibri Light"/>
              </a:rPr>
              <a:t>  </a:t>
            </a:r>
            <a:r>
              <a:rPr dirty="0" sz="1400">
                <a:solidFill>
                  <a:srgbClr val="00506A"/>
                </a:solidFill>
                <a:latin typeface="Calibri Light"/>
                <a:cs typeface="Calibri Light"/>
              </a:rPr>
              <a:t>instrumento.</a:t>
            </a:r>
            <a:r>
              <a:rPr dirty="0" sz="1400" spc="130">
                <a:solidFill>
                  <a:srgbClr val="00506A"/>
                </a:solidFill>
                <a:latin typeface="Calibri Light"/>
                <a:cs typeface="Calibri Light"/>
              </a:rPr>
              <a:t>  </a:t>
            </a:r>
            <a:r>
              <a:rPr dirty="0" sz="1400">
                <a:solidFill>
                  <a:srgbClr val="00506A"/>
                </a:solidFill>
                <a:latin typeface="Calibri Light"/>
                <a:cs typeface="Calibri Light"/>
              </a:rPr>
              <a:t>Los</a:t>
            </a:r>
            <a:r>
              <a:rPr dirty="0" sz="1400" spc="125">
                <a:solidFill>
                  <a:srgbClr val="00506A"/>
                </a:solidFill>
                <a:latin typeface="Calibri Light"/>
                <a:cs typeface="Calibri Light"/>
              </a:rPr>
              <a:t>  </a:t>
            </a:r>
            <a:r>
              <a:rPr dirty="0" sz="1400">
                <a:solidFill>
                  <a:srgbClr val="00506A"/>
                </a:solidFill>
                <a:latin typeface="Calibri Light"/>
                <a:cs typeface="Calibri Light"/>
              </a:rPr>
              <a:t>demás</a:t>
            </a:r>
            <a:r>
              <a:rPr dirty="0" sz="1400" spc="125">
                <a:solidFill>
                  <a:srgbClr val="00506A"/>
                </a:solidFill>
                <a:latin typeface="Calibri Light"/>
                <a:cs typeface="Calibri Light"/>
              </a:rPr>
              <a:t>  </a:t>
            </a:r>
            <a:r>
              <a:rPr dirty="0" sz="1400">
                <a:solidFill>
                  <a:srgbClr val="00506A"/>
                </a:solidFill>
                <a:latin typeface="Calibri Light"/>
                <a:cs typeface="Calibri Light"/>
              </a:rPr>
              <a:t>rubros</a:t>
            </a:r>
            <a:r>
              <a:rPr dirty="0" sz="1400" spc="125">
                <a:solidFill>
                  <a:srgbClr val="00506A"/>
                </a:solidFill>
                <a:latin typeface="Calibri Light"/>
                <a:cs typeface="Calibri Light"/>
              </a:rPr>
              <a:t>  </a:t>
            </a:r>
            <a:r>
              <a:rPr dirty="0" sz="1400" spc="-25">
                <a:solidFill>
                  <a:srgbClr val="00506A"/>
                </a:solidFill>
                <a:latin typeface="Calibri Light"/>
                <a:cs typeface="Calibri Light"/>
              </a:rPr>
              <a:t>del </a:t>
            </a:r>
            <a:r>
              <a:rPr dirty="0" sz="1400" spc="-20">
                <a:solidFill>
                  <a:srgbClr val="00506A"/>
                </a:solidFill>
                <a:latin typeface="Calibri Light"/>
                <a:cs typeface="Calibri Light"/>
              </a:rPr>
              <a:t>funcionamiento</a:t>
            </a:r>
            <a:r>
              <a:rPr dirty="0" sz="1400" spc="-40">
                <a:solidFill>
                  <a:srgbClr val="00506A"/>
                </a:solidFill>
                <a:latin typeface="Calibri Light"/>
                <a:cs typeface="Calibri Light"/>
              </a:rPr>
              <a:t> </a:t>
            </a:r>
            <a:r>
              <a:rPr dirty="0" sz="1400">
                <a:solidFill>
                  <a:srgbClr val="00506A"/>
                </a:solidFill>
                <a:latin typeface="Calibri Light"/>
                <a:cs typeface="Calibri Light"/>
              </a:rPr>
              <a:t>de</a:t>
            </a:r>
            <a:r>
              <a:rPr dirty="0" sz="1400" spc="-25">
                <a:solidFill>
                  <a:srgbClr val="00506A"/>
                </a:solidFill>
                <a:latin typeface="Calibri Light"/>
                <a:cs typeface="Calibri Light"/>
              </a:rPr>
              <a:t> </a:t>
            </a:r>
            <a:r>
              <a:rPr dirty="0" sz="1400">
                <a:solidFill>
                  <a:srgbClr val="00506A"/>
                </a:solidFill>
                <a:latin typeface="Calibri Light"/>
                <a:cs typeface="Calibri Light"/>
              </a:rPr>
              <a:t>las</a:t>
            </a:r>
            <a:r>
              <a:rPr dirty="0" sz="1400" spc="-30">
                <a:solidFill>
                  <a:srgbClr val="00506A"/>
                </a:solidFill>
                <a:latin typeface="Calibri Light"/>
                <a:cs typeface="Calibri Light"/>
              </a:rPr>
              <a:t> </a:t>
            </a:r>
            <a:r>
              <a:rPr dirty="0" sz="1400" spc="-10">
                <a:solidFill>
                  <a:srgbClr val="00506A"/>
                </a:solidFill>
                <a:latin typeface="Calibri Light"/>
                <a:cs typeface="Calibri Light"/>
              </a:rPr>
              <a:t>oficinas</a:t>
            </a:r>
            <a:r>
              <a:rPr dirty="0" sz="1400" spc="-35">
                <a:solidFill>
                  <a:srgbClr val="00506A"/>
                </a:solidFill>
                <a:latin typeface="Calibri Light"/>
                <a:cs typeface="Calibri Light"/>
              </a:rPr>
              <a:t> </a:t>
            </a:r>
            <a:r>
              <a:rPr dirty="0" sz="1400">
                <a:solidFill>
                  <a:srgbClr val="00506A"/>
                </a:solidFill>
                <a:latin typeface="Calibri Light"/>
                <a:cs typeface="Calibri Light"/>
              </a:rPr>
              <a:t>de</a:t>
            </a:r>
            <a:r>
              <a:rPr dirty="0" sz="1400" spc="-25">
                <a:solidFill>
                  <a:srgbClr val="00506A"/>
                </a:solidFill>
                <a:latin typeface="Calibri Light"/>
                <a:cs typeface="Calibri Light"/>
              </a:rPr>
              <a:t> </a:t>
            </a:r>
            <a:r>
              <a:rPr dirty="0" sz="1400">
                <a:solidFill>
                  <a:srgbClr val="00506A"/>
                </a:solidFill>
                <a:latin typeface="Calibri Light"/>
                <a:cs typeface="Calibri Light"/>
              </a:rPr>
              <a:t>la</a:t>
            </a:r>
            <a:r>
              <a:rPr dirty="0" sz="1400" spc="-25">
                <a:solidFill>
                  <a:srgbClr val="00506A"/>
                </a:solidFill>
                <a:latin typeface="Calibri Light"/>
                <a:cs typeface="Calibri Light"/>
              </a:rPr>
              <a:t> </a:t>
            </a:r>
            <a:r>
              <a:rPr dirty="0" sz="1400" spc="-10">
                <a:solidFill>
                  <a:srgbClr val="00506A"/>
                </a:solidFill>
                <a:latin typeface="Calibri Light"/>
                <a:cs typeface="Calibri Light"/>
              </a:rPr>
              <a:t>agencia</a:t>
            </a:r>
            <a:r>
              <a:rPr dirty="0" sz="1400" spc="-40">
                <a:solidFill>
                  <a:srgbClr val="00506A"/>
                </a:solidFill>
                <a:latin typeface="Calibri Light"/>
                <a:cs typeface="Calibri Light"/>
              </a:rPr>
              <a:t> </a:t>
            </a:r>
            <a:r>
              <a:rPr dirty="0" sz="1400" spc="-10">
                <a:solidFill>
                  <a:srgbClr val="00506A"/>
                </a:solidFill>
                <a:latin typeface="Calibri Light"/>
                <a:cs typeface="Calibri Light"/>
              </a:rPr>
              <a:t>representan </a:t>
            </a:r>
            <a:r>
              <a:rPr dirty="0" sz="1400">
                <a:solidFill>
                  <a:srgbClr val="00506A"/>
                </a:solidFill>
                <a:latin typeface="Calibri Light"/>
                <a:cs typeface="Calibri Light"/>
              </a:rPr>
              <a:t>el</a:t>
            </a:r>
            <a:r>
              <a:rPr dirty="0" sz="1400" spc="-50">
                <a:solidFill>
                  <a:srgbClr val="00506A"/>
                </a:solidFill>
                <a:latin typeface="Calibri Light"/>
                <a:cs typeface="Calibri Light"/>
              </a:rPr>
              <a:t> </a:t>
            </a:r>
            <a:r>
              <a:rPr dirty="0" sz="1400">
                <a:solidFill>
                  <a:srgbClr val="00506A"/>
                </a:solidFill>
                <a:latin typeface="Calibri Light"/>
                <a:cs typeface="Calibri Light"/>
              </a:rPr>
              <a:t>7.76</a:t>
            </a:r>
            <a:r>
              <a:rPr dirty="0" sz="1400" spc="-55">
                <a:solidFill>
                  <a:srgbClr val="00506A"/>
                </a:solidFill>
                <a:latin typeface="Calibri Light"/>
                <a:cs typeface="Calibri Light"/>
              </a:rPr>
              <a:t> </a:t>
            </a:r>
            <a:r>
              <a:rPr dirty="0" sz="1400">
                <a:solidFill>
                  <a:srgbClr val="00506A"/>
                </a:solidFill>
                <a:latin typeface="Calibri Light"/>
                <a:cs typeface="Calibri Light"/>
              </a:rPr>
              <a:t>%</a:t>
            </a:r>
            <a:r>
              <a:rPr dirty="0" sz="1400" spc="-25">
                <a:solidFill>
                  <a:srgbClr val="00506A"/>
                </a:solidFill>
                <a:latin typeface="Calibri Light"/>
                <a:cs typeface="Calibri Light"/>
              </a:rPr>
              <a:t> </a:t>
            </a:r>
            <a:r>
              <a:rPr dirty="0" sz="1400" spc="-10">
                <a:solidFill>
                  <a:srgbClr val="00506A"/>
                </a:solidFill>
                <a:latin typeface="Calibri Light"/>
                <a:cs typeface="Calibri Light"/>
              </a:rPr>
              <a:t>restante</a:t>
            </a:r>
            <a:endParaRPr sz="1400">
              <a:latin typeface="Calibri Light"/>
              <a:cs typeface="Calibri Light"/>
            </a:endParaRPr>
          </a:p>
        </p:txBody>
      </p:sp>
      <p:pic>
        <p:nvPicPr>
          <p:cNvPr id="12" name="object 12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012944" y="1524952"/>
            <a:ext cx="4483988" cy="4686808"/>
          </a:xfrm>
          <a:prstGeom prst="rect">
            <a:avLst/>
          </a:prstGeom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296536" y="19253"/>
            <a:ext cx="6289040" cy="63500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1774189" algn="l"/>
                <a:tab pos="2911475" algn="l"/>
                <a:tab pos="5839460" algn="l"/>
              </a:tabLst>
            </a:pPr>
            <a:r>
              <a:rPr dirty="0" spc="-10">
                <a:latin typeface="Calibri Light"/>
                <a:cs typeface="Calibri Light"/>
              </a:rPr>
              <a:t>Costo</a:t>
            </a:r>
            <a:r>
              <a:rPr dirty="0">
                <a:latin typeface="Calibri Light"/>
                <a:cs typeface="Calibri Light"/>
              </a:rPr>
              <a:t>	</a:t>
            </a:r>
            <a:r>
              <a:rPr dirty="0" spc="-25">
                <a:latin typeface="Calibri Light"/>
                <a:cs typeface="Calibri Light"/>
              </a:rPr>
              <a:t>de</a:t>
            </a:r>
            <a:r>
              <a:rPr dirty="0">
                <a:latin typeface="Calibri Light"/>
                <a:cs typeface="Calibri Light"/>
              </a:rPr>
              <a:t>	</a:t>
            </a:r>
            <a:r>
              <a:rPr dirty="0" spc="-10">
                <a:latin typeface="Calibri Light"/>
                <a:cs typeface="Calibri Light"/>
              </a:rPr>
              <a:t>Postulación</a:t>
            </a:r>
            <a:r>
              <a:rPr dirty="0">
                <a:latin typeface="Calibri Light"/>
                <a:cs typeface="Calibri Light"/>
              </a:rPr>
              <a:t>	</a:t>
            </a:r>
            <a:r>
              <a:rPr dirty="0" spc="-25">
                <a:latin typeface="Calibri Light"/>
                <a:cs typeface="Calibri Light"/>
              </a:rPr>
              <a:t>es</a:t>
            </a:r>
          </a:p>
        </p:txBody>
      </p:sp>
      <p:sp>
        <p:nvSpPr>
          <p:cNvPr id="3" name="object 3" descr=""/>
          <p:cNvSpPr txBox="1"/>
          <p:nvPr/>
        </p:nvSpPr>
        <p:spPr>
          <a:xfrm>
            <a:off x="207060" y="19253"/>
            <a:ext cx="3816350" cy="1184275"/>
          </a:xfrm>
          <a:prstGeom prst="rect">
            <a:avLst/>
          </a:prstGeom>
        </p:spPr>
        <p:txBody>
          <a:bodyPr wrap="square" lIns="0" tIns="81280" rIns="0" bIns="0" rtlCol="0" vert="horz">
            <a:spAutoFit/>
          </a:bodyPr>
          <a:lstStyle/>
          <a:p>
            <a:pPr marL="12700" marR="5080">
              <a:lnSpc>
                <a:spcPts val="4320"/>
              </a:lnSpc>
              <a:spcBef>
                <a:spcPts val="640"/>
              </a:spcBef>
              <a:tabLst>
                <a:tab pos="2854960" algn="l"/>
              </a:tabLst>
            </a:pPr>
            <a:r>
              <a:rPr dirty="0" sz="4000" spc="-10">
                <a:solidFill>
                  <a:srgbClr val="FFFFFF"/>
                </a:solidFill>
                <a:latin typeface="Calibri Light"/>
                <a:cs typeface="Calibri Light"/>
              </a:rPr>
              <a:t>Percepción</a:t>
            </a:r>
            <a:r>
              <a:rPr dirty="0" sz="4000">
                <a:solidFill>
                  <a:srgbClr val="FFFFFF"/>
                </a:solidFill>
                <a:latin typeface="Calibri Light"/>
                <a:cs typeface="Calibri Light"/>
              </a:rPr>
              <a:t>	</a:t>
            </a:r>
            <a:r>
              <a:rPr dirty="0" sz="4000" spc="-25">
                <a:solidFill>
                  <a:srgbClr val="FFFFFF"/>
                </a:solidFill>
                <a:latin typeface="Calibri Light"/>
                <a:cs typeface="Calibri Light"/>
              </a:rPr>
              <a:t>del </a:t>
            </a:r>
            <a:r>
              <a:rPr dirty="0" sz="4000" spc="-60">
                <a:solidFill>
                  <a:srgbClr val="FFFFFF"/>
                </a:solidFill>
                <a:latin typeface="Calibri Light"/>
                <a:cs typeface="Calibri Light"/>
              </a:rPr>
              <a:t>Relativamente</a:t>
            </a:r>
            <a:r>
              <a:rPr dirty="0" sz="4000" spc="-120">
                <a:solidFill>
                  <a:srgbClr val="FFFFFF"/>
                </a:solidFill>
                <a:latin typeface="Calibri Light"/>
                <a:cs typeface="Calibri Light"/>
              </a:rPr>
              <a:t> </a:t>
            </a:r>
            <a:r>
              <a:rPr dirty="0" sz="4000" spc="-20">
                <a:solidFill>
                  <a:srgbClr val="FFFFFF"/>
                </a:solidFill>
                <a:latin typeface="Calibri Light"/>
                <a:cs typeface="Calibri Light"/>
              </a:rPr>
              <a:t>Alto</a:t>
            </a:r>
            <a:endParaRPr sz="4000">
              <a:latin typeface="Calibri Light"/>
              <a:cs typeface="Calibri Light"/>
            </a:endParaRPr>
          </a:p>
        </p:txBody>
      </p:sp>
      <p:sp>
        <p:nvSpPr>
          <p:cNvPr id="4" name="object 4" descr=""/>
          <p:cNvSpPr/>
          <p:nvPr/>
        </p:nvSpPr>
        <p:spPr>
          <a:xfrm>
            <a:off x="2024633" y="5040629"/>
            <a:ext cx="835025" cy="146685"/>
          </a:xfrm>
          <a:custGeom>
            <a:avLst/>
            <a:gdLst/>
            <a:ahLst/>
            <a:cxnLst/>
            <a:rect l="l" t="t" r="r" b="b"/>
            <a:pathLst>
              <a:path w="835025" h="146685">
                <a:moveTo>
                  <a:pt x="0" y="73152"/>
                </a:moveTo>
                <a:lnTo>
                  <a:pt x="834517" y="73152"/>
                </a:lnTo>
              </a:path>
              <a:path w="835025" h="146685">
                <a:moveTo>
                  <a:pt x="49403" y="146431"/>
                </a:moveTo>
                <a:lnTo>
                  <a:pt x="0" y="73152"/>
                </a:lnTo>
                <a:lnTo>
                  <a:pt x="49403" y="0"/>
                </a:lnTo>
              </a:path>
            </a:pathLst>
          </a:custGeom>
          <a:ln w="13359">
            <a:solidFill>
              <a:srgbClr val="474747"/>
            </a:solidFill>
          </a:ln>
        </p:spPr>
        <p:txBody>
          <a:bodyPr wrap="square" lIns="0" tIns="0" rIns="0" bIns="0" rtlCol="0"/>
          <a:lstStyle/>
          <a:p/>
        </p:txBody>
      </p:sp>
      <p:grpSp>
        <p:nvGrpSpPr>
          <p:cNvPr id="5" name="object 5" descr=""/>
          <p:cNvGrpSpPr/>
          <p:nvPr/>
        </p:nvGrpSpPr>
        <p:grpSpPr>
          <a:xfrm>
            <a:off x="2017954" y="1750492"/>
            <a:ext cx="3382010" cy="4023360"/>
            <a:chOff x="2017954" y="1750492"/>
            <a:chExt cx="3382010" cy="4023360"/>
          </a:xfrm>
        </p:grpSpPr>
        <p:pic>
          <p:nvPicPr>
            <p:cNvPr id="6" name="object 6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988996" y="4453814"/>
              <a:ext cx="2410357" cy="1319985"/>
            </a:xfrm>
            <a:prstGeom prst="rect">
              <a:avLst/>
            </a:prstGeom>
          </p:spPr>
        </p:pic>
        <p:pic>
          <p:nvPicPr>
            <p:cNvPr id="7" name="object 7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017954" y="3102153"/>
              <a:ext cx="2410484" cy="1319935"/>
            </a:xfrm>
            <a:prstGeom prst="rect">
              <a:avLst/>
            </a:prstGeom>
          </p:spPr>
        </p:pic>
        <p:sp>
          <p:nvSpPr>
            <p:cNvPr id="8" name="object 8" descr=""/>
            <p:cNvSpPr/>
            <p:nvPr/>
          </p:nvSpPr>
          <p:spPr>
            <a:xfrm>
              <a:off x="4558283" y="3688969"/>
              <a:ext cx="834390" cy="146685"/>
            </a:xfrm>
            <a:custGeom>
              <a:avLst/>
              <a:gdLst/>
              <a:ahLst/>
              <a:cxnLst/>
              <a:rect l="l" t="t" r="r" b="b"/>
              <a:pathLst>
                <a:path w="834389" h="146685">
                  <a:moveTo>
                    <a:pt x="834389" y="73151"/>
                  </a:moveTo>
                  <a:lnTo>
                    <a:pt x="0" y="73151"/>
                  </a:lnTo>
                </a:path>
                <a:path w="834389" h="146685">
                  <a:moveTo>
                    <a:pt x="784987" y="146430"/>
                  </a:moveTo>
                  <a:lnTo>
                    <a:pt x="834389" y="73151"/>
                  </a:lnTo>
                  <a:lnTo>
                    <a:pt x="784987" y="0"/>
                  </a:lnTo>
                </a:path>
              </a:pathLst>
            </a:custGeom>
            <a:ln w="13359">
              <a:solidFill>
                <a:srgbClr val="474747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9" name="object 9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988996" y="1750492"/>
              <a:ext cx="2410357" cy="1319935"/>
            </a:xfrm>
            <a:prstGeom prst="rect">
              <a:avLst/>
            </a:prstGeom>
          </p:spPr>
        </p:pic>
        <p:sp>
          <p:nvSpPr>
            <p:cNvPr id="10" name="object 10" descr=""/>
            <p:cNvSpPr/>
            <p:nvPr/>
          </p:nvSpPr>
          <p:spPr>
            <a:xfrm>
              <a:off x="2024633" y="2337307"/>
              <a:ext cx="835025" cy="146685"/>
            </a:xfrm>
            <a:custGeom>
              <a:avLst/>
              <a:gdLst/>
              <a:ahLst/>
              <a:cxnLst/>
              <a:rect l="l" t="t" r="r" b="b"/>
              <a:pathLst>
                <a:path w="835025" h="146685">
                  <a:moveTo>
                    <a:pt x="0" y="73151"/>
                  </a:moveTo>
                  <a:lnTo>
                    <a:pt x="834517" y="73151"/>
                  </a:lnTo>
                </a:path>
                <a:path w="835025" h="146685">
                  <a:moveTo>
                    <a:pt x="49403" y="146430"/>
                  </a:moveTo>
                  <a:lnTo>
                    <a:pt x="0" y="73151"/>
                  </a:lnTo>
                  <a:lnTo>
                    <a:pt x="49403" y="0"/>
                  </a:lnTo>
                </a:path>
              </a:pathLst>
            </a:custGeom>
            <a:ln w="13359">
              <a:solidFill>
                <a:srgbClr val="474747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1" name="object 11" descr=""/>
          <p:cNvSpPr txBox="1"/>
          <p:nvPr/>
        </p:nvSpPr>
        <p:spPr>
          <a:xfrm>
            <a:off x="2258060" y="3628390"/>
            <a:ext cx="413384" cy="2393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 spc="-20" b="1">
                <a:solidFill>
                  <a:srgbClr val="E45652"/>
                </a:solidFill>
                <a:latin typeface="Roboto"/>
                <a:cs typeface="Roboto"/>
              </a:rPr>
              <a:t>3.6%</a:t>
            </a:r>
            <a:endParaRPr sz="1400">
              <a:latin typeface="Roboto"/>
              <a:cs typeface="Roboto"/>
            </a:endParaRPr>
          </a:p>
        </p:txBody>
      </p:sp>
      <p:sp>
        <p:nvSpPr>
          <p:cNvPr id="12" name="object 12" descr=""/>
          <p:cNvSpPr txBox="1"/>
          <p:nvPr/>
        </p:nvSpPr>
        <p:spPr>
          <a:xfrm>
            <a:off x="404875" y="1783537"/>
            <a:ext cx="1489075" cy="120015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algn="r" marR="19685">
              <a:lnSpc>
                <a:spcPct val="100000"/>
              </a:lnSpc>
              <a:spcBef>
                <a:spcPts val="105"/>
              </a:spcBef>
            </a:pPr>
            <a:r>
              <a:rPr dirty="0" sz="1400" b="1">
                <a:solidFill>
                  <a:srgbClr val="3BC583"/>
                </a:solidFill>
                <a:latin typeface="Roboto"/>
                <a:cs typeface="Roboto"/>
              </a:rPr>
              <a:t>Beneficiarios</a:t>
            </a:r>
            <a:r>
              <a:rPr dirty="0" sz="1400" spc="-30" b="1">
                <a:solidFill>
                  <a:srgbClr val="3BC583"/>
                </a:solidFill>
                <a:latin typeface="Roboto"/>
                <a:cs typeface="Roboto"/>
              </a:rPr>
              <a:t> </a:t>
            </a:r>
            <a:r>
              <a:rPr dirty="0" sz="1400" spc="-25" b="1">
                <a:solidFill>
                  <a:srgbClr val="3BC583"/>
                </a:solidFill>
                <a:latin typeface="Roboto"/>
                <a:cs typeface="Roboto"/>
              </a:rPr>
              <a:t>con</a:t>
            </a:r>
            <a:endParaRPr sz="1400">
              <a:latin typeface="Roboto"/>
              <a:cs typeface="Roboto"/>
            </a:endParaRPr>
          </a:p>
          <a:p>
            <a:pPr algn="r" marR="20320">
              <a:lnSpc>
                <a:spcPct val="100000"/>
              </a:lnSpc>
            </a:pPr>
            <a:r>
              <a:rPr dirty="0" sz="1400" b="1">
                <a:solidFill>
                  <a:srgbClr val="3BC583"/>
                </a:solidFill>
                <a:latin typeface="Roboto"/>
                <a:cs typeface="Roboto"/>
              </a:rPr>
              <a:t>Costos</a:t>
            </a:r>
            <a:r>
              <a:rPr dirty="0" sz="1400" spc="-5" b="1">
                <a:solidFill>
                  <a:srgbClr val="3BC583"/>
                </a:solidFill>
                <a:latin typeface="Roboto"/>
                <a:cs typeface="Roboto"/>
              </a:rPr>
              <a:t> </a:t>
            </a:r>
            <a:r>
              <a:rPr dirty="0" sz="1400" b="1">
                <a:solidFill>
                  <a:srgbClr val="3BC583"/>
                </a:solidFill>
                <a:latin typeface="Roboto"/>
                <a:cs typeface="Roboto"/>
              </a:rPr>
              <a:t>Menores</a:t>
            </a:r>
            <a:r>
              <a:rPr dirty="0" sz="1400" spc="-10" b="1">
                <a:solidFill>
                  <a:srgbClr val="3BC583"/>
                </a:solidFill>
                <a:latin typeface="Roboto"/>
                <a:cs typeface="Roboto"/>
              </a:rPr>
              <a:t> </a:t>
            </a:r>
            <a:r>
              <a:rPr dirty="0" sz="1400" spc="-50" b="1">
                <a:solidFill>
                  <a:srgbClr val="3BC583"/>
                </a:solidFill>
                <a:latin typeface="Roboto"/>
                <a:cs typeface="Roboto"/>
              </a:rPr>
              <a:t>a</a:t>
            </a:r>
            <a:endParaRPr sz="1400">
              <a:latin typeface="Roboto"/>
              <a:cs typeface="Roboto"/>
            </a:endParaRPr>
          </a:p>
          <a:p>
            <a:pPr algn="r" marR="20320">
              <a:lnSpc>
                <a:spcPct val="100000"/>
              </a:lnSpc>
            </a:pPr>
            <a:r>
              <a:rPr dirty="0" sz="1400" b="1">
                <a:solidFill>
                  <a:srgbClr val="3BC583"/>
                </a:solidFill>
                <a:latin typeface="Roboto"/>
                <a:cs typeface="Roboto"/>
              </a:rPr>
              <a:t>S/</a:t>
            </a:r>
            <a:r>
              <a:rPr dirty="0" sz="1400" spc="-50" b="1">
                <a:solidFill>
                  <a:srgbClr val="3BC583"/>
                </a:solidFill>
                <a:latin typeface="Roboto"/>
                <a:cs typeface="Roboto"/>
              </a:rPr>
              <a:t> </a:t>
            </a:r>
            <a:r>
              <a:rPr dirty="0" sz="1400" spc="-20" b="1">
                <a:solidFill>
                  <a:srgbClr val="3BC583"/>
                </a:solidFill>
                <a:latin typeface="Roboto"/>
                <a:cs typeface="Roboto"/>
              </a:rPr>
              <a:t>1200</a:t>
            </a:r>
            <a:endParaRPr sz="1400">
              <a:latin typeface="Roboto"/>
              <a:cs typeface="Roboto"/>
            </a:endParaRPr>
          </a:p>
          <a:p>
            <a:pPr algn="r" marR="5715">
              <a:lnSpc>
                <a:spcPct val="100000"/>
              </a:lnSpc>
              <a:spcBef>
                <a:spcPts val="420"/>
              </a:spcBef>
            </a:pPr>
            <a:r>
              <a:rPr dirty="0" sz="1050">
                <a:solidFill>
                  <a:srgbClr val="474747"/>
                </a:solidFill>
                <a:latin typeface="Roboto"/>
                <a:cs typeface="Roboto"/>
              </a:rPr>
              <a:t>294</a:t>
            </a:r>
            <a:r>
              <a:rPr dirty="0" sz="1050" spc="-10">
                <a:solidFill>
                  <a:srgbClr val="474747"/>
                </a:solidFill>
                <a:latin typeface="Roboto"/>
                <a:cs typeface="Roboto"/>
              </a:rPr>
              <a:t> </a:t>
            </a:r>
            <a:r>
              <a:rPr dirty="0" sz="1050">
                <a:solidFill>
                  <a:srgbClr val="474747"/>
                </a:solidFill>
                <a:latin typeface="Roboto"/>
                <a:cs typeface="Roboto"/>
              </a:rPr>
              <a:t>de</a:t>
            </a:r>
            <a:r>
              <a:rPr dirty="0" sz="1050" spc="-20">
                <a:solidFill>
                  <a:srgbClr val="474747"/>
                </a:solidFill>
                <a:latin typeface="Roboto"/>
                <a:cs typeface="Roboto"/>
              </a:rPr>
              <a:t> </a:t>
            </a:r>
            <a:r>
              <a:rPr dirty="0" sz="1050">
                <a:solidFill>
                  <a:srgbClr val="474747"/>
                </a:solidFill>
                <a:latin typeface="Roboto"/>
                <a:cs typeface="Roboto"/>
              </a:rPr>
              <a:t>393</a:t>
            </a:r>
            <a:r>
              <a:rPr dirty="0" sz="1050" spc="-5">
                <a:solidFill>
                  <a:srgbClr val="474747"/>
                </a:solidFill>
                <a:latin typeface="Roboto"/>
                <a:cs typeface="Roboto"/>
              </a:rPr>
              <a:t> </a:t>
            </a:r>
            <a:r>
              <a:rPr dirty="0" sz="1050" spc="-10">
                <a:solidFill>
                  <a:srgbClr val="474747"/>
                </a:solidFill>
                <a:latin typeface="Roboto"/>
                <a:cs typeface="Roboto"/>
              </a:rPr>
              <a:t>beneficiarios</a:t>
            </a:r>
            <a:endParaRPr sz="1050">
              <a:latin typeface="Roboto"/>
              <a:cs typeface="Roboto"/>
            </a:endParaRPr>
          </a:p>
          <a:p>
            <a:pPr algn="r" marR="5080">
              <a:lnSpc>
                <a:spcPct val="100000"/>
              </a:lnSpc>
            </a:pPr>
            <a:r>
              <a:rPr dirty="0" sz="1050" spc="-20">
                <a:solidFill>
                  <a:srgbClr val="474747"/>
                </a:solidFill>
                <a:latin typeface="Roboto"/>
                <a:cs typeface="Roboto"/>
              </a:rPr>
              <a:t>indicaron</a:t>
            </a:r>
            <a:r>
              <a:rPr dirty="0" sz="1050" spc="25">
                <a:solidFill>
                  <a:srgbClr val="474747"/>
                </a:solidFill>
                <a:latin typeface="Roboto"/>
                <a:cs typeface="Roboto"/>
              </a:rPr>
              <a:t> </a:t>
            </a:r>
            <a:r>
              <a:rPr dirty="0" sz="1050" spc="-10">
                <a:solidFill>
                  <a:srgbClr val="474747"/>
                </a:solidFill>
                <a:latin typeface="Roboto"/>
                <a:cs typeface="Roboto"/>
              </a:rPr>
              <a:t>costos</a:t>
            </a:r>
            <a:endParaRPr sz="1050">
              <a:latin typeface="Roboto"/>
              <a:cs typeface="Roboto"/>
            </a:endParaRPr>
          </a:p>
          <a:p>
            <a:pPr algn="r" marR="5715">
              <a:lnSpc>
                <a:spcPct val="100000"/>
              </a:lnSpc>
            </a:pPr>
            <a:r>
              <a:rPr dirty="0" sz="1050">
                <a:solidFill>
                  <a:srgbClr val="474747"/>
                </a:solidFill>
                <a:latin typeface="Roboto"/>
                <a:cs typeface="Roboto"/>
              </a:rPr>
              <a:t>menores</a:t>
            </a:r>
            <a:r>
              <a:rPr dirty="0" sz="1050" spc="-45">
                <a:solidFill>
                  <a:srgbClr val="474747"/>
                </a:solidFill>
                <a:latin typeface="Roboto"/>
                <a:cs typeface="Roboto"/>
              </a:rPr>
              <a:t> </a:t>
            </a:r>
            <a:r>
              <a:rPr dirty="0" sz="1050">
                <a:solidFill>
                  <a:srgbClr val="474747"/>
                </a:solidFill>
                <a:latin typeface="Roboto"/>
                <a:cs typeface="Roboto"/>
              </a:rPr>
              <a:t>a</a:t>
            </a:r>
            <a:r>
              <a:rPr dirty="0" sz="1050" spc="-25">
                <a:solidFill>
                  <a:srgbClr val="474747"/>
                </a:solidFill>
                <a:latin typeface="Roboto"/>
                <a:cs typeface="Roboto"/>
              </a:rPr>
              <a:t> </a:t>
            </a:r>
            <a:r>
              <a:rPr dirty="0" sz="1050">
                <a:solidFill>
                  <a:srgbClr val="474747"/>
                </a:solidFill>
                <a:latin typeface="Roboto"/>
                <a:cs typeface="Roboto"/>
              </a:rPr>
              <a:t>S/</a:t>
            </a:r>
            <a:r>
              <a:rPr dirty="0" sz="1050" spc="-10">
                <a:solidFill>
                  <a:srgbClr val="474747"/>
                </a:solidFill>
                <a:latin typeface="Roboto"/>
                <a:cs typeface="Roboto"/>
              </a:rPr>
              <a:t> </a:t>
            </a:r>
            <a:r>
              <a:rPr dirty="0" sz="1050" spc="-20">
                <a:solidFill>
                  <a:srgbClr val="474747"/>
                </a:solidFill>
                <a:latin typeface="Roboto"/>
                <a:cs typeface="Roboto"/>
              </a:rPr>
              <a:t>1200.</a:t>
            </a:r>
            <a:endParaRPr sz="1050">
              <a:latin typeface="Roboto"/>
              <a:cs typeface="Roboto"/>
            </a:endParaRPr>
          </a:p>
        </p:txBody>
      </p:sp>
      <p:sp>
        <p:nvSpPr>
          <p:cNvPr id="13" name="object 13" descr=""/>
          <p:cNvSpPr txBox="1"/>
          <p:nvPr/>
        </p:nvSpPr>
        <p:spPr>
          <a:xfrm>
            <a:off x="5636767" y="3277565"/>
            <a:ext cx="1462405" cy="126111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algn="just" marL="12700" marR="5080">
              <a:lnSpc>
                <a:spcPct val="100000"/>
              </a:lnSpc>
              <a:spcBef>
                <a:spcPts val="105"/>
              </a:spcBef>
            </a:pPr>
            <a:r>
              <a:rPr dirty="0" sz="1400" b="1">
                <a:solidFill>
                  <a:srgbClr val="00AFEF"/>
                </a:solidFill>
                <a:latin typeface="Roboto"/>
                <a:cs typeface="Roboto"/>
              </a:rPr>
              <a:t>Beneficiarios</a:t>
            </a:r>
            <a:r>
              <a:rPr dirty="0" sz="1400" spc="-25" b="1">
                <a:solidFill>
                  <a:srgbClr val="00AFEF"/>
                </a:solidFill>
                <a:latin typeface="Roboto"/>
                <a:cs typeface="Roboto"/>
              </a:rPr>
              <a:t> con </a:t>
            </a:r>
            <a:r>
              <a:rPr dirty="0" sz="1400" b="1">
                <a:solidFill>
                  <a:srgbClr val="00AFEF"/>
                </a:solidFill>
                <a:latin typeface="Roboto"/>
                <a:cs typeface="Roboto"/>
              </a:rPr>
              <a:t>Costos</a:t>
            </a:r>
            <a:r>
              <a:rPr dirty="0" sz="1400" spc="5" b="1">
                <a:solidFill>
                  <a:srgbClr val="00AFEF"/>
                </a:solidFill>
                <a:latin typeface="Roboto"/>
                <a:cs typeface="Roboto"/>
              </a:rPr>
              <a:t> </a:t>
            </a:r>
            <a:r>
              <a:rPr dirty="0" sz="1400" b="1">
                <a:solidFill>
                  <a:srgbClr val="00AFEF"/>
                </a:solidFill>
                <a:latin typeface="Roboto"/>
                <a:cs typeface="Roboto"/>
              </a:rPr>
              <a:t>Mayores</a:t>
            </a:r>
            <a:r>
              <a:rPr dirty="0" sz="1400" spc="-15" b="1">
                <a:solidFill>
                  <a:srgbClr val="00AFEF"/>
                </a:solidFill>
                <a:latin typeface="Roboto"/>
                <a:cs typeface="Roboto"/>
              </a:rPr>
              <a:t> </a:t>
            </a:r>
            <a:r>
              <a:rPr dirty="0" sz="1400" spc="-50" b="1">
                <a:solidFill>
                  <a:srgbClr val="00AFEF"/>
                </a:solidFill>
                <a:latin typeface="Roboto"/>
                <a:cs typeface="Roboto"/>
              </a:rPr>
              <a:t>a </a:t>
            </a:r>
            <a:r>
              <a:rPr dirty="0" sz="1400" b="1">
                <a:solidFill>
                  <a:srgbClr val="00AFEF"/>
                </a:solidFill>
                <a:latin typeface="Roboto"/>
                <a:cs typeface="Roboto"/>
              </a:rPr>
              <a:t>S/</a:t>
            </a:r>
            <a:r>
              <a:rPr dirty="0" sz="1400" spc="-50" b="1">
                <a:solidFill>
                  <a:srgbClr val="00AFEF"/>
                </a:solidFill>
                <a:latin typeface="Roboto"/>
                <a:cs typeface="Roboto"/>
              </a:rPr>
              <a:t> </a:t>
            </a:r>
            <a:r>
              <a:rPr dirty="0" sz="1400" spc="-20" b="1">
                <a:solidFill>
                  <a:srgbClr val="00AFEF"/>
                </a:solidFill>
                <a:latin typeface="Roboto"/>
                <a:cs typeface="Roboto"/>
              </a:rPr>
              <a:t>5000</a:t>
            </a:r>
            <a:endParaRPr sz="1400">
              <a:latin typeface="Roboto"/>
              <a:cs typeface="Roboto"/>
            </a:endParaRPr>
          </a:p>
          <a:p>
            <a:pPr marL="12700" marR="54610">
              <a:lnSpc>
                <a:spcPct val="100000"/>
              </a:lnSpc>
              <a:spcBef>
                <a:spcPts val="900"/>
              </a:spcBef>
            </a:pPr>
            <a:r>
              <a:rPr dirty="0" sz="1050">
                <a:solidFill>
                  <a:srgbClr val="474747"/>
                </a:solidFill>
                <a:latin typeface="Roboto"/>
                <a:cs typeface="Roboto"/>
              </a:rPr>
              <a:t>14</a:t>
            </a:r>
            <a:r>
              <a:rPr dirty="0" sz="1050" spc="-5">
                <a:solidFill>
                  <a:srgbClr val="474747"/>
                </a:solidFill>
                <a:latin typeface="Roboto"/>
                <a:cs typeface="Roboto"/>
              </a:rPr>
              <a:t> </a:t>
            </a:r>
            <a:r>
              <a:rPr dirty="0" sz="1050">
                <a:solidFill>
                  <a:srgbClr val="474747"/>
                </a:solidFill>
                <a:latin typeface="Roboto"/>
                <a:cs typeface="Roboto"/>
              </a:rPr>
              <a:t>de</a:t>
            </a:r>
            <a:r>
              <a:rPr dirty="0" sz="1050" spc="-15">
                <a:solidFill>
                  <a:srgbClr val="474747"/>
                </a:solidFill>
                <a:latin typeface="Roboto"/>
                <a:cs typeface="Roboto"/>
              </a:rPr>
              <a:t> </a:t>
            </a:r>
            <a:r>
              <a:rPr dirty="0" sz="1050">
                <a:solidFill>
                  <a:srgbClr val="474747"/>
                </a:solidFill>
                <a:latin typeface="Roboto"/>
                <a:cs typeface="Roboto"/>
              </a:rPr>
              <a:t>393</a:t>
            </a:r>
            <a:r>
              <a:rPr dirty="0" sz="1050" spc="-5">
                <a:solidFill>
                  <a:srgbClr val="474747"/>
                </a:solidFill>
                <a:latin typeface="Roboto"/>
                <a:cs typeface="Roboto"/>
              </a:rPr>
              <a:t> </a:t>
            </a:r>
            <a:r>
              <a:rPr dirty="0" sz="1050" spc="-10">
                <a:solidFill>
                  <a:srgbClr val="474747"/>
                </a:solidFill>
                <a:latin typeface="Roboto"/>
                <a:cs typeface="Roboto"/>
              </a:rPr>
              <a:t>beneficiarios indicaron</a:t>
            </a:r>
            <a:r>
              <a:rPr dirty="0" sz="1050" spc="-55">
                <a:solidFill>
                  <a:srgbClr val="474747"/>
                </a:solidFill>
                <a:latin typeface="Roboto"/>
                <a:cs typeface="Roboto"/>
              </a:rPr>
              <a:t> </a:t>
            </a:r>
            <a:r>
              <a:rPr dirty="0" sz="1050" spc="-10">
                <a:solidFill>
                  <a:srgbClr val="474747"/>
                </a:solidFill>
                <a:latin typeface="Roboto"/>
                <a:cs typeface="Roboto"/>
              </a:rPr>
              <a:t>costos mayores</a:t>
            </a:r>
            <a:r>
              <a:rPr dirty="0" sz="1050" spc="-30">
                <a:solidFill>
                  <a:srgbClr val="474747"/>
                </a:solidFill>
                <a:latin typeface="Roboto"/>
                <a:cs typeface="Roboto"/>
              </a:rPr>
              <a:t> </a:t>
            </a:r>
            <a:r>
              <a:rPr dirty="0" sz="1050">
                <a:solidFill>
                  <a:srgbClr val="474747"/>
                </a:solidFill>
                <a:latin typeface="Roboto"/>
                <a:cs typeface="Roboto"/>
              </a:rPr>
              <a:t>a S/</a:t>
            </a:r>
            <a:r>
              <a:rPr dirty="0" sz="1050" spc="5">
                <a:solidFill>
                  <a:srgbClr val="474747"/>
                </a:solidFill>
                <a:latin typeface="Roboto"/>
                <a:cs typeface="Roboto"/>
              </a:rPr>
              <a:t> </a:t>
            </a:r>
            <a:r>
              <a:rPr dirty="0" sz="1050" spc="-20">
                <a:solidFill>
                  <a:srgbClr val="474747"/>
                </a:solidFill>
                <a:latin typeface="Roboto"/>
                <a:cs typeface="Roboto"/>
              </a:rPr>
              <a:t>5000.</a:t>
            </a:r>
            <a:endParaRPr sz="1050">
              <a:latin typeface="Roboto"/>
              <a:cs typeface="Roboto"/>
            </a:endParaRPr>
          </a:p>
        </p:txBody>
      </p:sp>
      <p:sp>
        <p:nvSpPr>
          <p:cNvPr id="14" name="object 14" descr=""/>
          <p:cNvSpPr txBox="1"/>
          <p:nvPr/>
        </p:nvSpPr>
        <p:spPr>
          <a:xfrm>
            <a:off x="4772659" y="2276043"/>
            <a:ext cx="361315" cy="240029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400" spc="-25" b="1">
                <a:solidFill>
                  <a:srgbClr val="3BC583"/>
                </a:solidFill>
                <a:latin typeface="Roboto"/>
                <a:cs typeface="Roboto"/>
              </a:rPr>
              <a:t>75%</a:t>
            </a:r>
            <a:endParaRPr sz="1400">
              <a:latin typeface="Roboto"/>
              <a:cs typeface="Roboto"/>
            </a:endParaRPr>
          </a:p>
        </p:txBody>
      </p:sp>
      <p:sp>
        <p:nvSpPr>
          <p:cNvPr id="15" name="object 15" descr=""/>
          <p:cNvSpPr txBox="1"/>
          <p:nvPr/>
        </p:nvSpPr>
        <p:spPr>
          <a:xfrm>
            <a:off x="4746497" y="4979873"/>
            <a:ext cx="414020" cy="240029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400" spc="-20" b="1">
                <a:solidFill>
                  <a:srgbClr val="E45652"/>
                </a:solidFill>
                <a:latin typeface="Roboto"/>
                <a:cs typeface="Roboto"/>
              </a:rPr>
              <a:t>1.3%</a:t>
            </a:r>
            <a:endParaRPr sz="1400">
              <a:latin typeface="Roboto"/>
              <a:cs typeface="Roboto"/>
            </a:endParaRPr>
          </a:p>
        </p:txBody>
      </p:sp>
      <p:sp>
        <p:nvSpPr>
          <p:cNvPr id="16" name="object 16" descr=""/>
          <p:cNvSpPr txBox="1"/>
          <p:nvPr/>
        </p:nvSpPr>
        <p:spPr>
          <a:xfrm>
            <a:off x="377139" y="4736084"/>
            <a:ext cx="1463040" cy="66611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r" marL="12700" marR="5715" indent="43815">
              <a:lnSpc>
                <a:spcPct val="100000"/>
              </a:lnSpc>
              <a:spcBef>
                <a:spcPts val="100"/>
              </a:spcBef>
            </a:pPr>
            <a:r>
              <a:rPr dirty="0" sz="1400" b="1">
                <a:solidFill>
                  <a:srgbClr val="00506A"/>
                </a:solidFill>
                <a:latin typeface="Roboto"/>
                <a:cs typeface="Roboto"/>
              </a:rPr>
              <a:t>Beneficiarios</a:t>
            </a:r>
            <a:r>
              <a:rPr dirty="0" sz="1400" spc="-15" b="1">
                <a:solidFill>
                  <a:srgbClr val="00506A"/>
                </a:solidFill>
                <a:latin typeface="Roboto"/>
                <a:cs typeface="Roboto"/>
              </a:rPr>
              <a:t> </a:t>
            </a:r>
            <a:r>
              <a:rPr dirty="0" sz="1400" spc="-25" b="1">
                <a:solidFill>
                  <a:srgbClr val="00506A"/>
                </a:solidFill>
                <a:latin typeface="Roboto"/>
                <a:cs typeface="Roboto"/>
              </a:rPr>
              <a:t>con </a:t>
            </a:r>
            <a:r>
              <a:rPr dirty="0" sz="1400" b="1">
                <a:solidFill>
                  <a:srgbClr val="00506A"/>
                </a:solidFill>
                <a:latin typeface="Roboto"/>
                <a:cs typeface="Roboto"/>
              </a:rPr>
              <a:t>Costos Mayores</a:t>
            </a:r>
            <a:r>
              <a:rPr dirty="0" sz="1400" spc="-15" b="1">
                <a:solidFill>
                  <a:srgbClr val="00506A"/>
                </a:solidFill>
                <a:latin typeface="Roboto"/>
                <a:cs typeface="Roboto"/>
              </a:rPr>
              <a:t> </a:t>
            </a:r>
            <a:r>
              <a:rPr dirty="0" sz="1400" spc="-50" b="1">
                <a:solidFill>
                  <a:srgbClr val="00506A"/>
                </a:solidFill>
                <a:latin typeface="Roboto"/>
                <a:cs typeface="Roboto"/>
              </a:rPr>
              <a:t>a</a:t>
            </a:r>
            <a:endParaRPr sz="1400">
              <a:latin typeface="Roboto"/>
              <a:cs typeface="Roboto"/>
            </a:endParaRPr>
          </a:p>
          <a:p>
            <a:pPr algn="r" marR="5080">
              <a:lnSpc>
                <a:spcPct val="100000"/>
              </a:lnSpc>
            </a:pPr>
            <a:r>
              <a:rPr dirty="0" sz="1400" b="1">
                <a:solidFill>
                  <a:srgbClr val="00506A"/>
                </a:solidFill>
                <a:latin typeface="Roboto"/>
                <a:cs typeface="Roboto"/>
              </a:rPr>
              <a:t>S/</a:t>
            </a:r>
            <a:r>
              <a:rPr dirty="0" sz="1400" spc="-25" b="1">
                <a:solidFill>
                  <a:srgbClr val="00506A"/>
                </a:solidFill>
                <a:latin typeface="Roboto"/>
                <a:cs typeface="Roboto"/>
              </a:rPr>
              <a:t> </a:t>
            </a:r>
            <a:r>
              <a:rPr dirty="0" sz="1400" b="1">
                <a:solidFill>
                  <a:srgbClr val="00506A"/>
                </a:solidFill>
                <a:latin typeface="Roboto"/>
                <a:cs typeface="Roboto"/>
              </a:rPr>
              <a:t>10</a:t>
            </a:r>
            <a:r>
              <a:rPr dirty="0" sz="1400" spc="-45" b="1">
                <a:solidFill>
                  <a:srgbClr val="00506A"/>
                </a:solidFill>
                <a:latin typeface="Roboto"/>
                <a:cs typeface="Roboto"/>
              </a:rPr>
              <a:t> </a:t>
            </a:r>
            <a:r>
              <a:rPr dirty="0" sz="1400" spc="-25" b="1">
                <a:solidFill>
                  <a:srgbClr val="00506A"/>
                </a:solidFill>
                <a:latin typeface="Roboto"/>
                <a:cs typeface="Roboto"/>
              </a:rPr>
              <a:t>000</a:t>
            </a:r>
            <a:endParaRPr sz="1400">
              <a:latin typeface="Roboto"/>
              <a:cs typeface="Roboto"/>
            </a:endParaRPr>
          </a:p>
        </p:txBody>
      </p:sp>
      <p:sp>
        <p:nvSpPr>
          <p:cNvPr id="17" name="object 17" descr=""/>
          <p:cNvSpPr txBox="1"/>
          <p:nvPr/>
        </p:nvSpPr>
        <p:spPr>
          <a:xfrm>
            <a:off x="304901" y="5584037"/>
            <a:ext cx="1725295" cy="50673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 marR="354965">
              <a:lnSpc>
                <a:spcPct val="100000"/>
              </a:lnSpc>
              <a:spcBef>
                <a:spcPts val="105"/>
              </a:spcBef>
            </a:pPr>
            <a:r>
              <a:rPr dirty="0" sz="1050">
                <a:solidFill>
                  <a:srgbClr val="474747"/>
                </a:solidFill>
                <a:latin typeface="Roboto"/>
                <a:cs typeface="Roboto"/>
              </a:rPr>
              <a:t>Cinco</a:t>
            </a:r>
            <a:r>
              <a:rPr dirty="0" sz="1050" spc="-30">
                <a:solidFill>
                  <a:srgbClr val="474747"/>
                </a:solidFill>
                <a:latin typeface="Roboto"/>
                <a:cs typeface="Roboto"/>
              </a:rPr>
              <a:t> </a:t>
            </a:r>
            <a:r>
              <a:rPr dirty="0" sz="1050">
                <a:solidFill>
                  <a:srgbClr val="474747"/>
                </a:solidFill>
                <a:latin typeface="Roboto"/>
                <a:cs typeface="Roboto"/>
              </a:rPr>
              <a:t>de</a:t>
            </a:r>
            <a:r>
              <a:rPr dirty="0" sz="1050" spc="-30">
                <a:solidFill>
                  <a:srgbClr val="474747"/>
                </a:solidFill>
                <a:latin typeface="Roboto"/>
                <a:cs typeface="Roboto"/>
              </a:rPr>
              <a:t> </a:t>
            </a:r>
            <a:r>
              <a:rPr dirty="0" sz="1050" spc="-25">
                <a:solidFill>
                  <a:srgbClr val="474747"/>
                </a:solidFill>
                <a:latin typeface="Roboto"/>
                <a:cs typeface="Roboto"/>
              </a:rPr>
              <a:t>393 </a:t>
            </a:r>
            <a:r>
              <a:rPr dirty="0" sz="1050" spc="-10">
                <a:solidFill>
                  <a:srgbClr val="474747"/>
                </a:solidFill>
                <a:latin typeface="Roboto"/>
                <a:cs typeface="Roboto"/>
              </a:rPr>
              <a:t>beneficiarios</a:t>
            </a:r>
            <a:r>
              <a:rPr dirty="0" sz="1050" spc="-5">
                <a:solidFill>
                  <a:srgbClr val="474747"/>
                </a:solidFill>
                <a:latin typeface="Roboto"/>
                <a:cs typeface="Roboto"/>
              </a:rPr>
              <a:t> </a:t>
            </a:r>
            <a:r>
              <a:rPr dirty="0" sz="1050" spc="-10">
                <a:solidFill>
                  <a:srgbClr val="474747"/>
                </a:solidFill>
                <a:latin typeface="Roboto"/>
                <a:cs typeface="Roboto"/>
              </a:rPr>
              <a:t>indicaron</a:t>
            </a:r>
            <a:endParaRPr sz="1050">
              <a:latin typeface="Roboto"/>
              <a:cs typeface="Roboto"/>
            </a:endParaRPr>
          </a:p>
          <a:p>
            <a:pPr marL="12700">
              <a:lnSpc>
                <a:spcPct val="100000"/>
              </a:lnSpc>
            </a:pPr>
            <a:r>
              <a:rPr dirty="0" sz="1050" spc="-10">
                <a:solidFill>
                  <a:srgbClr val="474747"/>
                </a:solidFill>
                <a:latin typeface="Roboto"/>
                <a:cs typeface="Roboto"/>
              </a:rPr>
              <a:t>costos</a:t>
            </a:r>
            <a:r>
              <a:rPr dirty="0" sz="1050" spc="-45">
                <a:solidFill>
                  <a:srgbClr val="474747"/>
                </a:solidFill>
                <a:latin typeface="Roboto"/>
                <a:cs typeface="Roboto"/>
              </a:rPr>
              <a:t> </a:t>
            </a:r>
            <a:r>
              <a:rPr dirty="0" sz="1050">
                <a:solidFill>
                  <a:srgbClr val="474747"/>
                </a:solidFill>
                <a:latin typeface="Roboto"/>
                <a:cs typeface="Roboto"/>
              </a:rPr>
              <a:t>mayores</a:t>
            </a:r>
            <a:r>
              <a:rPr dirty="0" sz="1050" spc="-25">
                <a:solidFill>
                  <a:srgbClr val="474747"/>
                </a:solidFill>
                <a:latin typeface="Roboto"/>
                <a:cs typeface="Roboto"/>
              </a:rPr>
              <a:t> </a:t>
            </a:r>
            <a:r>
              <a:rPr dirty="0" sz="1050">
                <a:solidFill>
                  <a:srgbClr val="474747"/>
                </a:solidFill>
                <a:latin typeface="Roboto"/>
                <a:cs typeface="Roboto"/>
              </a:rPr>
              <a:t>a</a:t>
            </a:r>
            <a:r>
              <a:rPr dirty="0" sz="1050" spc="-10">
                <a:solidFill>
                  <a:srgbClr val="474747"/>
                </a:solidFill>
                <a:latin typeface="Roboto"/>
                <a:cs typeface="Roboto"/>
              </a:rPr>
              <a:t> </a:t>
            </a:r>
            <a:r>
              <a:rPr dirty="0" sz="1050">
                <a:solidFill>
                  <a:srgbClr val="474747"/>
                </a:solidFill>
                <a:latin typeface="Roboto"/>
                <a:cs typeface="Roboto"/>
              </a:rPr>
              <a:t>S/</a:t>
            </a:r>
            <a:r>
              <a:rPr dirty="0" sz="1050" spc="-15">
                <a:solidFill>
                  <a:srgbClr val="474747"/>
                </a:solidFill>
                <a:latin typeface="Roboto"/>
                <a:cs typeface="Roboto"/>
              </a:rPr>
              <a:t> </a:t>
            </a:r>
            <a:r>
              <a:rPr dirty="0" sz="1050">
                <a:solidFill>
                  <a:srgbClr val="474747"/>
                </a:solidFill>
                <a:latin typeface="Roboto"/>
                <a:cs typeface="Roboto"/>
              </a:rPr>
              <a:t>10</a:t>
            </a:r>
            <a:r>
              <a:rPr dirty="0" sz="1050" spc="-20">
                <a:solidFill>
                  <a:srgbClr val="474747"/>
                </a:solidFill>
                <a:latin typeface="Roboto"/>
                <a:cs typeface="Roboto"/>
              </a:rPr>
              <a:t> 000.</a:t>
            </a:r>
            <a:endParaRPr sz="1050">
              <a:latin typeface="Roboto"/>
              <a:cs typeface="Roboto"/>
            </a:endParaRPr>
          </a:p>
        </p:txBody>
      </p:sp>
      <p:pic>
        <p:nvPicPr>
          <p:cNvPr id="18" name="object 18" descr="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7736967" y="1601216"/>
            <a:ext cx="3988054" cy="3512565"/>
          </a:xfrm>
          <a:prstGeom prst="rect">
            <a:avLst/>
          </a:prstGeom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100429" y="2255647"/>
            <a:ext cx="9295765" cy="1367155"/>
          </a:xfrm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3248025" marR="5080" indent="-3235960">
              <a:lnSpc>
                <a:spcPct val="100000"/>
              </a:lnSpc>
              <a:spcBef>
                <a:spcPts val="105"/>
              </a:spcBef>
            </a:pPr>
            <a:r>
              <a:rPr dirty="0" sz="4400" b="1">
                <a:latin typeface="Calibri"/>
                <a:cs typeface="Calibri"/>
              </a:rPr>
              <a:t>Eficiencia</a:t>
            </a:r>
            <a:r>
              <a:rPr dirty="0" sz="4400" spc="-100" b="1">
                <a:latin typeface="Calibri"/>
                <a:cs typeface="Calibri"/>
              </a:rPr>
              <a:t> </a:t>
            </a:r>
            <a:r>
              <a:rPr dirty="0" sz="4400" b="1">
                <a:latin typeface="Calibri"/>
                <a:cs typeface="Calibri"/>
              </a:rPr>
              <a:t>en</a:t>
            </a:r>
            <a:r>
              <a:rPr dirty="0" sz="4400" spc="-65" b="1">
                <a:latin typeface="Calibri"/>
                <a:cs typeface="Calibri"/>
              </a:rPr>
              <a:t> </a:t>
            </a:r>
            <a:r>
              <a:rPr dirty="0" sz="4400" b="1">
                <a:latin typeface="Calibri"/>
                <a:cs typeface="Calibri"/>
              </a:rPr>
              <a:t>la</a:t>
            </a:r>
            <a:r>
              <a:rPr dirty="0" sz="4400" spc="-75" b="1">
                <a:latin typeface="Calibri"/>
                <a:cs typeface="Calibri"/>
              </a:rPr>
              <a:t> </a:t>
            </a:r>
            <a:r>
              <a:rPr dirty="0" sz="4400" b="1">
                <a:latin typeface="Calibri"/>
                <a:cs typeface="Calibri"/>
              </a:rPr>
              <a:t>generación</a:t>
            </a:r>
            <a:r>
              <a:rPr dirty="0" sz="4400" spc="-100" b="1">
                <a:latin typeface="Calibri"/>
                <a:cs typeface="Calibri"/>
              </a:rPr>
              <a:t> </a:t>
            </a:r>
            <a:r>
              <a:rPr dirty="0" sz="4400" b="1">
                <a:latin typeface="Calibri"/>
                <a:cs typeface="Calibri"/>
              </a:rPr>
              <a:t>de</a:t>
            </a:r>
            <a:r>
              <a:rPr dirty="0" sz="4400" spc="-65" b="1">
                <a:latin typeface="Calibri"/>
                <a:cs typeface="Calibri"/>
              </a:rPr>
              <a:t> </a:t>
            </a:r>
            <a:r>
              <a:rPr dirty="0" sz="4400" spc="-10" b="1">
                <a:latin typeface="Calibri"/>
                <a:cs typeface="Calibri"/>
              </a:rPr>
              <a:t>productos intermedios</a:t>
            </a:r>
            <a:endParaRPr sz="4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654202" y="2324226"/>
            <a:ext cx="3178175" cy="866140"/>
          </a:xfrm>
          <a:prstGeom prst="rect"/>
        </p:spPr>
        <p:txBody>
          <a:bodyPr wrap="square" lIns="0" tIns="63500" rIns="0" bIns="0" rtlCol="0" vert="horz">
            <a:spAutoFit/>
          </a:bodyPr>
          <a:lstStyle/>
          <a:p>
            <a:pPr marL="12700" marR="5080">
              <a:lnSpc>
                <a:spcPts val="3130"/>
              </a:lnSpc>
              <a:spcBef>
                <a:spcPts val="500"/>
              </a:spcBef>
            </a:pPr>
            <a:r>
              <a:rPr dirty="0" sz="2900">
                <a:solidFill>
                  <a:srgbClr val="006FC0"/>
                </a:solidFill>
                <a:latin typeface="Calibri Light"/>
                <a:cs typeface="Calibri Light"/>
              </a:rPr>
              <a:t>¿De</a:t>
            </a:r>
            <a:r>
              <a:rPr dirty="0" sz="2900" spc="-135">
                <a:solidFill>
                  <a:srgbClr val="006FC0"/>
                </a:solidFill>
                <a:latin typeface="Calibri Light"/>
                <a:cs typeface="Calibri Light"/>
              </a:rPr>
              <a:t> </a:t>
            </a:r>
            <a:r>
              <a:rPr dirty="0" sz="2900" spc="-20">
                <a:solidFill>
                  <a:srgbClr val="006FC0"/>
                </a:solidFill>
                <a:latin typeface="Calibri Light"/>
                <a:cs typeface="Calibri Light"/>
              </a:rPr>
              <a:t>Dónde</a:t>
            </a:r>
            <a:r>
              <a:rPr dirty="0" sz="2900" spc="-145">
                <a:solidFill>
                  <a:srgbClr val="006FC0"/>
                </a:solidFill>
                <a:latin typeface="Calibri Light"/>
                <a:cs typeface="Calibri Light"/>
              </a:rPr>
              <a:t> </a:t>
            </a:r>
            <a:r>
              <a:rPr dirty="0" sz="2900" spc="-25">
                <a:solidFill>
                  <a:srgbClr val="006FC0"/>
                </a:solidFill>
                <a:latin typeface="Calibri Light"/>
                <a:cs typeface="Calibri Light"/>
              </a:rPr>
              <a:t>Provienen </a:t>
            </a:r>
            <a:r>
              <a:rPr dirty="0" sz="2900" spc="-30">
                <a:solidFill>
                  <a:srgbClr val="006FC0"/>
                </a:solidFill>
                <a:latin typeface="Calibri Light"/>
                <a:cs typeface="Calibri Light"/>
              </a:rPr>
              <a:t>Nuestros</a:t>
            </a:r>
            <a:r>
              <a:rPr dirty="0" sz="2900" spc="-125">
                <a:solidFill>
                  <a:srgbClr val="006FC0"/>
                </a:solidFill>
                <a:latin typeface="Calibri Light"/>
                <a:cs typeface="Calibri Light"/>
              </a:rPr>
              <a:t> </a:t>
            </a:r>
            <a:r>
              <a:rPr dirty="0" sz="2900" spc="-10">
                <a:solidFill>
                  <a:srgbClr val="006FC0"/>
                </a:solidFill>
                <a:latin typeface="Calibri Light"/>
                <a:cs typeface="Calibri Light"/>
              </a:rPr>
              <a:t>Becarios?</a:t>
            </a:r>
            <a:endParaRPr sz="2900">
              <a:latin typeface="Calibri Light"/>
              <a:cs typeface="Calibri Light"/>
            </a:endParaRPr>
          </a:p>
        </p:txBody>
      </p:sp>
      <p:grpSp>
        <p:nvGrpSpPr>
          <p:cNvPr id="4" name="object 4" descr=""/>
          <p:cNvGrpSpPr/>
          <p:nvPr/>
        </p:nvGrpSpPr>
        <p:grpSpPr>
          <a:xfrm>
            <a:off x="-6350" y="-6350"/>
            <a:ext cx="12204700" cy="6299835"/>
            <a:chOff x="-6350" y="-6350"/>
            <a:chExt cx="12204700" cy="6299835"/>
          </a:xfrm>
        </p:grpSpPr>
        <p:sp>
          <p:nvSpPr>
            <p:cNvPr id="5" name="object 5" descr=""/>
            <p:cNvSpPr/>
            <p:nvPr/>
          </p:nvSpPr>
          <p:spPr>
            <a:xfrm>
              <a:off x="0" y="0"/>
              <a:ext cx="12192000" cy="1348105"/>
            </a:xfrm>
            <a:custGeom>
              <a:avLst/>
              <a:gdLst/>
              <a:ahLst/>
              <a:cxnLst/>
              <a:rect l="l" t="t" r="r" b="b"/>
              <a:pathLst>
                <a:path w="12192000" h="1348105">
                  <a:moveTo>
                    <a:pt x="0" y="1347597"/>
                  </a:moveTo>
                  <a:lnTo>
                    <a:pt x="12192000" y="1347597"/>
                  </a:lnTo>
                  <a:lnTo>
                    <a:pt x="12192000" y="0"/>
                  </a:lnTo>
                  <a:lnTo>
                    <a:pt x="0" y="0"/>
                  </a:lnTo>
                  <a:lnTo>
                    <a:pt x="0" y="1347597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 descr=""/>
            <p:cNvSpPr/>
            <p:nvPr/>
          </p:nvSpPr>
          <p:spPr>
            <a:xfrm>
              <a:off x="0" y="0"/>
              <a:ext cx="12192000" cy="1348105"/>
            </a:xfrm>
            <a:custGeom>
              <a:avLst/>
              <a:gdLst/>
              <a:ahLst/>
              <a:cxnLst/>
              <a:rect l="l" t="t" r="r" b="b"/>
              <a:pathLst>
                <a:path w="12192000" h="1348105">
                  <a:moveTo>
                    <a:pt x="0" y="0"/>
                  </a:moveTo>
                  <a:lnTo>
                    <a:pt x="0" y="1347597"/>
                  </a:lnTo>
                  <a:lnTo>
                    <a:pt x="12192000" y="1347597"/>
                  </a:lnTo>
                  <a:lnTo>
                    <a:pt x="12192000" y="0"/>
                  </a:lnTo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7" name="object 7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572000" y="25717"/>
              <a:ext cx="4924933" cy="6267704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78968" y="-9397"/>
            <a:ext cx="8825865" cy="1068070"/>
          </a:xfrm>
          <a:prstGeom prst="rect"/>
        </p:spPr>
        <p:txBody>
          <a:bodyPr wrap="square" lIns="0" tIns="74295" rIns="0" bIns="0" rtlCol="0" vert="horz">
            <a:spAutoFit/>
          </a:bodyPr>
          <a:lstStyle/>
          <a:p>
            <a:pPr marL="12700" marR="5080">
              <a:lnSpc>
                <a:spcPts val="3890"/>
              </a:lnSpc>
              <a:spcBef>
                <a:spcPts val="585"/>
              </a:spcBef>
            </a:pPr>
            <a:r>
              <a:rPr dirty="0" sz="3600" spc="-10">
                <a:latin typeface="Calibri Light"/>
                <a:cs typeface="Calibri Light"/>
              </a:rPr>
              <a:t>Alta</a:t>
            </a:r>
            <a:r>
              <a:rPr dirty="0" sz="3600" spc="-135">
                <a:latin typeface="Calibri Light"/>
                <a:cs typeface="Calibri Light"/>
              </a:rPr>
              <a:t> </a:t>
            </a:r>
            <a:r>
              <a:rPr dirty="0" sz="3600" spc="-45">
                <a:latin typeface="Calibri Light"/>
                <a:cs typeface="Calibri Light"/>
              </a:rPr>
              <a:t>representación</a:t>
            </a:r>
            <a:r>
              <a:rPr dirty="0" sz="3600" spc="-130">
                <a:latin typeface="Calibri Light"/>
                <a:cs typeface="Calibri Light"/>
              </a:rPr>
              <a:t> </a:t>
            </a:r>
            <a:r>
              <a:rPr dirty="0" sz="3600">
                <a:latin typeface="Calibri Light"/>
                <a:cs typeface="Calibri Light"/>
              </a:rPr>
              <a:t>de</a:t>
            </a:r>
            <a:r>
              <a:rPr dirty="0" sz="3600" spc="-90">
                <a:latin typeface="Calibri Light"/>
                <a:cs typeface="Calibri Light"/>
              </a:rPr>
              <a:t> </a:t>
            </a:r>
            <a:r>
              <a:rPr dirty="0" sz="3600">
                <a:latin typeface="Calibri Light"/>
                <a:cs typeface="Calibri Light"/>
              </a:rPr>
              <a:t>la</a:t>
            </a:r>
            <a:r>
              <a:rPr dirty="0" sz="3600" spc="-110">
                <a:latin typeface="Calibri Light"/>
                <a:cs typeface="Calibri Light"/>
              </a:rPr>
              <a:t> </a:t>
            </a:r>
            <a:r>
              <a:rPr dirty="0" sz="3600" spc="-30">
                <a:latin typeface="Calibri Light"/>
                <a:cs typeface="Calibri Light"/>
              </a:rPr>
              <a:t>Ingeniería</a:t>
            </a:r>
            <a:r>
              <a:rPr dirty="0" sz="3600" spc="-130">
                <a:latin typeface="Calibri Light"/>
                <a:cs typeface="Calibri Light"/>
              </a:rPr>
              <a:t> </a:t>
            </a:r>
            <a:r>
              <a:rPr dirty="0" sz="3600">
                <a:latin typeface="Calibri Light"/>
                <a:cs typeface="Calibri Light"/>
              </a:rPr>
              <a:t>y</a:t>
            </a:r>
            <a:r>
              <a:rPr dirty="0" sz="3600" spc="-90">
                <a:latin typeface="Calibri Light"/>
                <a:cs typeface="Calibri Light"/>
              </a:rPr>
              <a:t> </a:t>
            </a:r>
            <a:r>
              <a:rPr dirty="0" sz="3600" spc="-25">
                <a:latin typeface="Calibri Light"/>
                <a:cs typeface="Calibri Light"/>
              </a:rPr>
              <a:t>Ciencias</a:t>
            </a:r>
            <a:r>
              <a:rPr dirty="0" sz="3600" spc="-125">
                <a:latin typeface="Calibri Light"/>
                <a:cs typeface="Calibri Light"/>
              </a:rPr>
              <a:t> </a:t>
            </a:r>
            <a:r>
              <a:rPr dirty="0" sz="3600" spc="-25">
                <a:latin typeface="Calibri Light"/>
                <a:cs typeface="Calibri Light"/>
              </a:rPr>
              <a:t>en </a:t>
            </a:r>
            <a:r>
              <a:rPr dirty="0" sz="3600" spc="-30">
                <a:latin typeface="Calibri Light"/>
                <a:cs typeface="Calibri Light"/>
              </a:rPr>
              <a:t>Maestrías</a:t>
            </a:r>
            <a:r>
              <a:rPr dirty="0" sz="3600" spc="-125">
                <a:latin typeface="Calibri Light"/>
                <a:cs typeface="Calibri Light"/>
              </a:rPr>
              <a:t> </a:t>
            </a:r>
            <a:r>
              <a:rPr dirty="0" sz="3600">
                <a:latin typeface="Calibri Light"/>
                <a:cs typeface="Calibri Light"/>
              </a:rPr>
              <a:t>y</a:t>
            </a:r>
            <a:r>
              <a:rPr dirty="0" sz="3600" spc="-75">
                <a:latin typeface="Calibri Light"/>
                <a:cs typeface="Calibri Light"/>
              </a:rPr>
              <a:t> </a:t>
            </a:r>
            <a:r>
              <a:rPr dirty="0" sz="3600" spc="-10">
                <a:latin typeface="Calibri Light"/>
                <a:cs typeface="Calibri Light"/>
              </a:rPr>
              <a:t>Hombres</a:t>
            </a:r>
            <a:endParaRPr sz="3600">
              <a:latin typeface="Calibri Light"/>
              <a:cs typeface="Calibri Light"/>
            </a:endParaRPr>
          </a:p>
        </p:txBody>
      </p:sp>
      <p:grpSp>
        <p:nvGrpSpPr>
          <p:cNvPr id="3" name="object 3" descr=""/>
          <p:cNvGrpSpPr/>
          <p:nvPr/>
        </p:nvGrpSpPr>
        <p:grpSpPr>
          <a:xfrm>
            <a:off x="252006" y="1472183"/>
            <a:ext cx="5310505" cy="4960620"/>
            <a:chOff x="252006" y="1472183"/>
            <a:chExt cx="5310505" cy="4960620"/>
          </a:xfrm>
        </p:grpSpPr>
        <p:sp>
          <p:nvSpPr>
            <p:cNvPr id="4" name="object 4" descr=""/>
            <p:cNvSpPr/>
            <p:nvPr/>
          </p:nvSpPr>
          <p:spPr>
            <a:xfrm>
              <a:off x="252006" y="1472183"/>
              <a:ext cx="5310505" cy="4960620"/>
            </a:xfrm>
            <a:custGeom>
              <a:avLst/>
              <a:gdLst/>
              <a:ahLst/>
              <a:cxnLst/>
              <a:rect l="l" t="t" r="r" b="b"/>
              <a:pathLst>
                <a:path w="5310505" h="4960620">
                  <a:moveTo>
                    <a:pt x="5309997" y="0"/>
                  </a:moveTo>
                  <a:lnTo>
                    <a:pt x="0" y="0"/>
                  </a:lnTo>
                  <a:lnTo>
                    <a:pt x="0" y="4960366"/>
                  </a:lnTo>
                  <a:lnTo>
                    <a:pt x="5309997" y="4960366"/>
                  </a:lnTo>
                  <a:lnTo>
                    <a:pt x="5309997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 descr=""/>
            <p:cNvSpPr/>
            <p:nvPr/>
          </p:nvSpPr>
          <p:spPr>
            <a:xfrm>
              <a:off x="2700401" y="1783079"/>
              <a:ext cx="2464435" cy="3782695"/>
            </a:xfrm>
            <a:custGeom>
              <a:avLst/>
              <a:gdLst/>
              <a:ahLst/>
              <a:cxnLst/>
              <a:rect l="l" t="t" r="r" b="b"/>
              <a:pathLst>
                <a:path w="2464435" h="3782695">
                  <a:moveTo>
                    <a:pt x="135763" y="3595116"/>
                  </a:moveTo>
                  <a:lnTo>
                    <a:pt x="0" y="3595116"/>
                  </a:lnTo>
                  <a:lnTo>
                    <a:pt x="0" y="3782568"/>
                  </a:lnTo>
                  <a:lnTo>
                    <a:pt x="135763" y="3782568"/>
                  </a:lnTo>
                  <a:lnTo>
                    <a:pt x="135763" y="3595116"/>
                  </a:lnTo>
                  <a:close/>
                </a:path>
                <a:path w="2464435" h="3782695">
                  <a:moveTo>
                    <a:pt x="196723" y="2875788"/>
                  </a:moveTo>
                  <a:lnTo>
                    <a:pt x="0" y="2875788"/>
                  </a:lnTo>
                  <a:lnTo>
                    <a:pt x="0" y="3064764"/>
                  </a:lnTo>
                  <a:lnTo>
                    <a:pt x="196723" y="3064764"/>
                  </a:lnTo>
                  <a:lnTo>
                    <a:pt x="196723" y="2875788"/>
                  </a:lnTo>
                  <a:close/>
                </a:path>
                <a:path w="2464435" h="3782695">
                  <a:moveTo>
                    <a:pt x="393319" y="2156460"/>
                  </a:moveTo>
                  <a:lnTo>
                    <a:pt x="0" y="2156460"/>
                  </a:lnTo>
                  <a:lnTo>
                    <a:pt x="0" y="2345436"/>
                  </a:lnTo>
                  <a:lnTo>
                    <a:pt x="393319" y="2345436"/>
                  </a:lnTo>
                  <a:lnTo>
                    <a:pt x="393319" y="2156460"/>
                  </a:lnTo>
                  <a:close/>
                </a:path>
                <a:path w="2464435" h="3782695">
                  <a:moveTo>
                    <a:pt x="650875" y="1438656"/>
                  </a:moveTo>
                  <a:lnTo>
                    <a:pt x="0" y="1438656"/>
                  </a:lnTo>
                  <a:lnTo>
                    <a:pt x="0" y="1626108"/>
                  </a:lnTo>
                  <a:lnTo>
                    <a:pt x="650875" y="1626108"/>
                  </a:lnTo>
                  <a:lnTo>
                    <a:pt x="650875" y="1438656"/>
                  </a:lnTo>
                  <a:close/>
                </a:path>
                <a:path w="2464435" h="3782695">
                  <a:moveTo>
                    <a:pt x="967867" y="719328"/>
                  </a:moveTo>
                  <a:lnTo>
                    <a:pt x="0" y="719328"/>
                  </a:lnTo>
                  <a:lnTo>
                    <a:pt x="0" y="906780"/>
                  </a:lnTo>
                  <a:lnTo>
                    <a:pt x="967867" y="906780"/>
                  </a:lnTo>
                  <a:lnTo>
                    <a:pt x="967867" y="719328"/>
                  </a:lnTo>
                  <a:close/>
                </a:path>
                <a:path w="2464435" h="3782695">
                  <a:moveTo>
                    <a:pt x="2464435" y="0"/>
                  </a:moveTo>
                  <a:lnTo>
                    <a:pt x="0" y="0"/>
                  </a:lnTo>
                  <a:lnTo>
                    <a:pt x="0" y="188976"/>
                  </a:lnTo>
                  <a:lnTo>
                    <a:pt x="2464435" y="188976"/>
                  </a:lnTo>
                  <a:lnTo>
                    <a:pt x="2464435" y="0"/>
                  </a:lnTo>
                  <a:close/>
                </a:path>
              </a:pathLst>
            </a:custGeom>
            <a:solidFill>
              <a:srgbClr val="00506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 descr=""/>
            <p:cNvSpPr/>
            <p:nvPr/>
          </p:nvSpPr>
          <p:spPr>
            <a:xfrm>
              <a:off x="2700401" y="1972055"/>
              <a:ext cx="483234" cy="3782695"/>
            </a:xfrm>
            <a:custGeom>
              <a:avLst/>
              <a:gdLst/>
              <a:ahLst/>
              <a:cxnLst/>
              <a:rect l="l" t="t" r="r" b="b"/>
              <a:pathLst>
                <a:path w="483235" h="3782695">
                  <a:moveTo>
                    <a:pt x="30607" y="2875788"/>
                  </a:moveTo>
                  <a:lnTo>
                    <a:pt x="0" y="2875788"/>
                  </a:lnTo>
                  <a:lnTo>
                    <a:pt x="0" y="3063240"/>
                  </a:lnTo>
                  <a:lnTo>
                    <a:pt x="30607" y="3063240"/>
                  </a:lnTo>
                  <a:lnTo>
                    <a:pt x="30607" y="2875788"/>
                  </a:lnTo>
                  <a:close/>
                </a:path>
                <a:path w="483235" h="3782695">
                  <a:moveTo>
                    <a:pt x="61087" y="2156460"/>
                  </a:moveTo>
                  <a:lnTo>
                    <a:pt x="0" y="2156460"/>
                  </a:lnTo>
                  <a:lnTo>
                    <a:pt x="0" y="2343912"/>
                  </a:lnTo>
                  <a:lnTo>
                    <a:pt x="61087" y="2343912"/>
                  </a:lnTo>
                  <a:lnTo>
                    <a:pt x="61087" y="2156460"/>
                  </a:lnTo>
                  <a:close/>
                </a:path>
                <a:path w="483235" h="3782695">
                  <a:moveTo>
                    <a:pt x="74803" y="3593592"/>
                  </a:moveTo>
                  <a:lnTo>
                    <a:pt x="0" y="3593592"/>
                  </a:lnTo>
                  <a:lnTo>
                    <a:pt x="0" y="3782568"/>
                  </a:lnTo>
                  <a:lnTo>
                    <a:pt x="74803" y="3782568"/>
                  </a:lnTo>
                  <a:lnTo>
                    <a:pt x="74803" y="3593592"/>
                  </a:lnTo>
                  <a:close/>
                </a:path>
                <a:path w="483235" h="3782695">
                  <a:moveTo>
                    <a:pt x="242443" y="1437132"/>
                  </a:moveTo>
                  <a:lnTo>
                    <a:pt x="0" y="1437132"/>
                  </a:lnTo>
                  <a:lnTo>
                    <a:pt x="0" y="1626108"/>
                  </a:lnTo>
                  <a:lnTo>
                    <a:pt x="242443" y="1626108"/>
                  </a:lnTo>
                  <a:lnTo>
                    <a:pt x="242443" y="1437132"/>
                  </a:lnTo>
                  <a:close/>
                </a:path>
                <a:path w="483235" h="3782695">
                  <a:moveTo>
                    <a:pt x="242443" y="717804"/>
                  </a:moveTo>
                  <a:lnTo>
                    <a:pt x="0" y="717804"/>
                  </a:lnTo>
                  <a:lnTo>
                    <a:pt x="0" y="906780"/>
                  </a:lnTo>
                  <a:lnTo>
                    <a:pt x="242443" y="906780"/>
                  </a:lnTo>
                  <a:lnTo>
                    <a:pt x="242443" y="717804"/>
                  </a:lnTo>
                  <a:close/>
                </a:path>
                <a:path w="483235" h="3782695">
                  <a:moveTo>
                    <a:pt x="483235" y="0"/>
                  </a:moveTo>
                  <a:lnTo>
                    <a:pt x="0" y="0"/>
                  </a:lnTo>
                  <a:lnTo>
                    <a:pt x="0" y="187452"/>
                  </a:lnTo>
                  <a:lnTo>
                    <a:pt x="483235" y="187452"/>
                  </a:lnTo>
                  <a:lnTo>
                    <a:pt x="483235" y="0"/>
                  </a:lnTo>
                  <a:close/>
                </a:path>
              </a:pathLst>
            </a:custGeom>
            <a:solidFill>
              <a:srgbClr val="00AFE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 descr=""/>
            <p:cNvSpPr/>
            <p:nvPr/>
          </p:nvSpPr>
          <p:spPr>
            <a:xfrm>
              <a:off x="2700401" y="1611883"/>
              <a:ext cx="0" cy="4314190"/>
            </a:xfrm>
            <a:custGeom>
              <a:avLst/>
              <a:gdLst/>
              <a:ahLst/>
              <a:cxnLst/>
              <a:rect l="l" t="t" r="r" b="b"/>
              <a:pathLst>
                <a:path w="0" h="4314190">
                  <a:moveTo>
                    <a:pt x="0" y="0"/>
                  </a:moveTo>
                  <a:lnTo>
                    <a:pt x="0" y="4313694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8" name="object 8" descr=""/>
          <p:cNvSpPr txBox="1"/>
          <p:nvPr/>
        </p:nvSpPr>
        <p:spPr>
          <a:xfrm>
            <a:off x="5241290" y="1764284"/>
            <a:ext cx="246379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dirty="0" sz="1200" spc="-25" b="1">
                <a:latin typeface="Calibri"/>
                <a:cs typeface="Calibri"/>
              </a:rPr>
              <a:t>163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9" name="object 9" descr=""/>
          <p:cNvSpPr txBox="1"/>
          <p:nvPr/>
        </p:nvSpPr>
        <p:spPr>
          <a:xfrm>
            <a:off x="3743578" y="2483358"/>
            <a:ext cx="168910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dirty="0" sz="1200" spc="-25" b="1">
                <a:latin typeface="Calibri"/>
                <a:cs typeface="Calibri"/>
              </a:rPr>
              <a:t>64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0" name="object 10" descr=""/>
          <p:cNvSpPr txBox="1"/>
          <p:nvPr/>
        </p:nvSpPr>
        <p:spPr>
          <a:xfrm>
            <a:off x="3425952" y="3202000"/>
            <a:ext cx="168910" cy="20891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dirty="0" sz="1200" spc="-25" b="1">
                <a:latin typeface="Calibri"/>
                <a:cs typeface="Calibri"/>
              </a:rPr>
              <a:t>43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1" name="object 11" descr=""/>
          <p:cNvSpPr txBox="1"/>
          <p:nvPr/>
        </p:nvSpPr>
        <p:spPr>
          <a:xfrm>
            <a:off x="3169030" y="3921632"/>
            <a:ext cx="168275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dirty="0" sz="1200" spc="-25" b="1">
                <a:latin typeface="Calibri"/>
                <a:cs typeface="Calibri"/>
              </a:rPr>
              <a:t>26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2" name="object 12" descr=""/>
          <p:cNvSpPr txBox="1"/>
          <p:nvPr/>
        </p:nvSpPr>
        <p:spPr>
          <a:xfrm>
            <a:off x="2972435" y="4640707"/>
            <a:ext cx="168275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dirty="0" sz="1200" spc="-25" b="1">
                <a:latin typeface="Calibri"/>
                <a:cs typeface="Calibri"/>
              </a:rPr>
              <a:t>13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3" name="object 13" descr=""/>
          <p:cNvSpPr txBox="1"/>
          <p:nvPr/>
        </p:nvSpPr>
        <p:spPr>
          <a:xfrm>
            <a:off x="3259835" y="1952625"/>
            <a:ext cx="168275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dirty="0" sz="1200" spc="-25" b="1">
                <a:latin typeface="Calibri"/>
                <a:cs typeface="Calibri"/>
              </a:rPr>
              <a:t>32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4" name="object 14" descr=""/>
          <p:cNvSpPr txBox="1"/>
          <p:nvPr/>
        </p:nvSpPr>
        <p:spPr>
          <a:xfrm>
            <a:off x="3017773" y="2671698"/>
            <a:ext cx="168275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dirty="0" sz="1200" spc="-25" b="1">
                <a:latin typeface="Calibri"/>
                <a:cs typeface="Calibri"/>
              </a:rPr>
              <a:t>16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5" name="object 15" descr=""/>
          <p:cNvSpPr txBox="1"/>
          <p:nvPr/>
        </p:nvSpPr>
        <p:spPr>
          <a:xfrm>
            <a:off x="3017773" y="3390646"/>
            <a:ext cx="168275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dirty="0" sz="1200" spc="-25" b="1">
                <a:latin typeface="Calibri"/>
                <a:cs typeface="Calibri"/>
              </a:rPr>
              <a:t>16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6" name="object 16" descr=""/>
          <p:cNvSpPr txBox="1"/>
          <p:nvPr/>
        </p:nvSpPr>
        <p:spPr>
          <a:xfrm>
            <a:off x="2837433" y="4109720"/>
            <a:ext cx="90170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dirty="0" sz="1200" spc="-50" b="1">
                <a:latin typeface="Calibri"/>
                <a:cs typeface="Calibri"/>
              </a:rPr>
              <a:t>4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7" name="object 17" descr=""/>
          <p:cNvSpPr txBox="1"/>
          <p:nvPr/>
        </p:nvSpPr>
        <p:spPr>
          <a:xfrm>
            <a:off x="2806954" y="4829047"/>
            <a:ext cx="90170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dirty="0" sz="1200" spc="-50" b="1">
                <a:latin typeface="Calibri"/>
                <a:cs typeface="Calibri"/>
              </a:rPr>
              <a:t>2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8" name="object 18" descr=""/>
          <p:cNvSpPr txBox="1"/>
          <p:nvPr/>
        </p:nvSpPr>
        <p:spPr>
          <a:xfrm>
            <a:off x="2852292" y="5359653"/>
            <a:ext cx="151130" cy="3968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60325">
              <a:lnSpc>
                <a:spcPct val="100000"/>
              </a:lnSpc>
              <a:spcBef>
                <a:spcPts val="100"/>
              </a:spcBef>
            </a:pPr>
            <a:r>
              <a:rPr dirty="0" sz="1200" spc="-50" b="1">
                <a:latin typeface="Calibri"/>
                <a:cs typeface="Calibri"/>
              </a:rPr>
              <a:t>9</a:t>
            </a:r>
            <a:endParaRPr sz="12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r>
              <a:rPr dirty="0" sz="1200" spc="-50" b="1">
                <a:latin typeface="Calibri"/>
                <a:cs typeface="Calibri"/>
              </a:rPr>
              <a:t>5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9" name="object 19" descr=""/>
          <p:cNvSpPr txBox="1"/>
          <p:nvPr/>
        </p:nvSpPr>
        <p:spPr>
          <a:xfrm>
            <a:off x="1051255" y="1831594"/>
            <a:ext cx="1497330" cy="23939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105"/>
              </a:spcBef>
            </a:pPr>
            <a:r>
              <a:rPr dirty="0" sz="1400" b="1">
                <a:latin typeface="Calibri"/>
                <a:cs typeface="Calibri"/>
              </a:rPr>
              <a:t>Ingeniería</a:t>
            </a:r>
            <a:r>
              <a:rPr dirty="0" sz="1400" spc="-30" b="1">
                <a:latin typeface="Calibri"/>
                <a:cs typeface="Calibri"/>
              </a:rPr>
              <a:t> </a:t>
            </a:r>
            <a:r>
              <a:rPr dirty="0" sz="1400" b="1">
                <a:latin typeface="Calibri"/>
                <a:cs typeface="Calibri"/>
              </a:rPr>
              <a:t>y</a:t>
            </a:r>
            <a:r>
              <a:rPr dirty="0" sz="1400" spc="-25" b="1">
                <a:latin typeface="Calibri"/>
                <a:cs typeface="Calibri"/>
              </a:rPr>
              <a:t> </a:t>
            </a:r>
            <a:r>
              <a:rPr dirty="0" sz="1400" spc="-10" b="1">
                <a:latin typeface="Calibri"/>
                <a:cs typeface="Calibri"/>
              </a:rPr>
              <a:t>ciencias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20" name="object 20" descr=""/>
          <p:cNvSpPr txBox="1"/>
          <p:nvPr/>
        </p:nvSpPr>
        <p:spPr>
          <a:xfrm>
            <a:off x="1306322" y="2550668"/>
            <a:ext cx="1241425" cy="23939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105"/>
              </a:spcBef>
            </a:pPr>
            <a:r>
              <a:rPr dirty="0" sz="1400" b="1">
                <a:latin typeface="Calibri"/>
                <a:cs typeface="Calibri"/>
              </a:rPr>
              <a:t>Ciencias</a:t>
            </a:r>
            <a:r>
              <a:rPr dirty="0" sz="1400" spc="-40" b="1">
                <a:latin typeface="Calibri"/>
                <a:cs typeface="Calibri"/>
              </a:rPr>
              <a:t> </a:t>
            </a:r>
            <a:r>
              <a:rPr dirty="0" sz="1400" spc="-10" b="1">
                <a:latin typeface="Calibri"/>
                <a:cs typeface="Calibri"/>
              </a:rPr>
              <a:t>Sociales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21" name="object 21" descr=""/>
          <p:cNvSpPr txBox="1"/>
          <p:nvPr/>
        </p:nvSpPr>
        <p:spPr>
          <a:xfrm>
            <a:off x="1200302" y="3269741"/>
            <a:ext cx="1348105" cy="23939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105"/>
              </a:spcBef>
            </a:pPr>
            <a:r>
              <a:rPr dirty="0" sz="1400" b="1">
                <a:latin typeface="Calibri"/>
                <a:cs typeface="Calibri"/>
              </a:rPr>
              <a:t>Ciencias</a:t>
            </a:r>
            <a:r>
              <a:rPr dirty="0" sz="1400" spc="-40" b="1">
                <a:latin typeface="Calibri"/>
                <a:cs typeface="Calibri"/>
              </a:rPr>
              <a:t> </a:t>
            </a:r>
            <a:r>
              <a:rPr dirty="0" sz="1400" spc="-10" b="1">
                <a:latin typeface="Calibri"/>
                <a:cs typeface="Calibri"/>
              </a:rPr>
              <a:t>naturales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22" name="object 22" descr=""/>
          <p:cNvSpPr txBox="1"/>
          <p:nvPr/>
        </p:nvSpPr>
        <p:spPr>
          <a:xfrm>
            <a:off x="1715135" y="3988384"/>
            <a:ext cx="833755" cy="240029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105"/>
              </a:spcBef>
            </a:pPr>
            <a:r>
              <a:rPr dirty="0" sz="1400" spc="-10" b="1">
                <a:latin typeface="Calibri"/>
                <a:cs typeface="Calibri"/>
              </a:rPr>
              <a:t>Agricultura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23" name="object 23" descr=""/>
          <p:cNvSpPr txBox="1"/>
          <p:nvPr/>
        </p:nvSpPr>
        <p:spPr>
          <a:xfrm>
            <a:off x="2124201" y="4708016"/>
            <a:ext cx="425450" cy="2393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dirty="0" sz="1400" spc="-10" b="1">
                <a:latin typeface="Calibri"/>
                <a:cs typeface="Calibri"/>
              </a:rPr>
              <a:t>Otros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24" name="object 24" descr=""/>
          <p:cNvSpPr txBox="1"/>
          <p:nvPr/>
        </p:nvSpPr>
        <p:spPr>
          <a:xfrm>
            <a:off x="334670" y="5427065"/>
            <a:ext cx="2214245" cy="2393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dirty="0" sz="1400" b="1">
                <a:latin typeface="Calibri"/>
                <a:cs typeface="Calibri"/>
              </a:rPr>
              <a:t>Ciencias</a:t>
            </a:r>
            <a:r>
              <a:rPr dirty="0" sz="1400" spc="-20" b="1">
                <a:latin typeface="Calibri"/>
                <a:cs typeface="Calibri"/>
              </a:rPr>
              <a:t> </a:t>
            </a:r>
            <a:r>
              <a:rPr dirty="0" sz="1400" b="1">
                <a:latin typeface="Calibri"/>
                <a:cs typeface="Calibri"/>
              </a:rPr>
              <a:t>médicas</a:t>
            </a:r>
            <a:r>
              <a:rPr dirty="0" sz="1400" spc="-20" b="1">
                <a:latin typeface="Calibri"/>
                <a:cs typeface="Calibri"/>
              </a:rPr>
              <a:t> </a:t>
            </a:r>
            <a:r>
              <a:rPr dirty="0" sz="1400" b="1">
                <a:latin typeface="Calibri"/>
                <a:cs typeface="Calibri"/>
              </a:rPr>
              <a:t>y</a:t>
            </a:r>
            <a:r>
              <a:rPr dirty="0" sz="1400" spc="-25" b="1">
                <a:latin typeface="Calibri"/>
                <a:cs typeface="Calibri"/>
              </a:rPr>
              <a:t> </a:t>
            </a:r>
            <a:r>
              <a:rPr dirty="0" sz="1400" b="1">
                <a:latin typeface="Calibri"/>
                <a:cs typeface="Calibri"/>
              </a:rPr>
              <a:t>de</a:t>
            </a:r>
            <a:r>
              <a:rPr dirty="0" sz="1400" spc="-15" b="1">
                <a:latin typeface="Calibri"/>
                <a:cs typeface="Calibri"/>
              </a:rPr>
              <a:t> </a:t>
            </a:r>
            <a:r>
              <a:rPr dirty="0" sz="1400" b="1">
                <a:latin typeface="Calibri"/>
                <a:cs typeface="Calibri"/>
              </a:rPr>
              <a:t>la</a:t>
            </a:r>
            <a:r>
              <a:rPr dirty="0" sz="1400" spc="-20" b="1">
                <a:latin typeface="Calibri"/>
                <a:cs typeface="Calibri"/>
              </a:rPr>
              <a:t> salud</a:t>
            </a:r>
            <a:endParaRPr sz="1400">
              <a:latin typeface="Calibri"/>
              <a:cs typeface="Calibri"/>
            </a:endParaRPr>
          </a:p>
        </p:txBody>
      </p:sp>
      <p:grpSp>
        <p:nvGrpSpPr>
          <p:cNvPr id="25" name="object 25" descr=""/>
          <p:cNvGrpSpPr/>
          <p:nvPr/>
        </p:nvGrpSpPr>
        <p:grpSpPr>
          <a:xfrm>
            <a:off x="1988311" y="6161982"/>
            <a:ext cx="1075690" cy="97790"/>
            <a:chOff x="1988311" y="6161982"/>
            <a:chExt cx="1075690" cy="97790"/>
          </a:xfrm>
        </p:grpSpPr>
        <p:sp>
          <p:nvSpPr>
            <p:cNvPr id="26" name="object 26" descr=""/>
            <p:cNvSpPr/>
            <p:nvPr/>
          </p:nvSpPr>
          <p:spPr>
            <a:xfrm>
              <a:off x="1988311" y="6161982"/>
              <a:ext cx="97790" cy="97790"/>
            </a:xfrm>
            <a:custGeom>
              <a:avLst/>
              <a:gdLst/>
              <a:ahLst/>
              <a:cxnLst/>
              <a:rect l="l" t="t" r="r" b="b"/>
              <a:pathLst>
                <a:path w="97789" h="97789">
                  <a:moveTo>
                    <a:pt x="97669" y="0"/>
                  </a:moveTo>
                  <a:lnTo>
                    <a:pt x="0" y="0"/>
                  </a:lnTo>
                  <a:lnTo>
                    <a:pt x="0" y="97669"/>
                  </a:lnTo>
                  <a:lnTo>
                    <a:pt x="97669" y="97669"/>
                  </a:lnTo>
                  <a:lnTo>
                    <a:pt x="97669" y="0"/>
                  </a:lnTo>
                  <a:close/>
                </a:path>
              </a:pathLst>
            </a:custGeom>
            <a:solidFill>
              <a:srgbClr val="00506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7" name="object 27" descr=""/>
            <p:cNvSpPr/>
            <p:nvPr/>
          </p:nvSpPr>
          <p:spPr>
            <a:xfrm>
              <a:off x="2965703" y="6161982"/>
              <a:ext cx="97790" cy="97790"/>
            </a:xfrm>
            <a:custGeom>
              <a:avLst/>
              <a:gdLst/>
              <a:ahLst/>
              <a:cxnLst/>
              <a:rect l="l" t="t" r="r" b="b"/>
              <a:pathLst>
                <a:path w="97789" h="97789">
                  <a:moveTo>
                    <a:pt x="97669" y="0"/>
                  </a:moveTo>
                  <a:lnTo>
                    <a:pt x="0" y="0"/>
                  </a:lnTo>
                  <a:lnTo>
                    <a:pt x="0" y="97669"/>
                  </a:lnTo>
                  <a:lnTo>
                    <a:pt x="97669" y="97669"/>
                  </a:lnTo>
                  <a:lnTo>
                    <a:pt x="97669" y="0"/>
                  </a:lnTo>
                  <a:close/>
                </a:path>
              </a:pathLst>
            </a:custGeom>
            <a:solidFill>
              <a:srgbClr val="00AFEF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28" name="object 28" descr=""/>
          <p:cNvSpPr txBox="1"/>
          <p:nvPr/>
        </p:nvSpPr>
        <p:spPr>
          <a:xfrm>
            <a:off x="2130298" y="6072022"/>
            <a:ext cx="673735" cy="2393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dirty="0" sz="1400" spc="-10" b="1">
                <a:latin typeface="Calibri"/>
                <a:cs typeface="Calibri"/>
              </a:rPr>
              <a:t>Maestría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29" name="object 29" descr=""/>
          <p:cNvSpPr txBox="1"/>
          <p:nvPr/>
        </p:nvSpPr>
        <p:spPr>
          <a:xfrm>
            <a:off x="3107689" y="6072022"/>
            <a:ext cx="794385" cy="2393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dirty="0" sz="1400" spc="-10" b="1">
                <a:latin typeface="Calibri"/>
                <a:cs typeface="Calibri"/>
              </a:rPr>
              <a:t>Doctorado</a:t>
            </a:r>
            <a:endParaRPr sz="1400">
              <a:latin typeface="Calibri"/>
              <a:cs typeface="Calibri"/>
            </a:endParaRPr>
          </a:p>
        </p:txBody>
      </p:sp>
      <p:grpSp>
        <p:nvGrpSpPr>
          <p:cNvPr id="30" name="object 30" descr=""/>
          <p:cNvGrpSpPr/>
          <p:nvPr/>
        </p:nvGrpSpPr>
        <p:grpSpPr>
          <a:xfrm>
            <a:off x="6309740" y="2141220"/>
            <a:ext cx="5423535" cy="2148840"/>
            <a:chOff x="6309740" y="2141220"/>
            <a:chExt cx="5423535" cy="2148840"/>
          </a:xfrm>
        </p:grpSpPr>
        <p:sp>
          <p:nvSpPr>
            <p:cNvPr id="31" name="object 31" descr=""/>
            <p:cNvSpPr/>
            <p:nvPr/>
          </p:nvSpPr>
          <p:spPr>
            <a:xfrm>
              <a:off x="6531864" y="2141219"/>
              <a:ext cx="4721860" cy="2144395"/>
            </a:xfrm>
            <a:custGeom>
              <a:avLst/>
              <a:gdLst/>
              <a:ahLst/>
              <a:cxnLst/>
              <a:rect l="l" t="t" r="r" b="b"/>
              <a:pathLst>
                <a:path w="4721859" h="2144395">
                  <a:moveTo>
                    <a:pt x="202692" y="0"/>
                  </a:moveTo>
                  <a:lnTo>
                    <a:pt x="0" y="0"/>
                  </a:lnTo>
                  <a:lnTo>
                    <a:pt x="0" y="2144014"/>
                  </a:lnTo>
                  <a:lnTo>
                    <a:pt x="202692" y="2144014"/>
                  </a:lnTo>
                  <a:lnTo>
                    <a:pt x="202692" y="0"/>
                  </a:lnTo>
                  <a:close/>
                </a:path>
                <a:path w="4721859" h="2144395">
                  <a:moveTo>
                    <a:pt x="1106424" y="1464576"/>
                  </a:moveTo>
                  <a:lnTo>
                    <a:pt x="903732" y="1464576"/>
                  </a:lnTo>
                  <a:lnTo>
                    <a:pt x="903732" y="2144014"/>
                  </a:lnTo>
                  <a:lnTo>
                    <a:pt x="1106424" y="2144014"/>
                  </a:lnTo>
                  <a:lnTo>
                    <a:pt x="1106424" y="1464576"/>
                  </a:lnTo>
                  <a:close/>
                </a:path>
                <a:path w="4721859" h="2144395">
                  <a:moveTo>
                    <a:pt x="2010156" y="1697736"/>
                  </a:moveTo>
                  <a:lnTo>
                    <a:pt x="1807464" y="1697736"/>
                  </a:lnTo>
                  <a:lnTo>
                    <a:pt x="1807464" y="2144014"/>
                  </a:lnTo>
                  <a:lnTo>
                    <a:pt x="2010156" y="2144014"/>
                  </a:lnTo>
                  <a:lnTo>
                    <a:pt x="2010156" y="1697736"/>
                  </a:lnTo>
                  <a:close/>
                </a:path>
                <a:path w="4721859" h="2144395">
                  <a:moveTo>
                    <a:pt x="2913888" y="1894332"/>
                  </a:moveTo>
                  <a:lnTo>
                    <a:pt x="2711196" y="1894332"/>
                  </a:lnTo>
                  <a:lnTo>
                    <a:pt x="2711196" y="2144014"/>
                  </a:lnTo>
                  <a:lnTo>
                    <a:pt x="2913888" y="2144014"/>
                  </a:lnTo>
                  <a:lnTo>
                    <a:pt x="2913888" y="1894332"/>
                  </a:lnTo>
                  <a:close/>
                </a:path>
                <a:path w="4721859" h="2144395">
                  <a:moveTo>
                    <a:pt x="3817620" y="2037588"/>
                  </a:moveTo>
                  <a:lnTo>
                    <a:pt x="3614928" y="2037588"/>
                  </a:lnTo>
                  <a:lnTo>
                    <a:pt x="3614928" y="2144014"/>
                  </a:lnTo>
                  <a:lnTo>
                    <a:pt x="3817620" y="2144014"/>
                  </a:lnTo>
                  <a:lnTo>
                    <a:pt x="3817620" y="2037588"/>
                  </a:lnTo>
                  <a:close/>
                </a:path>
                <a:path w="4721859" h="2144395">
                  <a:moveTo>
                    <a:pt x="4721352" y="2001012"/>
                  </a:moveTo>
                  <a:lnTo>
                    <a:pt x="4518660" y="2001012"/>
                  </a:lnTo>
                  <a:lnTo>
                    <a:pt x="4518660" y="2144014"/>
                  </a:lnTo>
                  <a:lnTo>
                    <a:pt x="4721352" y="2144014"/>
                  </a:lnTo>
                  <a:lnTo>
                    <a:pt x="4721352" y="2001012"/>
                  </a:lnTo>
                  <a:close/>
                </a:path>
              </a:pathLst>
            </a:custGeom>
            <a:solidFill>
              <a:srgbClr val="00506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2" name="object 32" descr=""/>
            <p:cNvSpPr/>
            <p:nvPr/>
          </p:nvSpPr>
          <p:spPr>
            <a:xfrm>
              <a:off x="6789420" y="2945891"/>
              <a:ext cx="4721860" cy="1339850"/>
            </a:xfrm>
            <a:custGeom>
              <a:avLst/>
              <a:gdLst/>
              <a:ahLst/>
              <a:cxnLst/>
              <a:rect l="l" t="t" r="r" b="b"/>
              <a:pathLst>
                <a:path w="4721859" h="1339850">
                  <a:moveTo>
                    <a:pt x="202692" y="0"/>
                  </a:moveTo>
                  <a:lnTo>
                    <a:pt x="0" y="0"/>
                  </a:lnTo>
                  <a:lnTo>
                    <a:pt x="0" y="1339342"/>
                  </a:lnTo>
                  <a:lnTo>
                    <a:pt x="202692" y="1339342"/>
                  </a:lnTo>
                  <a:lnTo>
                    <a:pt x="202692" y="0"/>
                  </a:lnTo>
                  <a:close/>
                </a:path>
                <a:path w="4721859" h="1339850">
                  <a:moveTo>
                    <a:pt x="1106424" y="588264"/>
                  </a:moveTo>
                  <a:lnTo>
                    <a:pt x="903732" y="588264"/>
                  </a:lnTo>
                  <a:lnTo>
                    <a:pt x="903732" y="1339342"/>
                  </a:lnTo>
                  <a:lnTo>
                    <a:pt x="1106424" y="1339342"/>
                  </a:lnTo>
                  <a:lnTo>
                    <a:pt x="1106424" y="588264"/>
                  </a:lnTo>
                  <a:close/>
                </a:path>
                <a:path w="4721859" h="1339850">
                  <a:moveTo>
                    <a:pt x="2010156" y="731520"/>
                  </a:moveTo>
                  <a:lnTo>
                    <a:pt x="1807464" y="731520"/>
                  </a:lnTo>
                  <a:lnTo>
                    <a:pt x="1807464" y="1339342"/>
                  </a:lnTo>
                  <a:lnTo>
                    <a:pt x="2010156" y="1339342"/>
                  </a:lnTo>
                  <a:lnTo>
                    <a:pt x="2010156" y="731520"/>
                  </a:lnTo>
                  <a:close/>
                </a:path>
                <a:path w="4721859" h="1339850">
                  <a:moveTo>
                    <a:pt x="2913888" y="1053084"/>
                  </a:moveTo>
                  <a:lnTo>
                    <a:pt x="2711196" y="1053084"/>
                  </a:lnTo>
                  <a:lnTo>
                    <a:pt x="2711196" y="1339342"/>
                  </a:lnTo>
                  <a:lnTo>
                    <a:pt x="2913888" y="1339342"/>
                  </a:lnTo>
                  <a:lnTo>
                    <a:pt x="2913888" y="1053084"/>
                  </a:lnTo>
                  <a:close/>
                </a:path>
                <a:path w="4721859" h="1339850">
                  <a:moveTo>
                    <a:pt x="3817620" y="1178052"/>
                  </a:moveTo>
                  <a:lnTo>
                    <a:pt x="3614928" y="1178052"/>
                  </a:lnTo>
                  <a:lnTo>
                    <a:pt x="3614928" y="1339342"/>
                  </a:lnTo>
                  <a:lnTo>
                    <a:pt x="3817620" y="1339342"/>
                  </a:lnTo>
                  <a:lnTo>
                    <a:pt x="3817620" y="1178052"/>
                  </a:lnTo>
                  <a:close/>
                </a:path>
                <a:path w="4721859" h="1339850">
                  <a:moveTo>
                    <a:pt x="4721352" y="1232916"/>
                  </a:moveTo>
                  <a:lnTo>
                    <a:pt x="4518660" y="1232916"/>
                  </a:lnTo>
                  <a:lnTo>
                    <a:pt x="4518660" y="1339342"/>
                  </a:lnTo>
                  <a:lnTo>
                    <a:pt x="4721352" y="1339342"/>
                  </a:lnTo>
                  <a:lnTo>
                    <a:pt x="4721352" y="1232916"/>
                  </a:lnTo>
                  <a:close/>
                </a:path>
              </a:pathLst>
            </a:custGeom>
            <a:solidFill>
              <a:srgbClr val="00AFE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3" name="object 33" descr=""/>
            <p:cNvSpPr/>
            <p:nvPr/>
          </p:nvSpPr>
          <p:spPr>
            <a:xfrm>
              <a:off x="6309740" y="4285234"/>
              <a:ext cx="5423535" cy="0"/>
            </a:xfrm>
            <a:custGeom>
              <a:avLst/>
              <a:gdLst/>
              <a:ahLst/>
              <a:cxnLst/>
              <a:rect l="l" t="t" r="r" b="b"/>
              <a:pathLst>
                <a:path w="5423534" h="0">
                  <a:moveTo>
                    <a:pt x="0" y="0"/>
                  </a:moveTo>
                  <a:lnTo>
                    <a:pt x="5423281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34" name="object 34" descr=""/>
          <p:cNvSpPr txBox="1"/>
          <p:nvPr/>
        </p:nvSpPr>
        <p:spPr>
          <a:xfrm>
            <a:off x="6503923" y="1878329"/>
            <a:ext cx="259079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25" b="1">
                <a:solidFill>
                  <a:srgbClr val="404040"/>
                </a:solidFill>
                <a:latin typeface="Calibri"/>
                <a:cs typeface="Calibri"/>
              </a:rPr>
              <a:t>120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35" name="object 35" descr=""/>
          <p:cNvSpPr txBox="1"/>
          <p:nvPr/>
        </p:nvSpPr>
        <p:spPr>
          <a:xfrm>
            <a:off x="7447533" y="3343402"/>
            <a:ext cx="180975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25" b="1">
                <a:solidFill>
                  <a:srgbClr val="404040"/>
                </a:solidFill>
                <a:latin typeface="Calibri"/>
                <a:cs typeface="Calibri"/>
              </a:rPr>
              <a:t>38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36" name="object 36" descr=""/>
          <p:cNvSpPr txBox="1"/>
          <p:nvPr/>
        </p:nvSpPr>
        <p:spPr>
          <a:xfrm>
            <a:off x="8351646" y="3575380"/>
            <a:ext cx="180975" cy="20891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25" b="1">
                <a:solidFill>
                  <a:srgbClr val="404040"/>
                </a:solidFill>
                <a:latin typeface="Calibri"/>
                <a:cs typeface="Calibri"/>
              </a:rPr>
              <a:t>25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37" name="object 37" descr=""/>
          <p:cNvSpPr txBox="1"/>
          <p:nvPr/>
        </p:nvSpPr>
        <p:spPr>
          <a:xfrm>
            <a:off x="9255632" y="3772280"/>
            <a:ext cx="180975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25" b="1">
                <a:solidFill>
                  <a:srgbClr val="404040"/>
                </a:solidFill>
                <a:latin typeface="Calibri"/>
                <a:cs typeface="Calibri"/>
              </a:rPr>
              <a:t>14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38" name="object 38" descr=""/>
          <p:cNvSpPr txBox="1"/>
          <p:nvPr/>
        </p:nvSpPr>
        <p:spPr>
          <a:xfrm>
            <a:off x="10197845" y="3915282"/>
            <a:ext cx="102870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50" b="1">
                <a:solidFill>
                  <a:srgbClr val="404040"/>
                </a:solidFill>
                <a:latin typeface="Calibri"/>
                <a:cs typeface="Calibri"/>
              </a:rPr>
              <a:t>6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39" name="object 39" descr=""/>
          <p:cNvSpPr txBox="1"/>
          <p:nvPr/>
        </p:nvSpPr>
        <p:spPr>
          <a:xfrm>
            <a:off x="11101578" y="3879595"/>
            <a:ext cx="102870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50" b="1">
                <a:solidFill>
                  <a:srgbClr val="404040"/>
                </a:solidFill>
                <a:latin typeface="Calibri"/>
                <a:cs typeface="Calibri"/>
              </a:rPr>
              <a:t>8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40" name="object 40" descr=""/>
          <p:cNvSpPr txBox="1"/>
          <p:nvPr/>
        </p:nvSpPr>
        <p:spPr>
          <a:xfrm>
            <a:off x="6801104" y="2682366"/>
            <a:ext cx="180975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25" b="1">
                <a:solidFill>
                  <a:srgbClr val="404040"/>
                </a:solidFill>
                <a:latin typeface="Calibri"/>
                <a:cs typeface="Calibri"/>
              </a:rPr>
              <a:t>75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41" name="object 41" descr=""/>
          <p:cNvSpPr txBox="1"/>
          <p:nvPr/>
        </p:nvSpPr>
        <p:spPr>
          <a:xfrm>
            <a:off x="7705090" y="3272154"/>
            <a:ext cx="180975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25" b="1">
                <a:solidFill>
                  <a:srgbClr val="404040"/>
                </a:solidFill>
                <a:latin typeface="Calibri"/>
                <a:cs typeface="Calibri"/>
              </a:rPr>
              <a:t>42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42" name="object 42" descr=""/>
          <p:cNvSpPr txBox="1"/>
          <p:nvPr/>
        </p:nvSpPr>
        <p:spPr>
          <a:xfrm>
            <a:off x="8608821" y="3415029"/>
            <a:ext cx="180975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25" b="1">
                <a:solidFill>
                  <a:srgbClr val="404040"/>
                </a:solidFill>
                <a:latin typeface="Calibri"/>
                <a:cs typeface="Calibri"/>
              </a:rPr>
              <a:t>34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43" name="object 43" descr=""/>
          <p:cNvSpPr txBox="1"/>
          <p:nvPr/>
        </p:nvSpPr>
        <p:spPr>
          <a:xfrm>
            <a:off x="9512934" y="3736594"/>
            <a:ext cx="180975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25" b="1">
                <a:solidFill>
                  <a:srgbClr val="404040"/>
                </a:solidFill>
                <a:latin typeface="Calibri"/>
                <a:cs typeface="Calibri"/>
              </a:rPr>
              <a:t>16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44" name="object 44" descr=""/>
          <p:cNvSpPr txBox="1"/>
          <p:nvPr/>
        </p:nvSpPr>
        <p:spPr>
          <a:xfrm>
            <a:off x="10455020" y="3861257"/>
            <a:ext cx="102870" cy="20891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50" b="1">
                <a:solidFill>
                  <a:srgbClr val="404040"/>
                </a:solidFill>
                <a:latin typeface="Calibri"/>
                <a:cs typeface="Calibri"/>
              </a:rPr>
              <a:t>9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45" name="object 45" descr=""/>
          <p:cNvSpPr txBox="1"/>
          <p:nvPr/>
        </p:nvSpPr>
        <p:spPr>
          <a:xfrm>
            <a:off x="11359133" y="3915282"/>
            <a:ext cx="102870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50" b="1">
                <a:solidFill>
                  <a:srgbClr val="404040"/>
                </a:solidFill>
                <a:latin typeface="Calibri"/>
                <a:cs typeface="Calibri"/>
              </a:rPr>
              <a:t>6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46" name="object 46" descr=""/>
          <p:cNvSpPr txBox="1"/>
          <p:nvPr/>
        </p:nvSpPr>
        <p:spPr>
          <a:xfrm>
            <a:off x="6317741" y="4376750"/>
            <a:ext cx="890905" cy="45720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algn="ctr">
              <a:lnSpc>
                <a:spcPct val="100000"/>
              </a:lnSpc>
              <a:spcBef>
                <a:spcPts val="105"/>
              </a:spcBef>
            </a:pPr>
            <a:r>
              <a:rPr dirty="0" sz="1400" b="1">
                <a:solidFill>
                  <a:srgbClr val="585858"/>
                </a:solidFill>
                <a:latin typeface="Calibri"/>
                <a:cs typeface="Calibri"/>
              </a:rPr>
              <a:t>Ingeniería</a:t>
            </a:r>
            <a:r>
              <a:rPr dirty="0" sz="1400" spc="-50" b="1">
                <a:solidFill>
                  <a:srgbClr val="585858"/>
                </a:solidFill>
                <a:latin typeface="Calibri"/>
                <a:cs typeface="Calibri"/>
              </a:rPr>
              <a:t> y</a:t>
            </a:r>
            <a:endParaRPr sz="140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  <a:spcBef>
                <a:spcPts val="30"/>
              </a:spcBef>
            </a:pPr>
            <a:r>
              <a:rPr dirty="0" sz="1400" spc="-10" b="1">
                <a:solidFill>
                  <a:srgbClr val="585858"/>
                </a:solidFill>
                <a:latin typeface="Calibri"/>
                <a:cs typeface="Calibri"/>
              </a:rPr>
              <a:t>ciencias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47" name="object 47" descr=""/>
          <p:cNvSpPr txBox="1"/>
          <p:nvPr/>
        </p:nvSpPr>
        <p:spPr>
          <a:xfrm>
            <a:off x="7354061" y="4376750"/>
            <a:ext cx="626110" cy="45720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400" spc="-10" b="1">
                <a:solidFill>
                  <a:srgbClr val="585858"/>
                </a:solidFill>
                <a:latin typeface="Calibri"/>
                <a:cs typeface="Calibri"/>
              </a:rPr>
              <a:t>Ciencias</a:t>
            </a:r>
            <a:endParaRPr sz="1400">
              <a:latin typeface="Calibri"/>
              <a:cs typeface="Calibri"/>
            </a:endParaRPr>
          </a:p>
          <a:p>
            <a:pPr marL="17145">
              <a:lnSpc>
                <a:spcPct val="100000"/>
              </a:lnSpc>
              <a:spcBef>
                <a:spcPts val="30"/>
              </a:spcBef>
            </a:pPr>
            <a:r>
              <a:rPr dirty="0" sz="1400" spc="-10" b="1">
                <a:solidFill>
                  <a:srgbClr val="585858"/>
                </a:solidFill>
                <a:latin typeface="Calibri"/>
                <a:cs typeface="Calibri"/>
              </a:rPr>
              <a:t>Sociales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48" name="object 48" descr=""/>
          <p:cNvSpPr txBox="1"/>
          <p:nvPr/>
        </p:nvSpPr>
        <p:spPr>
          <a:xfrm>
            <a:off x="8210168" y="4376750"/>
            <a:ext cx="720725" cy="45720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60325">
              <a:lnSpc>
                <a:spcPct val="100000"/>
              </a:lnSpc>
              <a:spcBef>
                <a:spcPts val="105"/>
              </a:spcBef>
            </a:pPr>
            <a:r>
              <a:rPr dirty="0" sz="1400" spc="-10" b="1">
                <a:solidFill>
                  <a:srgbClr val="585858"/>
                </a:solidFill>
                <a:latin typeface="Calibri"/>
                <a:cs typeface="Calibri"/>
              </a:rPr>
              <a:t>Ciencias</a:t>
            </a:r>
            <a:endParaRPr sz="14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30"/>
              </a:spcBef>
            </a:pPr>
            <a:r>
              <a:rPr dirty="0" sz="1400" spc="-10" b="1">
                <a:solidFill>
                  <a:srgbClr val="585858"/>
                </a:solidFill>
                <a:latin typeface="Calibri"/>
                <a:cs typeface="Calibri"/>
              </a:rPr>
              <a:t>naturales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49" name="object 49" descr=""/>
          <p:cNvSpPr txBox="1"/>
          <p:nvPr/>
        </p:nvSpPr>
        <p:spPr>
          <a:xfrm>
            <a:off x="9051417" y="4376750"/>
            <a:ext cx="846455" cy="240029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400" spc="-10" b="1">
                <a:solidFill>
                  <a:srgbClr val="585858"/>
                </a:solidFill>
                <a:latin typeface="Calibri"/>
                <a:cs typeface="Calibri"/>
              </a:rPr>
              <a:t>Agricultura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50" name="object 50" descr=""/>
          <p:cNvSpPr txBox="1"/>
          <p:nvPr/>
        </p:nvSpPr>
        <p:spPr>
          <a:xfrm>
            <a:off x="10160000" y="4376750"/>
            <a:ext cx="438150" cy="240029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400" spc="-10" b="1">
                <a:solidFill>
                  <a:srgbClr val="585858"/>
                </a:solidFill>
                <a:latin typeface="Calibri"/>
                <a:cs typeface="Calibri"/>
              </a:rPr>
              <a:t>Otros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51" name="object 51" descr=""/>
          <p:cNvSpPr txBox="1"/>
          <p:nvPr/>
        </p:nvSpPr>
        <p:spPr>
          <a:xfrm>
            <a:off x="10874756" y="4376750"/>
            <a:ext cx="815975" cy="674370"/>
          </a:xfrm>
          <a:prstGeom prst="rect">
            <a:avLst/>
          </a:prstGeom>
        </p:spPr>
        <p:txBody>
          <a:bodyPr wrap="square" lIns="0" tIns="9525" rIns="0" bIns="0" rtlCol="0" vert="horz">
            <a:spAutoFit/>
          </a:bodyPr>
          <a:lstStyle/>
          <a:p>
            <a:pPr algn="ctr" marL="12700" marR="5080" indent="1270">
              <a:lnSpc>
                <a:spcPct val="101800"/>
              </a:lnSpc>
              <a:spcBef>
                <a:spcPts val="75"/>
              </a:spcBef>
            </a:pPr>
            <a:r>
              <a:rPr dirty="0" sz="1400" spc="-10" b="1">
                <a:solidFill>
                  <a:srgbClr val="585858"/>
                </a:solidFill>
                <a:latin typeface="Calibri"/>
                <a:cs typeface="Calibri"/>
              </a:rPr>
              <a:t>Ciencias </a:t>
            </a:r>
            <a:r>
              <a:rPr dirty="0" sz="1400" b="1">
                <a:solidFill>
                  <a:srgbClr val="585858"/>
                </a:solidFill>
                <a:latin typeface="Calibri"/>
                <a:cs typeface="Calibri"/>
              </a:rPr>
              <a:t>médicas</a:t>
            </a:r>
            <a:r>
              <a:rPr dirty="0" sz="1400" spc="-30" b="1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dirty="0" sz="1400" spc="-50" b="1">
                <a:solidFill>
                  <a:srgbClr val="585858"/>
                </a:solidFill>
                <a:latin typeface="Calibri"/>
                <a:cs typeface="Calibri"/>
              </a:rPr>
              <a:t>y </a:t>
            </a:r>
            <a:r>
              <a:rPr dirty="0" sz="1400" b="1">
                <a:solidFill>
                  <a:srgbClr val="585858"/>
                </a:solidFill>
                <a:latin typeface="Calibri"/>
                <a:cs typeface="Calibri"/>
              </a:rPr>
              <a:t>de</a:t>
            </a:r>
            <a:r>
              <a:rPr dirty="0" sz="1400" spc="-20" b="1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dirty="0" sz="1400" b="1">
                <a:solidFill>
                  <a:srgbClr val="585858"/>
                </a:solidFill>
                <a:latin typeface="Calibri"/>
                <a:cs typeface="Calibri"/>
              </a:rPr>
              <a:t>la</a:t>
            </a:r>
            <a:r>
              <a:rPr dirty="0" sz="1400" spc="-10" b="1">
                <a:solidFill>
                  <a:srgbClr val="585858"/>
                </a:solidFill>
                <a:latin typeface="Calibri"/>
                <a:cs typeface="Calibri"/>
              </a:rPr>
              <a:t> salud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52" name="object 52" descr=""/>
          <p:cNvSpPr/>
          <p:nvPr/>
        </p:nvSpPr>
        <p:spPr>
          <a:xfrm>
            <a:off x="8244458" y="5328151"/>
            <a:ext cx="97790" cy="97790"/>
          </a:xfrm>
          <a:custGeom>
            <a:avLst/>
            <a:gdLst/>
            <a:ahLst/>
            <a:cxnLst/>
            <a:rect l="l" t="t" r="r" b="b"/>
            <a:pathLst>
              <a:path w="97790" h="97789">
                <a:moveTo>
                  <a:pt x="97669" y="0"/>
                </a:moveTo>
                <a:lnTo>
                  <a:pt x="0" y="0"/>
                </a:lnTo>
                <a:lnTo>
                  <a:pt x="0" y="97669"/>
                </a:lnTo>
                <a:lnTo>
                  <a:pt x="97669" y="97669"/>
                </a:lnTo>
                <a:lnTo>
                  <a:pt x="97669" y="0"/>
                </a:lnTo>
                <a:close/>
              </a:path>
            </a:pathLst>
          </a:custGeom>
          <a:solidFill>
            <a:srgbClr val="00506A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3" name="object 53" descr=""/>
          <p:cNvSpPr txBox="1"/>
          <p:nvPr/>
        </p:nvSpPr>
        <p:spPr>
          <a:xfrm>
            <a:off x="8374506" y="5237734"/>
            <a:ext cx="626110" cy="2393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 spc="-10" b="1">
                <a:solidFill>
                  <a:srgbClr val="585858"/>
                </a:solidFill>
                <a:latin typeface="Calibri"/>
                <a:cs typeface="Calibri"/>
              </a:rPr>
              <a:t>Hombre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54" name="object 54" descr=""/>
          <p:cNvSpPr/>
          <p:nvPr/>
        </p:nvSpPr>
        <p:spPr>
          <a:xfrm>
            <a:off x="9179179" y="5328151"/>
            <a:ext cx="97790" cy="97790"/>
          </a:xfrm>
          <a:custGeom>
            <a:avLst/>
            <a:gdLst/>
            <a:ahLst/>
            <a:cxnLst/>
            <a:rect l="l" t="t" r="r" b="b"/>
            <a:pathLst>
              <a:path w="97790" h="97789">
                <a:moveTo>
                  <a:pt x="97669" y="0"/>
                </a:moveTo>
                <a:lnTo>
                  <a:pt x="0" y="0"/>
                </a:lnTo>
                <a:lnTo>
                  <a:pt x="0" y="97669"/>
                </a:lnTo>
                <a:lnTo>
                  <a:pt x="97669" y="97669"/>
                </a:lnTo>
                <a:lnTo>
                  <a:pt x="97669" y="0"/>
                </a:lnTo>
                <a:close/>
              </a:path>
            </a:pathLst>
          </a:custGeom>
          <a:solidFill>
            <a:srgbClr val="00AFE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5" name="object 55" descr=""/>
          <p:cNvSpPr txBox="1"/>
          <p:nvPr/>
        </p:nvSpPr>
        <p:spPr>
          <a:xfrm>
            <a:off x="9309354" y="5237734"/>
            <a:ext cx="474345" cy="2393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 spc="-10" b="1">
                <a:solidFill>
                  <a:srgbClr val="585858"/>
                </a:solidFill>
                <a:latin typeface="Calibri"/>
                <a:cs typeface="Calibri"/>
              </a:rPr>
              <a:t>Mujer</a:t>
            </a:r>
            <a:endParaRPr sz="1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318135" rIns="0" bIns="0" rtlCol="0" vert="horz">
            <a:spAutoFit/>
          </a:bodyPr>
          <a:lstStyle/>
          <a:p>
            <a:pPr marL="311150">
              <a:lnSpc>
                <a:spcPct val="100000"/>
              </a:lnSpc>
              <a:spcBef>
                <a:spcPts val="100"/>
              </a:spcBef>
            </a:pPr>
            <a:r>
              <a:rPr dirty="0" sz="4400">
                <a:latin typeface="Calibri Light"/>
                <a:cs typeface="Calibri Light"/>
              </a:rPr>
              <a:t>La</a:t>
            </a:r>
            <a:r>
              <a:rPr dirty="0" sz="4400" spc="-140">
                <a:latin typeface="Calibri Light"/>
                <a:cs typeface="Calibri Light"/>
              </a:rPr>
              <a:t> </a:t>
            </a:r>
            <a:r>
              <a:rPr dirty="0" sz="4400" spc="-20">
                <a:latin typeface="Calibri Light"/>
                <a:cs typeface="Calibri Light"/>
              </a:rPr>
              <a:t>Edad</a:t>
            </a:r>
            <a:r>
              <a:rPr dirty="0" sz="4400" spc="-150">
                <a:latin typeface="Calibri Light"/>
                <a:cs typeface="Calibri Light"/>
              </a:rPr>
              <a:t> </a:t>
            </a:r>
            <a:r>
              <a:rPr dirty="0" sz="4400">
                <a:latin typeface="Calibri Light"/>
                <a:cs typeface="Calibri Light"/>
              </a:rPr>
              <a:t>de</a:t>
            </a:r>
            <a:r>
              <a:rPr dirty="0" sz="4400" spc="-140">
                <a:latin typeface="Calibri Light"/>
                <a:cs typeface="Calibri Light"/>
              </a:rPr>
              <a:t> </a:t>
            </a:r>
            <a:r>
              <a:rPr dirty="0" sz="4400">
                <a:latin typeface="Calibri Light"/>
                <a:cs typeface="Calibri Light"/>
              </a:rPr>
              <a:t>los</a:t>
            </a:r>
            <a:r>
              <a:rPr dirty="0" sz="4400" spc="-150">
                <a:latin typeface="Calibri Light"/>
                <a:cs typeface="Calibri Light"/>
              </a:rPr>
              <a:t> </a:t>
            </a:r>
            <a:r>
              <a:rPr dirty="0" sz="4400" spc="-30">
                <a:latin typeface="Calibri Light"/>
                <a:cs typeface="Calibri Light"/>
              </a:rPr>
              <a:t>Becarios</a:t>
            </a:r>
            <a:r>
              <a:rPr dirty="0" sz="4400" spc="-150">
                <a:latin typeface="Calibri Light"/>
                <a:cs typeface="Calibri Light"/>
              </a:rPr>
              <a:t> </a:t>
            </a:r>
            <a:r>
              <a:rPr dirty="0" sz="4400">
                <a:latin typeface="Calibri Light"/>
                <a:cs typeface="Calibri Light"/>
              </a:rPr>
              <a:t>es</a:t>
            </a:r>
            <a:r>
              <a:rPr dirty="0" sz="4400" spc="-125">
                <a:latin typeface="Calibri Light"/>
                <a:cs typeface="Calibri Light"/>
              </a:rPr>
              <a:t> </a:t>
            </a:r>
            <a:r>
              <a:rPr dirty="0" sz="4400" spc="-60">
                <a:latin typeface="Calibri Light"/>
                <a:cs typeface="Calibri Light"/>
              </a:rPr>
              <a:t>Relativamente</a:t>
            </a:r>
            <a:r>
              <a:rPr dirty="0" sz="4400" spc="-165">
                <a:latin typeface="Calibri Light"/>
                <a:cs typeface="Calibri Light"/>
              </a:rPr>
              <a:t> </a:t>
            </a:r>
            <a:r>
              <a:rPr dirty="0" sz="4400" spc="-20">
                <a:latin typeface="Calibri Light"/>
                <a:cs typeface="Calibri Light"/>
              </a:rPr>
              <a:t>Alta</a:t>
            </a:r>
            <a:endParaRPr sz="4400">
              <a:latin typeface="Calibri Light"/>
              <a:cs typeface="Calibri Light"/>
            </a:endParaRPr>
          </a:p>
        </p:txBody>
      </p:sp>
      <p:pic>
        <p:nvPicPr>
          <p:cNvPr id="3" name="object 3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096000" y="1319911"/>
            <a:ext cx="5905500" cy="4218178"/>
          </a:xfrm>
          <a:prstGeom prst="rect">
            <a:avLst/>
          </a:prstGeom>
        </p:spPr>
      </p:pic>
      <p:grpSp>
        <p:nvGrpSpPr>
          <p:cNvPr id="4" name="object 4" descr=""/>
          <p:cNvGrpSpPr/>
          <p:nvPr/>
        </p:nvGrpSpPr>
        <p:grpSpPr>
          <a:xfrm>
            <a:off x="446646" y="2145792"/>
            <a:ext cx="5205095" cy="3155950"/>
            <a:chOff x="446646" y="2145792"/>
            <a:chExt cx="5205095" cy="3155950"/>
          </a:xfrm>
        </p:grpSpPr>
        <p:sp>
          <p:nvSpPr>
            <p:cNvPr id="5" name="object 5" descr=""/>
            <p:cNvSpPr/>
            <p:nvPr/>
          </p:nvSpPr>
          <p:spPr>
            <a:xfrm>
              <a:off x="702564" y="2145791"/>
              <a:ext cx="4396740" cy="3151505"/>
            </a:xfrm>
            <a:custGeom>
              <a:avLst/>
              <a:gdLst/>
              <a:ahLst/>
              <a:cxnLst/>
              <a:rect l="l" t="t" r="r" b="b"/>
              <a:pathLst>
                <a:path w="4396740" h="3151504">
                  <a:moveTo>
                    <a:pt x="233172" y="1275588"/>
                  </a:moveTo>
                  <a:lnTo>
                    <a:pt x="0" y="1275588"/>
                  </a:lnTo>
                  <a:lnTo>
                    <a:pt x="0" y="3151124"/>
                  </a:lnTo>
                  <a:lnTo>
                    <a:pt x="233172" y="3151124"/>
                  </a:lnTo>
                  <a:lnTo>
                    <a:pt x="233172" y="1275588"/>
                  </a:lnTo>
                  <a:close/>
                </a:path>
                <a:path w="4396740" h="3151504">
                  <a:moveTo>
                    <a:pt x="1274064" y="0"/>
                  </a:moveTo>
                  <a:lnTo>
                    <a:pt x="1040892" y="0"/>
                  </a:lnTo>
                  <a:lnTo>
                    <a:pt x="1040892" y="3151124"/>
                  </a:lnTo>
                  <a:lnTo>
                    <a:pt x="1274064" y="3151124"/>
                  </a:lnTo>
                  <a:lnTo>
                    <a:pt x="1274064" y="0"/>
                  </a:lnTo>
                  <a:close/>
                </a:path>
                <a:path w="4396740" h="3151504">
                  <a:moveTo>
                    <a:pt x="2314956" y="2287524"/>
                  </a:moveTo>
                  <a:lnTo>
                    <a:pt x="2081784" y="2287524"/>
                  </a:lnTo>
                  <a:lnTo>
                    <a:pt x="2081784" y="3151124"/>
                  </a:lnTo>
                  <a:lnTo>
                    <a:pt x="2314956" y="3151124"/>
                  </a:lnTo>
                  <a:lnTo>
                    <a:pt x="2314956" y="2287524"/>
                  </a:lnTo>
                  <a:close/>
                </a:path>
                <a:path w="4396740" h="3151504">
                  <a:moveTo>
                    <a:pt x="3355848" y="3095244"/>
                  </a:moveTo>
                  <a:lnTo>
                    <a:pt x="3122676" y="3095244"/>
                  </a:lnTo>
                  <a:lnTo>
                    <a:pt x="3122676" y="3151124"/>
                  </a:lnTo>
                  <a:lnTo>
                    <a:pt x="3355848" y="3151124"/>
                  </a:lnTo>
                  <a:lnTo>
                    <a:pt x="3355848" y="3095244"/>
                  </a:lnTo>
                  <a:close/>
                </a:path>
                <a:path w="4396740" h="3151504">
                  <a:moveTo>
                    <a:pt x="4396740" y="3131820"/>
                  </a:moveTo>
                  <a:lnTo>
                    <a:pt x="4163568" y="3131820"/>
                  </a:lnTo>
                  <a:lnTo>
                    <a:pt x="4163568" y="3151124"/>
                  </a:lnTo>
                  <a:lnTo>
                    <a:pt x="4396740" y="3151124"/>
                  </a:lnTo>
                  <a:lnTo>
                    <a:pt x="4396740" y="313182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 descr=""/>
            <p:cNvSpPr/>
            <p:nvPr/>
          </p:nvSpPr>
          <p:spPr>
            <a:xfrm>
              <a:off x="998220" y="4753355"/>
              <a:ext cx="4398645" cy="543560"/>
            </a:xfrm>
            <a:custGeom>
              <a:avLst/>
              <a:gdLst/>
              <a:ahLst/>
              <a:cxnLst/>
              <a:rect l="l" t="t" r="r" b="b"/>
              <a:pathLst>
                <a:path w="4398645" h="543560">
                  <a:moveTo>
                    <a:pt x="233172" y="431292"/>
                  </a:moveTo>
                  <a:lnTo>
                    <a:pt x="0" y="431292"/>
                  </a:lnTo>
                  <a:lnTo>
                    <a:pt x="0" y="543560"/>
                  </a:lnTo>
                  <a:lnTo>
                    <a:pt x="233172" y="543560"/>
                  </a:lnTo>
                  <a:lnTo>
                    <a:pt x="233172" y="431292"/>
                  </a:lnTo>
                  <a:close/>
                </a:path>
                <a:path w="4398645" h="543560">
                  <a:moveTo>
                    <a:pt x="1274064" y="131064"/>
                  </a:moveTo>
                  <a:lnTo>
                    <a:pt x="1040892" y="131064"/>
                  </a:lnTo>
                  <a:lnTo>
                    <a:pt x="1040892" y="543560"/>
                  </a:lnTo>
                  <a:lnTo>
                    <a:pt x="1274064" y="543560"/>
                  </a:lnTo>
                  <a:lnTo>
                    <a:pt x="1274064" y="131064"/>
                  </a:lnTo>
                  <a:close/>
                </a:path>
                <a:path w="4398645" h="543560">
                  <a:moveTo>
                    <a:pt x="2316480" y="0"/>
                  </a:moveTo>
                  <a:lnTo>
                    <a:pt x="2081784" y="0"/>
                  </a:lnTo>
                  <a:lnTo>
                    <a:pt x="2081784" y="543560"/>
                  </a:lnTo>
                  <a:lnTo>
                    <a:pt x="2316480" y="543560"/>
                  </a:lnTo>
                  <a:lnTo>
                    <a:pt x="2316480" y="0"/>
                  </a:lnTo>
                  <a:close/>
                </a:path>
                <a:path w="4398645" h="543560">
                  <a:moveTo>
                    <a:pt x="3357372" y="374904"/>
                  </a:moveTo>
                  <a:lnTo>
                    <a:pt x="3122676" y="374904"/>
                  </a:lnTo>
                  <a:lnTo>
                    <a:pt x="3122676" y="543560"/>
                  </a:lnTo>
                  <a:lnTo>
                    <a:pt x="3357372" y="543560"/>
                  </a:lnTo>
                  <a:lnTo>
                    <a:pt x="3357372" y="374904"/>
                  </a:lnTo>
                  <a:close/>
                </a:path>
                <a:path w="4398645" h="543560">
                  <a:moveTo>
                    <a:pt x="4398264" y="374904"/>
                  </a:moveTo>
                  <a:lnTo>
                    <a:pt x="4163568" y="374904"/>
                  </a:lnTo>
                  <a:lnTo>
                    <a:pt x="4163568" y="543560"/>
                  </a:lnTo>
                  <a:lnTo>
                    <a:pt x="4398264" y="543560"/>
                  </a:lnTo>
                  <a:lnTo>
                    <a:pt x="4398264" y="374904"/>
                  </a:lnTo>
                  <a:close/>
                </a:path>
              </a:pathLst>
            </a:custGeom>
            <a:solidFill>
              <a:srgbClr val="00AFE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 descr=""/>
            <p:cNvSpPr/>
            <p:nvPr/>
          </p:nvSpPr>
          <p:spPr>
            <a:xfrm>
              <a:off x="446646" y="5296916"/>
              <a:ext cx="5205095" cy="0"/>
            </a:xfrm>
            <a:custGeom>
              <a:avLst/>
              <a:gdLst/>
              <a:ahLst/>
              <a:cxnLst/>
              <a:rect l="l" t="t" r="r" b="b"/>
              <a:pathLst>
                <a:path w="5205095" h="0">
                  <a:moveTo>
                    <a:pt x="0" y="0"/>
                  </a:moveTo>
                  <a:lnTo>
                    <a:pt x="5204853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8" name="object 8" descr=""/>
          <p:cNvSpPr txBox="1"/>
          <p:nvPr/>
        </p:nvSpPr>
        <p:spPr>
          <a:xfrm>
            <a:off x="689254" y="3158109"/>
            <a:ext cx="259079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25" b="1">
                <a:solidFill>
                  <a:srgbClr val="404040"/>
                </a:solidFill>
                <a:latin typeface="Calibri"/>
                <a:cs typeface="Calibri"/>
              </a:rPr>
              <a:t>100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9" name="object 9" descr=""/>
          <p:cNvSpPr txBox="1"/>
          <p:nvPr/>
        </p:nvSpPr>
        <p:spPr>
          <a:xfrm>
            <a:off x="1730501" y="1881962"/>
            <a:ext cx="259079" cy="20891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25" b="1">
                <a:solidFill>
                  <a:srgbClr val="404040"/>
                </a:solidFill>
                <a:latin typeface="Calibri"/>
                <a:cs typeface="Calibri"/>
              </a:rPr>
              <a:t>168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0" name="object 10" descr=""/>
          <p:cNvSpPr txBox="1"/>
          <p:nvPr/>
        </p:nvSpPr>
        <p:spPr>
          <a:xfrm>
            <a:off x="3890264" y="4978145"/>
            <a:ext cx="102870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50" b="1">
                <a:solidFill>
                  <a:srgbClr val="404040"/>
                </a:solidFill>
                <a:latin typeface="Calibri"/>
                <a:cs typeface="Calibri"/>
              </a:rPr>
              <a:t>3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1" name="object 11" descr=""/>
          <p:cNvSpPr txBox="1"/>
          <p:nvPr/>
        </p:nvSpPr>
        <p:spPr>
          <a:xfrm>
            <a:off x="4931409" y="5015610"/>
            <a:ext cx="102870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50" b="1">
                <a:solidFill>
                  <a:srgbClr val="404040"/>
                </a:solidFill>
                <a:latin typeface="Calibri"/>
                <a:cs typeface="Calibri"/>
              </a:rPr>
              <a:t>1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2" name="object 12" descr=""/>
          <p:cNvSpPr txBox="1"/>
          <p:nvPr/>
        </p:nvSpPr>
        <p:spPr>
          <a:xfrm>
            <a:off x="1063548" y="4922011"/>
            <a:ext cx="102870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50" b="1">
                <a:solidFill>
                  <a:srgbClr val="404040"/>
                </a:solidFill>
                <a:latin typeface="Calibri"/>
                <a:cs typeface="Calibri"/>
              </a:rPr>
              <a:t>6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3" name="object 13" descr=""/>
          <p:cNvSpPr txBox="1"/>
          <p:nvPr/>
        </p:nvSpPr>
        <p:spPr>
          <a:xfrm>
            <a:off x="2066289" y="4171315"/>
            <a:ext cx="1222375" cy="65913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756920">
              <a:lnSpc>
                <a:spcPct val="100000"/>
              </a:lnSpc>
              <a:spcBef>
                <a:spcPts val="100"/>
              </a:spcBef>
            </a:pPr>
            <a:r>
              <a:rPr dirty="0" sz="1200" spc="-25" b="1">
                <a:solidFill>
                  <a:srgbClr val="404040"/>
                </a:solidFill>
                <a:latin typeface="Calibri"/>
                <a:cs typeface="Calibri"/>
              </a:rPr>
              <a:t>46</a:t>
            </a:r>
            <a:endParaRPr sz="1200">
              <a:latin typeface="Calibri"/>
              <a:cs typeface="Calibri"/>
            </a:endParaRPr>
          </a:p>
          <a:p>
            <a:pPr marL="1053465">
              <a:lnSpc>
                <a:spcPts val="1235"/>
              </a:lnSpc>
              <a:spcBef>
                <a:spcPts val="1070"/>
              </a:spcBef>
            </a:pPr>
            <a:r>
              <a:rPr dirty="0" sz="1200" spc="-25" b="1">
                <a:solidFill>
                  <a:srgbClr val="404040"/>
                </a:solidFill>
                <a:latin typeface="Calibri"/>
                <a:cs typeface="Calibri"/>
              </a:rPr>
              <a:t>29</a:t>
            </a:r>
            <a:endParaRPr sz="1200">
              <a:latin typeface="Calibri"/>
              <a:cs typeface="Calibri"/>
            </a:endParaRPr>
          </a:p>
          <a:p>
            <a:pPr marL="12700">
              <a:lnSpc>
                <a:spcPts val="1235"/>
              </a:lnSpc>
            </a:pPr>
            <a:r>
              <a:rPr dirty="0" sz="1200" spc="-25" b="1">
                <a:solidFill>
                  <a:srgbClr val="404040"/>
                </a:solidFill>
                <a:latin typeface="Calibri"/>
                <a:cs typeface="Calibri"/>
              </a:rPr>
              <a:t>22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4" name="object 14" descr=""/>
          <p:cNvSpPr txBox="1"/>
          <p:nvPr/>
        </p:nvSpPr>
        <p:spPr>
          <a:xfrm>
            <a:off x="4186809" y="4865623"/>
            <a:ext cx="102870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50" b="1">
                <a:solidFill>
                  <a:srgbClr val="404040"/>
                </a:solidFill>
                <a:latin typeface="Calibri"/>
                <a:cs typeface="Calibri"/>
              </a:rPr>
              <a:t>9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5" name="object 15" descr=""/>
          <p:cNvSpPr txBox="1"/>
          <p:nvPr/>
        </p:nvSpPr>
        <p:spPr>
          <a:xfrm>
            <a:off x="5227701" y="4865623"/>
            <a:ext cx="102870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50" b="1">
                <a:solidFill>
                  <a:srgbClr val="404040"/>
                </a:solidFill>
                <a:latin typeface="Calibri"/>
                <a:cs typeface="Calibri"/>
              </a:rPr>
              <a:t>9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6" name="object 16" descr=""/>
          <p:cNvSpPr txBox="1"/>
          <p:nvPr/>
        </p:nvSpPr>
        <p:spPr>
          <a:xfrm>
            <a:off x="776731" y="5374081"/>
            <a:ext cx="381635" cy="20891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10" b="1">
                <a:solidFill>
                  <a:srgbClr val="585858"/>
                </a:solidFill>
                <a:latin typeface="Calibri"/>
                <a:cs typeface="Calibri"/>
              </a:rPr>
              <a:t>25-</a:t>
            </a:r>
            <a:r>
              <a:rPr dirty="0" sz="1200" spc="-25" b="1">
                <a:solidFill>
                  <a:srgbClr val="585858"/>
                </a:solidFill>
                <a:latin typeface="Calibri"/>
                <a:cs typeface="Calibri"/>
              </a:rPr>
              <a:t>29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7" name="object 17" descr=""/>
          <p:cNvSpPr txBox="1"/>
          <p:nvPr/>
        </p:nvSpPr>
        <p:spPr>
          <a:xfrm>
            <a:off x="1817877" y="5374081"/>
            <a:ext cx="381635" cy="20891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10" b="1">
                <a:solidFill>
                  <a:srgbClr val="585858"/>
                </a:solidFill>
                <a:latin typeface="Calibri"/>
                <a:cs typeface="Calibri"/>
              </a:rPr>
              <a:t>30-</a:t>
            </a:r>
            <a:r>
              <a:rPr dirty="0" sz="1200" spc="-25" b="1">
                <a:solidFill>
                  <a:srgbClr val="585858"/>
                </a:solidFill>
                <a:latin typeface="Calibri"/>
                <a:cs typeface="Calibri"/>
              </a:rPr>
              <a:t>34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8" name="object 18" descr=""/>
          <p:cNvSpPr txBox="1"/>
          <p:nvPr/>
        </p:nvSpPr>
        <p:spPr>
          <a:xfrm>
            <a:off x="2859151" y="5374081"/>
            <a:ext cx="381635" cy="20891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10" b="1">
                <a:solidFill>
                  <a:srgbClr val="585858"/>
                </a:solidFill>
                <a:latin typeface="Calibri"/>
                <a:cs typeface="Calibri"/>
              </a:rPr>
              <a:t>35-</a:t>
            </a:r>
            <a:r>
              <a:rPr dirty="0" sz="1200" spc="-25" b="1">
                <a:solidFill>
                  <a:srgbClr val="585858"/>
                </a:solidFill>
                <a:latin typeface="Calibri"/>
                <a:cs typeface="Calibri"/>
              </a:rPr>
              <a:t>39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9" name="object 19" descr=""/>
          <p:cNvSpPr txBox="1"/>
          <p:nvPr/>
        </p:nvSpPr>
        <p:spPr>
          <a:xfrm>
            <a:off x="3900042" y="5374081"/>
            <a:ext cx="381635" cy="20891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10" b="1">
                <a:solidFill>
                  <a:srgbClr val="585858"/>
                </a:solidFill>
                <a:latin typeface="Calibri"/>
                <a:cs typeface="Calibri"/>
              </a:rPr>
              <a:t>40-</a:t>
            </a:r>
            <a:r>
              <a:rPr dirty="0" sz="1200" spc="-25" b="1">
                <a:solidFill>
                  <a:srgbClr val="585858"/>
                </a:solidFill>
                <a:latin typeface="Calibri"/>
                <a:cs typeface="Calibri"/>
              </a:rPr>
              <a:t>44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20" name="object 20" descr=""/>
          <p:cNvSpPr txBox="1"/>
          <p:nvPr/>
        </p:nvSpPr>
        <p:spPr>
          <a:xfrm>
            <a:off x="5003672" y="5374081"/>
            <a:ext cx="255904" cy="20891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25" b="1">
                <a:solidFill>
                  <a:srgbClr val="585858"/>
                </a:solidFill>
                <a:latin typeface="Calibri"/>
                <a:cs typeface="Calibri"/>
              </a:rPr>
              <a:t>45+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21" name="object 21" descr=""/>
          <p:cNvSpPr/>
          <p:nvPr/>
        </p:nvSpPr>
        <p:spPr>
          <a:xfrm>
            <a:off x="2263013" y="5750629"/>
            <a:ext cx="83820" cy="83820"/>
          </a:xfrm>
          <a:custGeom>
            <a:avLst/>
            <a:gdLst/>
            <a:ahLst/>
            <a:cxnLst/>
            <a:rect l="l" t="t" r="r" b="b"/>
            <a:pathLst>
              <a:path w="83819" h="83820">
                <a:moveTo>
                  <a:pt x="83724" y="0"/>
                </a:moveTo>
                <a:lnTo>
                  <a:pt x="0" y="0"/>
                </a:lnTo>
                <a:lnTo>
                  <a:pt x="0" y="83724"/>
                </a:lnTo>
                <a:lnTo>
                  <a:pt x="83724" y="83724"/>
                </a:lnTo>
                <a:lnTo>
                  <a:pt x="83724" y="0"/>
                </a:lnTo>
                <a:close/>
              </a:path>
            </a:pathLst>
          </a:custGeom>
          <a:solidFill>
            <a:srgbClr val="4471C4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2" name="object 22" descr=""/>
          <p:cNvSpPr txBox="1"/>
          <p:nvPr/>
        </p:nvSpPr>
        <p:spPr>
          <a:xfrm>
            <a:off x="2371470" y="5671820"/>
            <a:ext cx="591185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10" b="1">
                <a:solidFill>
                  <a:srgbClr val="585858"/>
                </a:solidFill>
                <a:latin typeface="Calibri"/>
                <a:cs typeface="Calibri"/>
              </a:rPr>
              <a:t>Maestría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23" name="object 23" descr=""/>
          <p:cNvSpPr/>
          <p:nvPr/>
        </p:nvSpPr>
        <p:spPr>
          <a:xfrm>
            <a:off x="3100832" y="5750629"/>
            <a:ext cx="83820" cy="83820"/>
          </a:xfrm>
          <a:custGeom>
            <a:avLst/>
            <a:gdLst/>
            <a:ahLst/>
            <a:cxnLst/>
            <a:rect l="l" t="t" r="r" b="b"/>
            <a:pathLst>
              <a:path w="83819" h="83820">
                <a:moveTo>
                  <a:pt x="83724" y="0"/>
                </a:moveTo>
                <a:lnTo>
                  <a:pt x="0" y="0"/>
                </a:lnTo>
                <a:lnTo>
                  <a:pt x="0" y="83724"/>
                </a:lnTo>
                <a:lnTo>
                  <a:pt x="83724" y="83724"/>
                </a:lnTo>
                <a:lnTo>
                  <a:pt x="83724" y="0"/>
                </a:lnTo>
                <a:close/>
              </a:path>
            </a:pathLst>
          </a:custGeom>
          <a:solidFill>
            <a:srgbClr val="00AFE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4" name="object 24" descr=""/>
          <p:cNvSpPr txBox="1"/>
          <p:nvPr/>
        </p:nvSpPr>
        <p:spPr>
          <a:xfrm>
            <a:off x="3209289" y="5671820"/>
            <a:ext cx="695325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10" b="1">
                <a:solidFill>
                  <a:srgbClr val="585858"/>
                </a:solidFill>
                <a:latin typeface="Calibri"/>
                <a:cs typeface="Calibri"/>
              </a:rPr>
              <a:t>Doctorado</a:t>
            </a:r>
            <a:endParaRPr sz="1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276047" rIns="0" bIns="0" rtlCol="0" vert="horz">
            <a:spAutoFit/>
          </a:bodyPr>
          <a:lstStyle/>
          <a:p>
            <a:pPr marL="187325">
              <a:lnSpc>
                <a:spcPct val="100000"/>
              </a:lnSpc>
              <a:spcBef>
                <a:spcPts val="95"/>
              </a:spcBef>
            </a:pPr>
            <a:r>
              <a:rPr dirty="0" b="1">
                <a:latin typeface="Calibri"/>
                <a:cs typeface="Calibri"/>
              </a:rPr>
              <a:t>Con</a:t>
            </a:r>
            <a:r>
              <a:rPr dirty="0" spc="-90" b="1">
                <a:latin typeface="Calibri"/>
                <a:cs typeface="Calibri"/>
              </a:rPr>
              <a:t> </a:t>
            </a:r>
            <a:r>
              <a:rPr dirty="0" spc="-10" b="1">
                <a:latin typeface="Calibri"/>
                <a:cs typeface="Calibri"/>
              </a:rPr>
              <a:t>respecto</a:t>
            </a:r>
            <a:r>
              <a:rPr dirty="0" spc="-85" b="1">
                <a:latin typeface="Calibri"/>
                <a:cs typeface="Calibri"/>
              </a:rPr>
              <a:t> </a:t>
            </a:r>
            <a:r>
              <a:rPr dirty="0" b="1">
                <a:latin typeface="Calibri"/>
                <a:cs typeface="Calibri"/>
              </a:rPr>
              <a:t>a</a:t>
            </a:r>
            <a:r>
              <a:rPr dirty="0" spc="-90" b="1">
                <a:latin typeface="Calibri"/>
                <a:cs typeface="Calibri"/>
              </a:rPr>
              <a:t> </a:t>
            </a:r>
            <a:r>
              <a:rPr dirty="0" spc="-10" b="1">
                <a:latin typeface="Calibri"/>
                <a:cs typeface="Calibri"/>
              </a:rPr>
              <a:t>evaluaciones</a:t>
            </a:r>
            <a:r>
              <a:rPr dirty="0" spc="-75" b="1">
                <a:latin typeface="Calibri"/>
                <a:cs typeface="Calibri"/>
              </a:rPr>
              <a:t> </a:t>
            </a:r>
            <a:r>
              <a:rPr dirty="0" b="1">
                <a:latin typeface="Calibri"/>
                <a:cs typeface="Calibri"/>
              </a:rPr>
              <a:t>de</a:t>
            </a:r>
            <a:r>
              <a:rPr dirty="0" spc="-85" b="1">
                <a:latin typeface="Calibri"/>
                <a:cs typeface="Calibri"/>
              </a:rPr>
              <a:t> </a:t>
            </a:r>
            <a:r>
              <a:rPr dirty="0" spc="-10" b="1">
                <a:latin typeface="Calibri"/>
                <a:cs typeface="Calibri"/>
              </a:rPr>
              <a:t>instrumentos</a:t>
            </a:r>
          </a:p>
        </p:txBody>
      </p:sp>
      <p:sp>
        <p:nvSpPr>
          <p:cNvPr id="3" name="object 3" descr=""/>
          <p:cNvSpPr txBox="1"/>
          <p:nvPr/>
        </p:nvSpPr>
        <p:spPr>
          <a:xfrm>
            <a:off x="707542" y="1787804"/>
            <a:ext cx="10777855" cy="2839085"/>
          </a:xfrm>
          <a:prstGeom prst="rect">
            <a:avLst/>
          </a:prstGeom>
        </p:spPr>
        <p:txBody>
          <a:bodyPr wrap="square" lIns="0" tIns="97790" rIns="0" bIns="0" rtlCol="0" vert="horz">
            <a:spAutoFit/>
          </a:bodyPr>
          <a:lstStyle/>
          <a:p>
            <a:pPr marL="240029" indent="-227329">
              <a:lnSpc>
                <a:spcPct val="100000"/>
              </a:lnSpc>
              <a:spcBef>
                <a:spcPts val="770"/>
              </a:spcBef>
              <a:buFont typeface="Arial MT"/>
              <a:buChar char="•"/>
              <a:tabLst>
                <a:tab pos="240029" algn="l"/>
              </a:tabLst>
            </a:pPr>
            <a:r>
              <a:rPr dirty="0" sz="2800">
                <a:latin typeface="Calibri"/>
                <a:cs typeface="Calibri"/>
              </a:rPr>
              <a:t>Abarca</a:t>
            </a:r>
            <a:r>
              <a:rPr dirty="0" sz="2800" spc="-130">
                <a:latin typeface="Calibri"/>
                <a:cs typeface="Calibri"/>
              </a:rPr>
              <a:t> </a:t>
            </a:r>
            <a:r>
              <a:rPr dirty="0" sz="2800">
                <a:latin typeface="Calibri"/>
                <a:cs typeface="Calibri"/>
              </a:rPr>
              <a:t>múltiples</a:t>
            </a:r>
            <a:r>
              <a:rPr dirty="0" sz="2800" spc="-90">
                <a:latin typeface="Calibri"/>
                <a:cs typeface="Calibri"/>
              </a:rPr>
              <a:t> </a:t>
            </a:r>
            <a:r>
              <a:rPr dirty="0" sz="2800" spc="-10">
                <a:latin typeface="Calibri"/>
                <a:cs typeface="Calibri"/>
              </a:rPr>
              <a:t>instrumentos</a:t>
            </a:r>
            <a:endParaRPr sz="2800">
              <a:latin typeface="Calibri"/>
              <a:cs typeface="Calibri"/>
            </a:endParaRPr>
          </a:p>
          <a:p>
            <a:pPr marL="240029" marR="5080" indent="-227329">
              <a:lnSpc>
                <a:spcPts val="3020"/>
              </a:lnSpc>
              <a:spcBef>
                <a:spcPts val="1055"/>
              </a:spcBef>
              <a:buFont typeface="Arial MT"/>
              <a:buChar char="•"/>
              <a:tabLst>
                <a:tab pos="241300" algn="l"/>
                <a:tab pos="1906905" algn="l"/>
                <a:tab pos="2428240" algn="l"/>
                <a:tab pos="4202430" algn="l"/>
                <a:tab pos="5802630" algn="l"/>
                <a:tab pos="7779384" algn="l"/>
                <a:tab pos="8411845" algn="l"/>
                <a:tab pos="10603865" algn="l"/>
              </a:tabLst>
            </a:pPr>
            <a:r>
              <a:rPr dirty="0" sz="2800" spc="-10">
                <a:latin typeface="Calibri"/>
                <a:cs typeface="Calibri"/>
              </a:rPr>
              <a:t>Incorpora</a:t>
            </a:r>
            <a:r>
              <a:rPr dirty="0" sz="2800">
                <a:latin typeface="Calibri"/>
                <a:cs typeface="Calibri"/>
              </a:rPr>
              <a:t>	</a:t>
            </a:r>
            <a:r>
              <a:rPr dirty="0" sz="2800" spc="-25">
                <a:latin typeface="Calibri"/>
                <a:cs typeface="Calibri"/>
              </a:rPr>
              <a:t>la</a:t>
            </a:r>
            <a:r>
              <a:rPr dirty="0" sz="2800">
                <a:latin typeface="Calibri"/>
                <a:cs typeface="Calibri"/>
              </a:rPr>
              <a:t>	</a:t>
            </a:r>
            <a:r>
              <a:rPr dirty="0" sz="2800" spc="-10">
                <a:latin typeface="Calibri"/>
                <a:cs typeface="Calibri"/>
              </a:rPr>
              <a:t>naturaleza</a:t>
            </a:r>
            <a:r>
              <a:rPr dirty="0" sz="2800">
                <a:latin typeface="Calibri"/>
                <a:cs typeface="Calibri"/>
              </a:rPr>
              <a:t>	</a:t>
            </a:r>
            <a:r>
              <a:rPr dirty="0" sz="2800" spc="-10">
                <a:latin typeface="Calibri"/>
                <a:cs typeface="Calibri"/>
              </a:rPr>
              <a:t>sistémica</a:t>
            </a:r>
            <a:r>
              <a:rPr dirty="0" sz="2800">
                <a:latin typeface="Calibri"/>
                <a:cs typeface="Calibri"/>
              </a:rPr>
              <a:t>	</a:t>
            </a:r>
            <a:r>
              <a:rPr dirty="0" sz="2800" spc="-10">
                <a:latin typeface="Calibri"/>
                <a:cs typeface="Calibri"/>
              </a:rPr>
              <a:t>(interacción</a:t>
            </a:r>
            <a:r>
              <a:rPr dirty="0" sz="2800">
                <a:latin typeface="Calibri"/>
                <a:cs typeface="Calibri"/>
              </a:rPr>
              <a:t>	</a:t>
            </a:r>
            <a:r>
              <a:rPr dirty="0" sz="2800" spc="-25">
                <a:latin typeface="Calibri"/>
                <a:cs typeface="Calibri"/>
              </a:rPr>
              <a:t>de</a:t>
            </a:r>
            <a:r>
              <a:rPr dirty="0" sz="2800">
                <a:latin typeface="Calibri"/>
                <a:cs typeface="Calibri"/>
              </a:rPr>
              <a:t>	</a:t>
            </a:r>
            <a:r>
              <a:rPr dirty="0" sz="2800" spc="-10">
                <a:latin typeface="Calibri"/>
                <a:cs typeface="Calibri"/>
              </a:rPr>
              <a:t>instrumentos</a:t>
            </a:r>
            <a:r>
              <a:rPr dirty="0" sz="2800">
                <a:latin typeface="Calibri"/>
                <a:cs typeface="Calibri"/>
              </a:rPr>
              <a:t>	</a:t>
            </a:r>
            <a:r>
              <a:rPr dirty="0" sz="2800" spc="-50">
                <a:latin typeface="Calibri"/>
                <a:cs typeface="Calibri"/>
              </a:rPr>
              <a:t>y </a:t>
            </a:r>
            <a:r>
              <a:rPr dirty="0" sz="2800" spc="-50">
                <a:latin typeface="Calibri"/>
                <a:cs typeface="Calibri"/>
              </a:rPr>
              <a:t>	</a:t>
            </a:r>
            <a:r>
              <a:rPr dirty="0" sz="2800">
                <a:latin typeface="Calibri"/>
                <a:cs typeface="Calibri"/>
              </a:rPr>
              <a:t>políticas)</a:t>
            </a:r>
            <a:r>
              <a:rPr dirty="0" sz="2800" spc="-70">
                <a:latin typeface="Calibri"/>
                <a:cs typeface="Calibri"/>
              </a:rPr>
              <a:t> </a:t>
            </a:r>
            <a:r>
              <a:rPr dirty="0" sz="2800">
                <a:latin typeface="Calibri"/>
                <a:cs typeface="Calibri"/>
              </a:rPr>
              <a:t>de</a:t>
            </a:r>
            <a:r>
              <a:rPr dirty="0" sz="2800" spc="-70">
                <a:latin typeface="Calibri"/>
                <a:cs typeface="Calibri"/>
              </a:rPr>
              <a:t> </a:t>
            </a:r>
            <a:r>
              <a:rPr dirty="0" sz="2800">
                <a:latin typeface="Calibri"/>
                <a:cs typeface="Calibri"/>
              </a:rPr>
              <a:t>las</a:t>
            </a:r>
            <a:r>
              <a:rPr dirty="0" sz="2800" spc="-65">
                <a:latin typeface="Calibri"/>
                <a:cs typeface="Calibri"/>
              </a:rPr>
              <a:t> </a:t>
            </a:r>
            <a:r>
              <a:rPr dirty="0" sz="2800" spc="-10">
                <a:latin typeface="Calibri"/>
                <a:cs typeface="Calibri"/>
              </a:rPr>
              <a:t>inversiones</a:t>
            </a:r>
            <a:r>
              <a:rPr dirty="0" sz="2800" spc="-45">
                <a:latin typeface="Calibri"/>
                <a:cs typeface="Calibri"/>
              </a:rPr>
              <a:t> </a:t>
            </a:r>
            <a:r>
              <a:rPr dirty="0" sz="2800">
                <a:latin typeface="Calibri"/>
                <a:cs typeface="Calibri"/>
              </a:rPr>
              <a:t>en</a:t>
            </a:r>
            <a:r>
              <a:rPr dirty="0" sz="2800" spc="-80">
                <a:latin typeface="Calibri"/>
                <a:cs typeface="Calibri"/>
              </a:rPr>
              <a:t> </a:t>
            </a:r>
            <a:r>
              <a:rPr dirty="0" sz="2800" spc="-25">
                <a:latin typeface="Calibri"/>
                <a:cs typeface="Calibri"/>
              </a:rPr>
              <a:t>CTI</a:t>
            </a:r>
            <a:endParaRPr sz="2800">
              <a:latin typeface="Calibri"/>
              <a:cs typeface="Calibri"/>
            </a:endParaRPr>
          </a:p>
          <a:p>
            <a:pPr marL="240029" marR="5715" indent="-227329">
              <a:lnSpc>
                <a:spcPts val="3030"/>
              </a:lnSpc>
              <a:spcBef>
                <a:spcPts val="1000"/>
              </a:spcBef>
              <a:buFont typeface="Arial MT"/>
              <a:buChar char="•"/>
              <a:tabLst>
                <a:tab pos="241300" algn="l"/>
                <a:tab pos="722630" algn="l"/>
                <a:tab pos="2882265" algn="l"/>
                <a:tab pos="4595495" algn="l"/>
                <a:tab pos="5808980" algn="l"/>
                <a:tab pos="6294755" algn="l"/>
                <a:tab pos="7432040" algn="l"/>
                <a:tab pos="9535795" algn="l"/>
                <a:tab pos="10513695" algn="l"/>
              </a:tabLst>
            </a:pPr>
            <a:r>
              <a:rPr dirty="0" sz="2800" spc="-25">
                <a:latin typeface="Calibri"/>
                <a:cs typeface="Calibri"/>
              </a:rPr>
              <a:t>Es</a:t>
            </a:r>
            <a:r>
              <a:rPr dirty="0" sz="2800">
                <a:latin typeface="Calibri"/>
                <a:cs typeface="Calibri"/>
              </a:rPr>
              <a:t>	</a:t>
            </a:r>
            <a:r>
              <a:rPr dirty="0" sz="2800" spc="-10">
                <a:latin typeface="Calibri"/>
                <a:cs typeface="Calibri"/>
              </a:rPr>
              <a:t>políticamente</a:t>
            </a:r>
            <a:r>
              <a:rPr dirty="0" sz="2800">
                <a:latin typeface="Calibri"/>
                <a:cs typeface="Calibri"/>
              </a:rPr>
              <a:t>	</a:t>
            </a:r>
            <a:r>
              <a:rPr dirty="0" sz="2800" spc="-10">
                <a:latin typeface="Calibri"/>
                <a:cs typeface="Calibri"/>
              </a:rPr>
              <a:t>persuasivo</a:t>
            </a:r>
            <a:r>
              <a:rPr dirty="0" sz="2800">
                <a:latin typeface="Calibri"/>
                <a:cs typeface="Calibri"/>
              </a:rPr>
              <a:t>	</a:t>
            </a:r>
            <a:r>
              <a:rPr dirty="0" sz="2800" spc="-10">
                <a:latin typeface="Calibri"/>
                <a:cs typeface="Calibri"/>
              </a:rPr>
              <a:t>porque</a:t>
            </a:r>
            <a:r>
              <a:rPr dirty="0" sz="2800">
                <a:latin typeface="Calibri"/>
                <a:cs typeface="Calibri"/>
              </a:rPr>
              <a:t>	</a:t>
            </a:r>
            <a:r>
              <a:rPr dirty="0" sz="2800" spc="-25">
                <a:latin typeface="Calibri"/>
                <a:cs typeface="Calibri"/>
              </a:rPr>
              <a:t>se</a:t>
            </a:r>
            <a:r>
              <a:rPr dirty="0" sz="2800">
                <a:latin typeface="Calibri"/>
                <a:cs typeface="Calibri"/>
              </a:rPr>
              <a:t>	</a:t>
            </a:r>
            <a:r>
              <a:rPr dirty="0" sz="2800" spc="-10">
                <a:latin typeface="Calibri"/>
                <a:cs typeface="Calibri"/>
              </a:rPr>
              <a:t>enfoca</a:t>
            </a:r>
            <a:r>
              <a:rPr dirty="0" sz="2800">
                <a:latin typeface="Calibri"/>
                <a:cs typeface="Calibri"/>
              </a:rPr>
              <a:t>	</a:t>
            </a:r>
            <a:r>
              <a:rPr dirty="0" sz="2800" spc="-10">
                <a:latin typeface="Calibri"/>
                <a:cs typeface="Calibri"/>
              </a:rPr>
              <a:t>directamente</a:t>
            </a:r>
            <a:r>
              <a:rPr dirty="0" sz="2800">
                <a:latin typeface="Calibri"/>
                <a:cs typeface="Calibri"/>
              </a:rPr>
              <a:t>	</a:t>
            </a:r>
            <a:r>
              <a:rPr dirty="0" sz="2800" spc="-10">
                <a:latin typeface="Calibri"/>
                <a:cs typeface="Calibri"/>
              </a:rPr>
              <a:t>sobre</a:t>
            </a:r>
            <a:r>
              <a:rPr dirty="0" sz="2800">
                <a:latin typeface="Calibri"/>
                <a:cs typeface="Calibri"/>
              </a:rPr>
              <a:t>	</a:t>
            </a:r>
            <a:r>
              <a:rPr dirty="0" sz="2800" spc="-25">
                <a:latin typeface="Calibri"/>
                <a:cs typeface="Calibri"/>
              </a:rPr>
              <a:t>la </a:t>
            </a:r>
            <a:r>
              <a:rPr dirty="0" sz="2800" spc="-25">
                <a:latin typeface="Calibri"/>
                <a:cs typeface="Calibri"/>
              </a:rPr>
              <a:t>	</a:t>
            </a:r>
            <a:r>
              <a:rPr dirty="0" sz="2800">
                <a:latin typeface="Calibri"/>
                <a:cs typeface="Calibri"/>
              </a:rPr>
              <a:t>asignación</a:t>
            </a:r>
            <a:r>
              <a:rPr dirty="0" sz="2800" spc="-80">
                <a:latin typeface="Calibri"/>
                <a:cs typeface="Calibri"/>
              </a:rPr>
              <a:t> </a:t>
            </a:r>
            <a:r>
              <a:rPr dirty="0" sz="2800">
                <a:latin typeface="Calibri"/>
                <a:cs typeface="Calibri"/>
              </a:rPr>
              <a:t>de</a:t>
            </a:r>
            <a:r>
              <a:rPr dirty="0" sz="2800" spc="-85">
                <a:latin typeface="Calibri"/>
                <a:cs typeface="Calibri"/>
              </a:rPr>
              <a:t> </a:t>
            </a:r>
            <a:r>
              <a:rPr dirty="0" sz="2800" spc="-10">
                <a:latin typeface="Calibri"/>
                <a:cs typeface="Calibri"/>
              </a:rPr>
              <a:t>fondos</a:t>
            </a:r>
            <a:endParaRPr sz="2800">
              <a:latin typeface="Calibri"/>
              <a:cs typeface="Calibri"/>
            </a:endParaRPr>
          </a:p>
          <a:p>
            <a:pPr marL="240029" indent="-227329">
              <a:lnSpc>
                <a:spcPct val="100000"/>
              </a:lnSpc>
              <a:spcBef>
                <a:spcPts val="610"/>
              </a:spcBef>
              <a:buFont typeface="Arial MT"/>
              <a:buChar char="•"/>
              <a:tabLst>
                <a:tab pos="240029" algn="l"/>
              </a:tabLst>
            </a:pPr>
            <a:r>
              <a:rPr dirty="0" sz="2800">
                <a:latin typeface="Calibri"/>
                <a:cs typeface="Calibri"/>
              </a:rPr>
              <a:t>Apalanca</a:t>
            </a:r>
            <a:r>
              <a:rPr dirty="0" sz="2800" spc="-65">
                <a:latin typeface="Calibri"/>
                <a:cs typeface="Calibri"/>
              </a:rPr>
              <a:t> </a:t>
            </a:r>
            <a:r>
              <a:rPr dirty="0" sz="2800">
                <a:latin typeface="Calibri"/>
                <a:cs typeface="Calibri"/>
              </a:rPr>
              <a:t>los</a:t>
            </a:r>
            <a:r>
              <a:rPr dirty="0" sz="2800" spc="-65">
                <a:latin typeface="Calibri"/>
                <a:cs typeface="Calibri"/>
              </a:rPr>
              <a:t> </a:t>
            </a:r>
            <a:r>
              <a:rPr dirty="0" sz="2800" spc="-10">
                <a:latin typeface="Calibri"/>
                <a:cs typeface="Calibri"/>
              </a:rPr>
              <a:t>resultados</a:t>
            </a:r>
            <a:r>
              <a:rPr dirty="0" sz="2800" spc="-55">
                <a:latin typeface="Calibri"/>
                <a:cs typeface="Calibri"/>
              </a:rPr>
              <a:t> </a:t>
            </a:r>
            <a:r>
              <a:rPr dirty="0" sz="2800">
                <a:latin typeface="Calibri"/>
                <a:cs typeface="Calibri"/>
              </a:rPr>
              <a:t>de</a:t>
            </a:r>
            <a:r>
              <a:rPr dirty="0" sz="2800" spc="-75">
                <a:latin typeface="Calibri"/>
                <a:cs typeface="Calibri"/>
              </a:rPr>
              <a:t> </a:t>
            </a:r>
            <a:r>
              <a:rPr dirty="0" sz="2800" spc="-10">
                <a:latin typeface="Calibri"/>
                <a:cs typeface="Calibri"/>
              </a:rPr>
              <a:t>evaluaciones</a:t>
            </a:r>
            <a:r>
              <a:rPr dirty="0" sz="2800" spc="-65">
                <a:latin typeface="Calibri"/>
                <a:cs typeface="Calibri"/>
              </a:rPr>
              <a:t> </a:t>
            </a:r>
            <a:r>
              <a:rPr dirty="0" sz="2800" spc="-20">
                <a:latin typeface="Calibri"/>
                <a:cs typeface="Calibri"/>
              </a:rPr>
              <a:t>existentes</a:t>
            </a:r>
            <a:r>
              <a:rPr dirty="0" sz="2800" spc="-60">
                <a:latin typeface="Calibri"/>
                <a:cs typeface="Calibri"/>
              </a:rPr>
              <a:t> </a:t>
            </a:r>
            <a:r>
              <a:rPr dirty="0" sz="2800">
                <a:latin typeface="Calibri"/>
                <a:cs typeface="Calibri"/>
              </a:rPr>
              <a:t>para</a:t>
            </a:r>
            <a:r>
              <a:rPr dirty="0" sz="2800" spc="-60">
                <a:latin typeface="Calibri"/>
                <a:cs typeface="Calibri"/>
              </a:rPr>
              <a:t> </a:t>
            </a:r>
            <a:r>
              <a:rPr dirty="0" sz="2800">
                <a:latin typeface="Calibri"/>
                <a:cs typeface="Calibri"/>
              </a:rPr>
              <a:t>el</a:t>
            </a:r>
            <a:r>
              <a:rPr dirty="0" sz="2800" spc="-80">
                <a:latin typeface="Calibri"/>
                <a:cs typeface="Calibri"/>
              </a:rPr>
              <a:t> </a:t>
            </a:r>
            <a:r>
              <a:rPr dirty="0" sz="2800" spc="-10">
                <a:latin typeface="Calibri"/>
                <a:cs typeface="Calibri"/>
              </a:rPr>
              <a:t>aprendizaje</a:t>
            </a:r>
            <a:endParaRPr sz="2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521078" y="2255647"/>
            <a:ext cx="9154160" cy="1367155"/>
          </a:xfrm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3769995" marR="5080" indent="-3757295">
              <a:lnSpc>
                <a:spcPct val="100000"/>
              </a:lnSpc>
              <a:spcBef>
                <a:spcPts val="105"/>
              </a:spcBef>
            </a:pPr>
            <a:r>
              <a:rPr dirty="0" sz="4400" b="1">
                <a:latin typeface="Calibri"/>
                <a:cs typeface="Calibri"/>
              </a:rPr>
              <a:t>Eficiencia</a:t>
            </a:r>
            <a:r>
              <a:rPr dirty="0" sz="4400" spc="-85" b="1">
                <a:latin typeface="Calibri"/>
                <a:cs typeface="Calibri"/>
              </a:rPr>
              <a:t> </a:t>
            </a:r>
            <a:r>
              <a:rPr dirty="0" sz="4400" b="1">
                <a:latin typeface="Calibri"/>
                <a:cs typeface="Calibri"/>
              </a:rPr>
              <a:t>en</a:t>
            </a:r>
            <a:r>
              <a:rPr dirty="0" sz="4400" spc="-40" b="1">
                <a:latin typeface="Calibri"/>
                <a:cs typeface="Calibri"/>
              </a:rPr>
              <a:t> </a:t>
            </a:r>
            <a:r>
              <a:rPr dirty="0" sz="4400" b="1">
                <a:latin typeface="Calibri"/>
                <a:cs typeface="Calibri"/>
              </a:rPr>
              <a:t>la</a:t>
            </a:r>
            <a:r>
              <a:rPr dirty="0" sz="4400" spc="-55" b="1">
                <a:latin typeface="Calibri"/>
                <a:cs typeface="Calibri"/>
              </a:rPr>
              <a:t> </a:t>
            </a:r>
            <a:r>
              <a:rPr dirty="0" sz="4400" b="1">
                <a:latin typeface="Calibri"/>
                <a:cs typeface="Calibri"/>
              </a:rPr>
              <a:t>Obtención</a:t>
            </a:r>
            <a:r>
              <a:rPr dirty="0" sz="4400" spc="-75" b="1">
                <a:latin typeface="Calibri"/>
                <a:cs typeface="Calibri"/>
              </a:rPr>
              <a:t> </a:t>
            </a:r>
            <a:r>
              <a:rPr dirty="0" sz="4400" b="1">
                <a:latin typeface="Calibri"/>
                <a:cs typeface="Calibri"/>
              </a:rPr>
              <a:t>de</a:t>
            </a:r>
            <a:r>
              <a:rPr dirty="0" sz="4400" spc="-50" b="1">
                <a:latin typeface="Calibri"/>
                <a:cs typeface="Calibri"/>
              </a:rPr>
              <a:t> </a:t>
            </a:r>
            <a:r>
              <a:rPr dirty="0" sz="4400" spc="-10" b="1">
                <a:latin typeface="Calibri"/>
                <a:cs typeface="Calibri"/>
              </a:rPr>
              <a:t>Productos Finales</a:t>
            </a:r>
            <a:endParaRPr sz="4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300736" rIns="0" bIns="0" rtlCol="0" vert="horz">
            <a:spAutoFit/>
          </a:bodyPr>
          <a:lstStyle/>
          <a:p>
            <a:pPr marL="353060">
              <a:lnSpc>
                <a:spcPct val="100000"/>
              </a:lnSpc>
              <a:spcBef>
                <a:spcPts val="95"/>
              </a:spcBef>
            </a:pPr>
            <a:r>
              <a:rPr dirty="0">
                <a:latin typeface="Calibri Light"/>
                <a:cs typeface="Calibri Light"/>
              </a:rPr>
              <a:t>Alto</a:t>
            </a:r>
            <a:r>
              <a:rPr dirty="0" spc="-160">
                <a:latin typeface="Calibri Light"/>
                <a:cs typeface="Calibri Light"/>
              </a:rPr>
              <a:t> </a:t>
            </a:r>
            <a:r>
              <a:rPr dirty="0" spc="-50">
                <a:latin typeface="Calibri Light"/>
                <a:cs typeface="Calibri Light"/>
              </a:rPr>
              <a:t>Rendimiento</a:t>
            </a:r>
            <a:r>
              <a:rPr dirty="0" spc="-160">
                <a:latin typeface="Calibri Light"/>
                <a:cs typeface="Calibri Light"/>
              </a:rPr>
              <a:t> </a:t>
            </a:r>
            <a:r>
              <a:rPr dirty="0">
                <a:latin typeface="Calibri Light"/>
                <a:cs typeface="Calibri Light"/>
              </a:rPr>
              <a:t>de</a:t>
            </a:r>
            <a:r>
              <a:rPr dirty="0" spc="-145">
                <a:latin typeface="Calibri Light"/>
                <a:cs typeface="Calibri Light"/>
              </a:rPr>
              <a:t> </a:t>
            </a:r>
            <a:r>
              <a:rPr dirty="0" spc="-40">
                <a:latin typeface="Calibri Light"/>
                <a:cs typeface="Calibri Light"/>
              </a:rPr>
              <a:t>Producción</a:t>
            </a:r>
            <a:r>
              <a:rPr dirty="0" spc="-160">
                <a:latin typeface="Calibri Light"/>
                <a:cs typeface="Calibri Light"/>
              </a:rPr>
              <a:t> </a:t>
            </a:r>
            <a:r>
              <a:rPr dirty="0">
                <a:latin typeface="Calibri Light"/>
                <a:cs typeface="Calibri Light"/>
              </a:rPr>
              <a:t>de</a:t>
            </a:r>
            <a:r>
              <a:rPr dirty="0" spc="-150">
                <a:latin typeface="Calibri Light"/>
                <a:cs typeface="Calibri Light"/>
              </a:rPr>
              <a:t> </a:t>
            </a:r>
            <a:r>
              <a:rPr dirty="0" spc="-10">
                <a:latin typeface="Calibri Light"/>
                <a:cs typeface="Calibri Light"/>
              </a:rPr>
              <a:t>Graduados</a:t>
            </a:r>
          </a:p>
        </p:txBody>
      </p:sp>
      <p:grpSp>
        <p:nvGrpSpPr>
          <p:cNvPr id="3" name="object 3" descr=""/>
          <p:cNvGrpSpPr/>
          <p:nvPr/>
        </p:nvGrpSpPr>
        <p:grpSpPr>
          <a:xfrm>
            <a:off x="783513" y="2001011"/>
            <a:ext cx="5782945" cy="3383279"/>
            <a:chOff x="783513" y="2001011"/>
            <a:chExt cx="5782945" cy="3383279"/>
          </a:xfrm>
        </p:grpSpPr>
        <p:sp>
          <p:nvSpPr>
            <p:cNvPr id="4" name="object 4" descr=""/>
            <p:cNvSpPr/>
            <p:nvPr/>
          </p:nvSpPr>
          <p:spPr>
            <a:xfrm>
              <a:off x="1493520" y="2001011"/>
              <a:ext cx="3538854" cy="3378835"/>
            </a:xfrm>
            <a:custGeom>
              <a:avLst/>
              <a:gdLst/>
              <a:ahLst/>
              <a:cxnLst/>
              <a:rect l="l" t="t" r="r" b="b"/>
              <a:pathLst>
                <a:path w="3538854" h="3378835">
                  <a:moveTo>
                    <a:pt x="647700" y="0"/>
                  </a:moveTo>
                  <a:lnTo>
                    <a:pt x="0" y="0"/>
                  </a:lnTo>
                  <a:lnTo>
                    <a:pt x="0" y="3378454"/>
                  </a:lnTo>
                  <a:lnTo>
                    <a:pt x="647700" y="3378454"/>
                  </a:lnTo>
                  <a:lnTo>
                    <a:pt x="647700" y="0"/>
                  </a:lnTo>
                  <a:close/>
                </a:path>
                <a:path w="3538854" h="3378835">
                  <a:moveTo>
                    <a:pt x="3538728" y="2243328"/>
                  </a:moveTo>
                  <a:lnTo>
                    <a:pt x="2891028" y="2243328"/>
                  </a:lnTo>
                  <a:lnTo>
                    <a:pt x="2891028" y="3378454"/>
                  </a:lnTo>
                  <a:lnTo>
                    <a:pt x="3538728" y="3378454"/>
                  </a:lnTo>
                  <a:lnTo>
                    <a:pt x="3538728" y="2243328"/>
                  </a:lnTo>
                  <a:close/>
                </a:path>
              </a:pathLst>
            </a:custGeom>
            <a:solidFill>
              <a:srgbClr val="00506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 descr=""/>
            <p:cNvSpPr/>
            <p:nvPr/>
          </p:nvSpPr>
          <p:spPr>
            <a:xfrm>
              <a:off x="2316480" y="4683251"/>
              <a:ext cx="3540760" cy="696595"/>
            </a:xfrm>
            <a:custGeom>
              <a:avLst/>
              <a:gdLst/>
              <a:ahLst/>
              <a:cxnLst/>
              <a:rect l="l" t="t" r="r" b="b"/>
              <a:pathLst>
                <a:path w="3540760" h="696595">
                  <a:moveTo>
                    <a:pt x="647700" y="327660"/>
                  </a:moveTo>
                  <a:lnTo>
                    <a:pt x="0" y="327660"/>
                  </a:lnTo>
                  <a:lnTo>
                    <a:pt x="0" y="696214"/>
                  </a:lnTo>
                  <a:lnTo>
                    <a:pt x="647700" y="696214"/>
                  </a:lnTo>
                  <a:lnTo>
                    <a:pt x="647700" y="327660"/>
                  </a:lnTo>
                  <a:close/>
                </a:path>
                <a:path w="3540760" h="696595">
                  <a:moveTo>
                    <a:pt x="3540252" y="0"/>
                  </a:moveTo>
                  <a:lnTo>
                    <a:pt x="2891028" y="0"/>
                  </a:lnTo>
                  <a:lnTo>
                    <a:pt x="2891028" y="696214"/>
                  </a:lnTo>
                  <a:lnTo>
                    <a:pt x="3540252" y="696214"/>
                  </a:lnTo>
                  <a:lnTo>
                    <a:pt x="3540252" y="0"/>
                  </a:lnTo>
                  <a:close/>
                </a:path>
              </a:pathLst>
            </a:custGeom>
            <a:solidFill>
              <a:srgbClr val="92D05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 descr=""/>
            <p:cNvSpPr/>
            <p:nvPr/>
          </p:nvSpPr>
          <p:spPr>
            <a:xfrm>
              <a:off x="783513" y="5379465"/>
              <a:ext cx="5782945" cy="0"/>
            </a:xfrm>
            <a:custGeom>
              <a:avLst/>
              <a:gdLst/>
              <a:ahLst/>
              <a:cxnLst/>
              <a:rect l="l" t="t" r="r" b="b"/>
              <a:pathLst>
                <a:path w="5782945" h="0">
                  <a:moveTo>
                    <a:pt x="0" y="0"/>
                  </a:moveTo>
                  <a:lnTo>
                    <a:pt x="5782386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7" name="object 7" descr=""/>
          <p:cNvSpPr txBox="1"/>
          <p:nvPr/>
        </p:nvSpPr>
        <p:spPr>
          <a:xfrm>
            <a:off x="2538729" y="4715383"/>
            <a:ext cx="205740" cy="2393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 spc="-25" b="1">
                <a:solidFill>
                  <a:srgbClr val="404040"/>
                </a:solidFill>
                <a:latin typeface="Calibri"/>
                <a:cs typeface="Calibri"/>
              </a:rPr>
              <a:t>26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8" name="object 8" descr=""/>
          <p:cNvSpPr txBox="1"/>
          <p:nvPr/>
        </p:nvSpPr>
        <p:spPr>
          <a:xfrm>
            <a:off x="4607178" y="3948429"/>
            <a:ext cx="1028700" cy="68008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 spc="-25" b="1">
                <a:solidFill>
                  <a:srgbClr val="404040"/>
                </a:solidFill>
                <a:latin typeface="Calibri"/>
                <a:cs typeface="Calibri"/>
              </a:rPr>
              <a:t>80</a:t>
            </a:r>
            <a:endParaRPr sz="14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80"/>
              </a:spcBef>
            </a:pPr>
            <a:endParaRPr sz="1400">
              <a:latin typeface="Calibri"/>
              <a:cs typeface="Calibri"/>
            </a:endParaRPr>
          </a:p>
          <a:p>
            <a:pPr algn="r" marR="5080">
              <a:lnSpc>
                <a:spcPct val="100000"/>
              </a:lnSpc>
            </a:pPr>
            <a:r>
              <a:rPr dirty="0" sz="1400" spc="-25" b="1">
                <a:solidFill>
                  <a:srgbClr val="404040"/>
                </a:solidFill>
                <a:latin typeface="Calibri"/>
                <a:cs typeface="Calibri"/>
              </a:rPr>
              <a:t>49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9" name="object 9" descr=""/>
          <p:cNvSpPr txBox="1"/>
          <p:nvPr/>
        </p:nvSpPr>
        <p:spPr>
          <a:xfrm>
            <a:off x="2162048" y="5456935"/>
            <a:ext cx="134620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25" b="1">
                <a:solidFill>
                  <a:srgbClr val="585858"/>
                </a:solidFill>
                <a:latin typeface="Calibri"/>
                <a:cs typeface="Calibri"/>
              </a:rPr>
              <a:t>Si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0" name="object 10" descr=""/>
          <p:cNvSpPr txBox="1"/>
          <p:nvPr/>
        </p:nvSpPr>
        <p:spPr>
          <a:xfrm>
            <a:off x="5017134" y="5456935"/>
            <a:ext cx="208279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25" b="1">
                <a:solidFill>
                  <a:srgbClr val="585858"/>
                </a:solidFill>
                <a:latin typeface="Calibri"/>
                <a:cs typeface="Calibri"/>
              </a:rPr>
              <a:t>No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1" name="object 11" descr=""/>
          <p:cNvSpPr/>
          <p:nvPr/>
        </p:nvSpPr>
        <p:spPr>
          <a:xfrm>
            <a:off x="2756154" y="5841472"/>
            <a:ext cx="97790" cy="97790"/>
          </a:xfrm>
          <a:custGeom>
            <a:avLst/>
            <a:gdLst/>
            <a:ahLst/>
            <a:cxnLst/>
            <a:rect l="l" t="t" r="r" b="b"/>
            <a:pathLst>
              <a:path w="97789" h="97789">
                <a:moveTo>
                  <a:pt x="97669" y="0"/>
                </a:moveTo>
                <a:lnTo>
                  <a:pt x="0" y="0"/>
                </a:lnTo>
                <a:lnTo>
                  <a:pt x="0" y="97669"/>
                </a:lnTo>
                <a:lnTo>
                  <a:pt x="97669" y="97669"/>
                </a:lnTo>
                <a:lnTo>
                  <a:pt x="97669" y="0"/>
                </a:lnTo>
                <a:close/>
              </a:path>
            </a:pathLst>
          </a:custGeom>
          <a:solidFill>
            <a:srgbClr val="00506A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" name="object 12" descr=""/>
          <p:cNvSpPr txBox="1"/>
          <p:nvPr/>
        </p:nvSpPr>
        <p:spPr>
          <a:xfrm>
            <a:off x="2885694" y="5751372"/>
            <a:ext cx="685165" cy="2393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 spc="-10" b="1">
                <a:solidFill>
                  <a:srgbClr val="585858"/>
                </a:solidFill>
                <a:latin typeface="Calibri"/>
                <a:cs typeface="Calibri"/>
              </a:rPr>
              <a:t>Maestría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13" name="object 13" descr=""/>
          <p:cNvSpPr/>
          <p:nvPr/>
        </p:nvSpPr>
        <p:spPr>
          <a:xfrm>
            <a:off x="3733419" y="5841472"/>
            <a:ext cx="97790" cy="97790"/>
          </a:xfrm>
          <a:custGeom>
            <a:avLst/>
            <a:gdLst/>
            <a:ahLst/>
            <a:cxnLst/>
            <a:rect l="l" t="t" r="r" b="b"/>
            <a:pathLst>
              <a:path w="97789" h="97789">
                <a:moveTo>
                  <a:pt x="97669" y="0"/>
                </a:moveTo>
                <a:lnTo>
                  <a:pt x="0" y="0"/>
                </a:lnTo>
                <a:lnTo>
                  <a:pt x="0" y="97669"/>
                </a:lnTo>
                <a:lnTo>
                  <a:pt x="97669" y="97669"/>
                </a:lnTo>
                <a:lnTo>
                  <a:pt x="97669" y="0"/>
                </a:lnTo>
                <a:close/>
              </a:path>
            </a:pathLst>
          </a:custGeom>
          <a:solidFill>
            <a:srgbClr val="92D05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4" name="object 14" descr=""/>
          <p:cNvSpPr txBox="1"/>
          <p:nvPr/>
        </p:nvSpPr>
        <p:spPr>
          <a:xfrm>
            <a:off x="3863085" y="5751372"/>
            <a:ext cx="807085" cy="2393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 spc="-10" b="1">
                <a:solidFill>
                  <a:srgbClr val="585858"/>
                </a:solidFill>
                <a:latin typeface="Calibri"/>
                <a:cs typeface="Calibri"/>
              </a:rPr>
              <a:t>Doctorado</a:t>
            </a:r>
            <a:endParaRPr sz="1400">
              <a:latin typeface="Calibri"/>
              <a:cs typeface="Calibri"/>
            </a:endParaRPr>
          </a:p>
        </p:txBody>
      </p:sp>
      <p:pic>
        <p:nvPicPr>
          <p:cNvPr id="15" name="object 15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987030" y="2035238"/>
            <a:ext cx="3366770" cy="3731895"/>
          </a:xfrm>
          <a:prstGeom prst="rect">
            <a:avLst/>
          </a:prstGeom>
        </p:spPr>
      </p:pic>
      <p:sp>
        <p:nvSpPr>
          <p:cNvPr id="16" name="object 16" descr=""/>
          <p:cNvSpPr txBox="1"/>
          <p:nvPr/>
        </p:nvSpPr>
        <p:spPr>
          <a:xfrm>
            <a:off x="576173" y="1308803"/>
            <a:ext cx="5180330" cy="635635"/>
          </a:xfrm>
          <a:prstGeom prst="rect">
            <a:avLst/>
          </a:prstGeom>
        </p:spPr>
        <p:txBody>
          <a:bodyPr wrap="square" lIns="0" tIns="8064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635"/>
              </a:spcBef>
            </a:pPr>
            <a:r>
              <a:rPr dirty="0" sz="1800" spc="-25">
                <a:latin typeface="Calibri Light"/>
                <a:cs typeface="Calibri Light"/>
              </a:rPr>
              <a:t>Proporción</a:t>
            </a:r>
            <a:r>
              <a:rPr dirty="0" sz="1800" spc="-65">
                <a:latin typeface="Calibri Light"/>
                <a:cs typeface="Calibri Light"/>
              </a:rPr>
              <a:t> </a:t>
            </a:r>
            <a:r>
              <a:rPr dirty="0" sz="1800">
                <a:latin typeface="Calibri Light"/>
                <a:cs typeface="Calibri Light"/>
              </a:rPr>
              <a:t>que</a:t>
            </a:r>
            <a:r>
              <a:rPr dirty="0" sz="1800" spc="-65">
                <a:latin typeface="Calibri Light"/>
                <a:cs typeface="Calibri Light"/>
              </a:rPr>
              <a:t> </a:t>
            </a:r>
            <a:r>
              <a:rPr dirty="0" sz="1800" spc="-20">
                <a:latin typeface="Calibri Light"/>
                <a:cs typeface="Calibri Light"/>
              </a:rPr>
              <a:t>completó</a:t>
            </a:r>
            <a:r>
              <a:rPr dirty="0" sz="1800" spc="-70">
                <a:latin typeface="Calibri Light"/>
                <a:cs typeface="Calibri Light"/>
              </a:rPr>
              <a:t> </a:t>
            </a:r>
            <a:r>
              <a:rPr dirty="0" sz="1800">
                <a:latin typeface="Calibri Light"/>
                <a:cs typeface="Calibri Light"/>
              </a:rPr>
              <a:t>los</a:t>
            </a:r>
            <a:r>
              <a:rPr dirty="0" sz="1800" spc="-55">
                <a:latin typeface="Calibri Light"/>
                <a:cs typeface="Calibri Light"/>
              </a:rPr>
              <a:t> </a:t>
            </a:r>
            <a:r>
              <a:rPr dirty="0" sz="1800" spc="-20">
                <a:latin typeface="Calibri Light"/>
                <a:cs typeface="Calibri Light"/>
              </a:rPr>
              <a:t>estudios</a:t>
            </a:r>
            <a:r>
              <a:rPr dirty="0" sz="1800" spc="-50">
                <a:latin typeface="Calibri Light"/>
                <a:cs typeface="Calibri Light"/>
              </a:rPr>
              <a:t> </a:t>
            </a:r>
            <a:r>
              <a:rPr dirty="0" sz="1800">
                <a:latin typeface="Calibri Light"/>
                <a:cs typeface="Calibri Light"/>
              </a:rPr>
              <a:t>por</a:t>
            </a:r>
            <a:r>
              <a:rPr dirty="0" sz="1800" spc="-65">
                <a:latin typeface="Calibri Light"/>
                <a:cs typeface="Calibri Light"/>
              </a:rPr>
              <a:t> </a:t>
            </a:r>
            <a:r>
              <a:rPr dirty="0" sz="1800" spc="-10">
                <a:latin typeface="Calibri Light"/>
                <a:cs typeface="Calibri Light"/>
              </a:rPr>
              <a:t>título</a:t>
            </a:r>
            <a:r>
              <a:rPr dirty="0" sz="1800" spc="-70">
                <a:latin typeface="Calibri Light"/>
                <a:cs typeface="Calibri Light"/>
              </a:rPr>
              <a:t> </a:t>
            </a:r>
            <a:r>
              <a:rPr dirty="0" sz="1800" spc="-10">
                <a:latin typeface="Calibri Light"/>
                <a:cs typeface="Calibri Light"/>
              </a:rPr>
              <a:t>obtenido</a:t>
            </a:r>
            <a:endParaRPr sz="1800">
              <a:latin typeface="Calibri Light"/>
              <a:cs typeface="Calibri Light"/>
            </a:endParaRPr>
          </a:p>
          <a:p>
            <a:pPr marL="1106170">
              <a:lnSpc>
                <a:spcPct val="100000"/>
              </a:lnSpc>
              <a:spcBef>
                <a:spcPts val="425"/>
              </a:spcBef>
            </a:pPr>
            <a:r>
              <a:rPr dirty="0" sz="1400" spc="-25" b="1">
                <a:solidFill>
                  <a:srgbClr val="404040"/>
                </a:solidFill>
                <a:latin typeface="Calibri"/>
                <a:cs typeface="Calibri"/>
              </a:rPr>
              <a:t>238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17" name="object 17" descr=""/>
          <p:cNvSpPr txBox="1"/>
          <p:nvPr/>
        </p:nvSpPr>
        <p:spPr>
          <a:xfrm>
            <a:off x="8066913" y="1408303"/>
            <a:ext cx="2905760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-10">
                <a:latin typeface="Calibri Light"/>
                <a:cs typeface="Calibri Light"/>
              </a:rPr>
              <a:t>Títulos</a:t>
            </a:r>
            <a:r>
              <a:rPr dirty="0" sz="1800" spc="-55">
                <a:latin typeface="Calibri Light"/>
                <a:cs typeface="Calibri Light"/>
              </a:rPr>
              <a:t> </a:t>
            </a:r>
            <a:r>
              <a:rPr dirty="0" sz="1800" spc="-25">
                <a:latin typeface="Calibri Light"/>
                <a:cs typeface="Calibri Light"/>
              </a:rPr>
              <a:t>obtenidos</a:t>
            </a:r>
            <a:r>
              <a:rPr dirty="0" sz="1800" spc="-50">
                <a:latin typeface="Calibri Light"/>
                <a:cs typeface="Calibri Light"/>
              </a:rPr>
              <a:t> </a:t>
            </a:r>
            <a:r>
              <a:rPr dirty="0" sz="1800">
                <a:latin typeface="Calibri Light"/>
                <a:cs typeface="Calibri Light"/>
              </a:rPr>
              <a:t>o</a:t>
            </a:r>
            <a:r>
              <a:rPr dirty="0" sz="1800" spc="-35">
                <a:latin typeface="Calibri Light"/>
                <a:cs typeface="Calibri Light"/>
              </a:rPr>
              <a:t> </a:t>
            </a:r>
            <a:r>
              <a:rPr dirty="0" sz="1800" spc="-10">
                <a:latin typeface="Calibri Light"/>
                <a:cs typeface="Calibri Light"/>
              </a:rPr>
              <a:t>incompletos</a:t>
            </a:r>
            <a:endParaRPr sz="1800">
              <a:latin typeface="Calibri Light"/>
              <a:cs typeface="Calibri Light"/>
            </a:endParaRP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300736" rIns="0" bIns="0" rtlCol="0" vert="horz">
            <a:spAutoFit/>
          </a:bodyPr>
          <a:lstStyle/>
          <a:p>
            <a:pPr marL="353060">
              <a:lnSpc>
                <a:spcPct val="100000"/>
              </a:lnSpc>
              <a:spcBef>
                <a:spcPts val="95"/>
              </a:spcBef>
            </a:pPr>
            <a:r>
              <a:rPr dirty="0">
                <a:latin typeface="Calibri Light"/>
                <a:cs typeface="Calibri Light"/>
              </a:rPr>
              <a:t>Alto</a:t>
            </a:r>
            <a:r>
              <a:rPr dirty="0" spc="-160">
                <a:latin typeface="Calibri Light"/>
                <a:cs typeface="Calibri Light"/>
              </a:rPr>
              <a:t> </a:t>
            </a:r>
            <a:r>
              <a:rPr dirty="0" spc="-50">
                <a:latin typeface="Calibri Light"/>
                <a:cs typeface="Calibri Light"/>
              </a:rPr>
              <a:t>Rendimiento</a:t>
            </a:r>
            <a:r>
              <a:rPr dirty="0" spc="-155">
                <a:latin typeface="Calibri Light"/>
                <a:cs typeface="Calibri Light"/>
              </a:rPr>
              <a:t> </a:t>
            </a:r>
            <a:r>
              <a:rPr dirty="0">
                <a:latin typeface="Calibri Light"/>
                <a:cs typeface="Calibri Light"/>
              </a:rPr>
              <a:t>de</a:t>
            </a:r>
            <a:r>
              <a:rPr dirty="0" spc="-145">
                <a:latin typeface="Calibri Light"/>
                <a:cs typeface="Calibri Light"/>
              </a:rPr>
              <a:t> </a:t>
            </a:r>
            <a:r>
              <a:rPr dirty="0" spc="-40">
                <a:latin typeface="Calibri Light"/>
                <a:cs typeface="Calibri Light"/>
              </a:rPr>
              <a:t>Producción</a:t>
            </a:r>
            <a:r>
              <a:rPr dirty="0" spc="-165">
                <a:latin typeface="Calibri Light"/>
                <a:cs typeface="Calibri Light"/>
              </a:rPr>
              <a:t> </a:t>
            </a:r>
            <a:r>
              <a:rPr dirty="0">
                <a:latin typeface="Calibri Light"/>
                <a:cs typeface="Calibri Light"/>
              </a:rPr>
              <a:t>de</a:t>
            </a:r>
            <a:r>
              <a:rPr dirty="0" spc="-145">
                <a:latin typeface="Calibri Light"/>
                <a:cs typeface="Calibri Light"/>
              </a:rPr>
              <a:t> </a:t>
            </a:r>
            <a:r>
              <a:rPr dirty="0" spc="-10">
                <a:latin typeface="Calibri Light"/>
                <a:cs typeface="Calibri Light"/>
              </a:rPr>
              <a:t>Graduados</a:t>
            </a:r>
          </a:p>
        </p:txBody>
      </p:sp>
      <p:grpSp>
        <p:nvGrpSpPr>
          <p:cNvPr id="3" name="object 3" descr=""/>
          <p:cNvGrpSpPr/>
          <p:nvPr/>
        </p:nvGrpSpPr>
        <p:grpSpPr>
          <a:xfrm>
            <a:off x="651941" y="2148839"/>
            <a:ext cx="4927600" cy="2733675"/>
            <a:chOff x="651941" y="2148839"/>
            <a:chExt cx="4927600" cy="2733675"/>
          </a:xfrm>
        </p:grpSpPr>
        <p:sp>
          <p:nvSpPr>
            <p:cNvPr id="4" name="object 4" descr=""/>
            <p:cNvSpPr/>
            <p:nvPr/>
          </p:nvSpPr>
          <p:spPr>
            <a:xfrm>
              <a:off x="853440" y="2148839"/>
              <a:ext cx="4290060" cy="2729230"/>
            </a:xfrm>
            <a:custGeom>
              <a:avLst/>
              <a:gdLst/>
              <a:ahLst/>
              <a:cxnLst/>
              <a:rect l="l" t="t" r="r" b="b"/>
              <a:pathLst>
                <a:path w="4290060" h="2729229">
                  <a:moveTo>
                    <a:pt x="184404" y="1866900"/>
                  </a:moveTo>
                  <a:lnTo>
                    <a:pt x="0" y="1866900"/>
                  </a:lnTo>
                  <a:lnTo>
                    <a:pt x="0" y="2728722"/>
                  </a:lnTo>
                  <a:lnTo>
                    <a:pt x="184404" y="2728722"/>
                  </a:lnTo>
                  <a:lnTo>
                    <a:pt x="184404" y="1866900"/>
                  </a:lnTo>
                  <a:close/>
                </a:path>
                <a:path w="4290060" h="2729229">
                  <a:moveTo>
                    <a:pt x="1005840" y="0"/>
                  </a:moveTo>
                  <a:lnTo>
                    <a:pt x="821436" y="0"/>
                  </a:lnTo>
                  <a:lnTo>
                    <a:pt x="821436" y="2728722"/>
                  </a:lnTo>
                  <a:lnTo>
                    <a:pt x="1005840" y="2728722"/>
                  </a:lnTo>
                  <a:lnTo>
                    <a:pt x="1005840" y="0"/>
                  </a:lnTo>
                  <a:close/>
                </a:path>
                <a:path w="4290060" h="2729229">
                  <a:moveTo>
                    <a:pt x="1827276" y="2461260"/>
                  </a:moveTo>
                  <a:lnTo>
                    <a:pt x="1642872" y="2461260"/>
                  </a:lnTo>
                  <a:lnTo>
                    <a:pt x="1642872" y="2728722"/>
                  </a:lnTo>
                  <a:lnTo>
                    <a:pt x="1827276" y="2728722"/>
                  </a:lnTo>
                  <a:lnTo>
                    <a:pt x="1827276" y="2461260"/>
                  </a:lnTo>
                  <a:close/>
                </a:path>
                <a:path w="4290060" h="2729229">
                  <a:moveTo>
                    <a:pt x="2647188" y="2400300"/>
                  </a:moveTo>
                  <a:lnTo>
                    <a:pt x="2464308" y="2400300"/>
                  </a:lnTo>
                  <a:lnTo>
                    <a:pt x="2464308" y="2728722"/>
                  </a:lnTo>
                  <a:lnTo>
                    <a:pt x="2647188" y="2728722"/>
                  </a:lnTo>
                  <a:lnTo>
                    <a:pt x="2647188" y="2400300"/>
                  </a:lnTo>
                  <a:close/>
                </a:path>
                <a:path w="4290060" h="2729229">
                  <a:moveTo>
                    <a:pt x="3468624" y="1682496"/>
                  </a:moveTo>
                  <a:lnTo>
                    <a:pt x="3285744" y="1682496"/>
                  </a:lnTo>
                  <a:lnTo>
                    <a:pt x="3285744" y="2728722"/>
                  </a:lnTo>
                  <a:lnTo>
                    <a:pt x="3468624" y="2728722"/>
                  </a:lnTo>
                  <a:lnTo>
                    <a:pt x="3468624" y="1682496"/>
                  </a:lnTo>
                  <a:close/>
                </a:path>
                <a:path w="4290060" h="2729229">
                  <a:moveTo>
                    <a:pt x="4290060" y="2543556"/>
                  </a:moveTo>
                  <a:lnTo>
                    <a:pt x="4105656" y="2543556"/>
                  </a:lnTo>
                  <a:lnTo>
                    <a:pt x="4105656" y="2728722"/>
                  </a:lnTo>
                  <a:lnTo>
                    <a:pt x="4290060" y="2728722"/>
                  </a:lnTo>
                  <a:lnTo>
                    <a:pt x="4290060" y="2543556"/>
                  </a:lnTo>
                  <a:close/>
                </a:path>
              </a:pathLst>
            </a:custGeom>
            <a:solidFill>
              <a:srgbClr val="00506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 descr=""/>
            <p:cNvSpPr/>
            <p:nvPr/>
          </p:nvSpPr>
          <p:spPr>
            <a:xfrm>
              <a:off x="1088136" y="3605796"/>
              <a:ext cx="4290060" cy="1271905"/>
            </a:xfrm>
            <a:custGeom>
              <a:avLst/>
              <a:gdLst/>
              <a:ahLst/>
              <a:cxnLst/>
              <a:rect l="l" t="t" r="r" b="b"/>
              <a:pathLst>
                <a:path w="4290060" h="1271904">
                  <a:moveTo>
                    <a:pt x="182880" y="923531"/>
                  </a:moveTo>
                  <a:lnTo>
                    <a:pt x="0" y="923531"/>
                  </a:lnTo>
                  <a:lnTo>
                    <a:pt x="0" y="1271765"/>
                  </a:lnTo>
                  <a:lnTo>
                    <a:pt x="182880" y="1271765"/>
                  </a:lnTo>
                  <a:lnTo>
                    <a:pt x="182880" y="923531"/>
                  </a:lnTo>
                  <a:close/>
                </a:path>
                <a:path w="4290060" h="1271904">
                  <a:moveTo>
                    <a:pt x="1004316" y="0"/>
                  </a:moveTo>
                  <a:lnTo>
                    <a:pt x="819912" y="0"/>
                  </a:lnTo>
                  <a:lnTo>
                    <a:pt x="819912" y="1271765"/>
                  </a:lnTo>
                  <a:lnTo>
                    <a:pt x="1004316" y="1271765"/>
                  </a:lnTo>
                  <a:lnTo>
                    <a:pt x="1004316" y="0"/>
                  </a:lnTo>
                  <a:close/>
                </a:path>
                <a:path w="4290060" h="1271904">
                  <a:moveTo>
                    <a:pt x="1825752" y="1251191"/>
                  </a:moveTo>
                  <a:lnTo>
                    <a:pt x="1641348" y="1251191"/>
                  </a:lnTo>
                  <a:lnTo>
                    <a:pt x="1641348" y="1271765"/>
                  </a:lnTo>
                  <a:lnTo>
                    <a:pt x="1825752" y="1271765"/>
                  </a:lnTo>
                  <a:lnTo>
                    <a:pt x="1825752" y="1251191"/>
                  </a:lnTo>
                  <a:close/>
                </a:path>
                <a:path w="4290060" h="1271904">
                  <a:moveTo>
                    <a:pt x="2647188" y="984491"/>
                  </a:moveTo>
                  <a:lnTo>
                    <a:pt x="2462784" y="984491"/>
                  </a:lnTo>
                  <a:lnTo>
                    <a:pt x="2462784" y="1271765"/>
                  </a:lnTo>
                  <a:lnTo>
                    <a:pt x="2647188" y="1271765"/>
                  </a:lnTo>
                  <a:lnTo>
                    <a:pt x="2647188" y="984491"/>
                  </a:lnTo>
                  <a:close/>
                </a:path>
                <a:path w="4290060" h="1271904">
                  <a:moveTo>
                    <a:pt x="3468624" y="676643"/>
                  </a:moveTo>
                  <a:lnTo>
                    <a:pt x="3284220" y="676643"/>
                  </a:lnTo>
                  <a:lnTo>
                    <a:pt x="3284220" y="1271765"/>
                  </a:lnTo>
                  <a:lnTo>
                    <a:pt x="3468624" y="1271765"/>
                  </a:lnTo>
                  <a:lnTo>
                    <a:pt x="3468624" y="676643"/>
                  </a:lnTo>
                  <a:close/>
                </a:path>
                <a:path w="4290060" h="1271904">
                  <a:moveTo>
                    <a:pt x="4290060" y="1149083"/>
                  </a:moveTo>
                  <a:lnTo>
                    <a:pt x="4105656" y="1149083"/>
                  </a:lnTo>
                  <a:lnTo>
                    <a:pt x="4105656" y="1271765"/>
                  </a:lnTo>
                  <a:lnTo>
                    <a:pt x="4290060" y="1271765"/>
                  </a:lnTo>
                  <a:lnTo>
                    <a:pt x="4290060" y="1149083"/>
                  </a:lnTo>
                  <a:close/>
                </a:path>
              </a:pathLst>
            </a:custGeom>
            <a:solidFill>
              <a:srgbClr val="92D05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 descr=""/>
            <p:cNvSpPr/>
            <p:nvPr/>
          </p:nvSpPr>
          <p:spPr>
            <a:xfrm>
              <a:off x="651941" y="4877561"/>
              <a:ext cx="4927600" cy="0"/>
            </a:xfrm>
            <a:custGeom>
              <a:avLst/>
              <a:gdLst/>
              <a:ahLst/>
              <a:cxnLst/>
              <a:rect l="l" t="t" r="r" b="b"/>
              <a:pathLst>
                <a:path w="4927600" h="0">
                  <a:moveTo>
                    <a:pt x="0" y="0"/>
                  </a:moveTo>
                  <a:lnTo>
                    <a:pt x="4927422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7" name="object 7" descr=""/>
          <p:cNvSpPr txBox="1"/>
          <p:nvPr/>
        </p:nvSpPr>
        <p:spPr>
          <a:xfrm>
            <a:off x="854455" y="3752545"/>
            <a:ext cx="180975" cy="20891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25" b="1">
                <a:solidFill>
                  <a:srgbClr val="404040"/>
                </a:solidFill>
                <a:latin typeface="Calibri"/>
                <a:cs typeface="Calibri"/>
              </a:rPr>
              <a:t>42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8" name="object 8" descr=""/>
          <p:cNvSpPr txBox="1"/>
          <p:nvPr/>
        </p:nvSpPr>
        <p:spPr>
          <a:xfrm>
            <a:off x="2497073" y="4348098"/>
            <a:ext cx="180975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25" b="1">
                <a:solidFill>
                  <a:srgbClr val="404040"/>
                </a:solidFill>
                <a:latin typeface="Calibri"/>
                <a:cs typeface="Calibri"/>
              </a:rPr>
              <a:t>13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9" name="object 9" descr=""/>
          <p:cNvSpPr txBox="1"/>
          <p:nvPr/>
        </p:nvSpPr>
        <p:spPr>
          <a:xfrm>
            <a:off x="4139565" y="3568065"/>
            <a:ext cx="180975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25" b="1">
                <a:solidFill>
                  <a:srgbClr val="404040"/>
                </a:solidFill>
                <a:latin typeface="Calibri"/>
                <a:cs typeface="Calibri"/>
              </a:rPr>
              <a:t>51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0" name="object 10" descr=""/>
          <p:cNvSpPr txBox="1"/>
          <p:nvPr/>
        </p:nvSpPr>
        <p:spPr>
          <a:xfrm>
            <a:off x="5000625" y="4430395"/>
            <a:ext cx="102870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50" b="1">
                <a:solidFill>
                  <a:srgbClr val="404040"/>
                </a:solidFill>
                <a:latin typeface="Calibri"/>
                <a:cs typeface="Calibri"/>
              </a:rPr>
              <a:t>9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1" name="object 11" descr=""/>
          <p:cNvSpPr txBox="1"/>
          <p:nvPr/>
        </p:nvSpPr>
        <p:spPr>
          <a:xfrm>
            <a:off x="1088237" y="4266057"/>
            <a:ext cx="180975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25" b="1">
                <a:solidFill>
                  <a:srgbClr val="404040"/>
                </a:solidFill>
                <a:latin typeface="Calibri"/>
                <a:cs typeface="Calibri"/>
              </a:rPr>
              <a:t>17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2" name="object 12" descr=""/>
          <p:cNvSpPr txBox="1"/>
          <p:nvPr/>
        </p:nvSpPr>
        <p:spPr>
          <a:xfrm>
            <a:off x="1909698" y="3342513"/>
            <a:ext cx="180975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25" b="1">
                <a:solidFill>
                  <a:srgbClr val="404040"/>
                </a:solidFill>
                <a:latin typeface="Calibri"/>
                <a:cs typeface="Calibri"/>
              </a:rPr>
              <a:t>62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3" name="object 13" descr=""/>
          <p:cNvSpPr txBox="1"/>
          <p:nvPr/>
        </p:nvSpPr>
        <p:spPr>
          <a:xfrm>
            <a:off x="2770377" y="4594047"/>
            <a:ext cx="102870" cy="20891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50" b="1">
                <a:solidFill>
                  <a:srgbClr val="404040"/>
                </a:solidFill>
                <a:latin typeface="Calibri"/>
                <a:cs typeface="Calibri"/>
              </a:rPr>
              <a:t>1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4" name="object 14" descr=""/>
          <p:cNvSpPr txBox="1"/>
          <p:nvPr/>
        </p:nvSpPr>
        <p:spPr>
          <a:xfrm>
            <a:off x="3293109" y="4286504"/>
            <a:ext cx="465455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dirty="0" sz="1200" b="1">
                <a:solidFill>
                  <a:srgbClr val="404040"/>
                </a:solidFill>
                <a:latin typeface="Calibri"/>
                <a:cs typeface="Calibri"/>
              </a:rPr>
              <a:t>16</a:t>
            </a:r>
            <a:r>
              <a:rPr dirty="0" sz="1200" spc="335" b="1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baseline="-13888" sz="1800" spc="-37" b="1">
                <a:solidFill>
                  <a:srgbClr val="404040"/>
                </a:solidFill>
                <a:latin typeface="Calibri"/>
                <a:cs typeface="Calibri"/>
              </a:rPr>
              <a:t>14</a:t>
            </a:r>
            <a:endParaRPr baseline="-13888" sz="1800">
              <a:latin typeface="Calibri"/>
              <a:cs typeface="Calibri"/>
            </a:endParaRPr>
          </a:p>
        </p:txBody>
      </p:sp>
      <p:sp>
        <p:nvSpPr>
          <p:cNvPr id="15" name="object 15" descr=""/>
          <p:cNvSpPr txBox="1"/>
          <p:nvPr/>
        </p:nvSpPr>
        <p:spPr>
          <a:xfrm>
            <a:off x="4373626" y="4019804"/>
            <a:ext cx="180975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25" b="1">
                <a:solidFill>
                  <a:srgbClr val="404040"/>
                </a:solidFill>
                <a:latin typeface="Calibri"/>
                <a:cs typeface="Calibri"/>
              </a:rPr>
              <a:t>29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6" name="object 16" descr=""/>
          <p:cNvSpPr txBox="1"/>
          <p:nvPr/>
        </p:nvSpPr>
        <p:spPr>
          <a:xfrm>
            <a:off x="5234432" y="4491990"/>
            <a:ext cx="102870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50" b="1">
                <a:solidFill>
                  <a:srgbClr val="404040"/>
                </a:solidFill>
                <a:latin typeface="Calibri"/>
                <a:cs typeface="Calibri"/>
              </a:rPr>
              <a:t>6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7" name="object 17" descr=""/>
          <p:cNvSpPr txBox="1"/>
          <p:nvPr/>
        </p:nvSpPr>
        <p:spPr>
          <a:xfrm>
            <a:off x="752043" y="4954904"/>
            <a:ext cx="621030" cy="394970"/>
          </a:xfrm>
          <a:prstGeom prst="rect">
            <a:avLst/>
          </a:prstGeom>
        </p:spPr>
        <p:txBody>
          <a:bodyPr wrap="square" lIns="0" tIns="8890" rIns="0" bIns="0" rtlCol="0" vert="horz">
            <a:spAutoFit/>
          </a:bodyPr>
          <a:lstStyle/>
          <a:p>
            <a:pPr marL="12700" marR="5080" indent="40640">
              <a:lnSpc>
                <a:spcPct val="101899"/>
              </a:lnSpc>
              <a:spcBef>
                <a:spcPts val="70"/>
              </a:spcBef>
            </a:pPr>
            <a:r>
              <a:rPr dirty="0" sz="1200" spc="-10" b="1">
                <a:solidFill>
                  <a:srgbClr val="585858"/>
                </a:solidFill>
                <a:latin typeface="Calibri"/>
                <a:cs typeface="Calibri"/>
              </a:rPr>
              <a:t>Ciencias naturales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8" name="object 18" descr=""/>
          <p:cNvSpPr txBox="1"/>
          <p:nvPr/>
        </p:nvSpPr>
        <p:spPr>
          <a:xfrm>
            <a:off x="1500886" y="4954904"/>
            <a:ext cx="765810" cy="394970"/>
          </a:xfrm>
          <a:prstGeom prst="rect">
            <a:avLst/>
          </a:prstGeom>
        </p:spPr>
        <p:txBody>
          <a:bodyPr wrap="square" lIns="0" tIns="8890" rIns="0" bIns="0" rtlCol="0" vert="horz">
            <a:spAutoFit/>
          </a:bodyPr>
          <a:lstStyle/>
          <a:p>
            <a:pPr marL="133985" marR="5080" indent="-121920">
              <a:lnSpc>
                <a:spcPct val="101899"/>
              </a:lnSpc>
              <a:spcBef>
                <a:spcPts val="70"/>
              </a:spcBef>
            </a:pPr>
            <a:r>
              <a:rPr dirty="0" sz="1200" spc="-10" b="1">
                <a:solidFill>
                  <a:srgbClr val="585858"/>
                </a:solidFill>
                <a:latin typeface="Calibri"/>
                <a:cs typeface="Calibri"/>
              </a:rPr>
              <a:t>Ingeniería</a:t>
            </a:r>
            <a:r>
              <a:rPr dirty="0" sz="1200" spc="25" b="1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dirty="0" sz="1200" spc="-50" b="1">
                <a:solidFill>
                  <a:srgbClr val="585858"/>
                </a:solidFill>
                <a:latin typeface="Calibri"/>
                <a:cs typeface="Calibri"/>
              </a:rPr>
              <a:t>y </a:t>
            </a:r>
            <a:r>
              <a:rPr dirty="0" sz="1200" spc="-10" b="1">
                <a:solidFill>
                  <a:srgbClr val="585858"/>
                </a:solidFill>
                <a:latin typeface="Calibri"/>
                <a:cs typeface="Calibri"/>
              </a:rPr>
              <a:t>ciencias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9" name="object 19" descr=""/>
          <p:cNvSpPr txBox="1"/>
          <p:nvPr/>
        </p:nvSpPr>
        <p:spPr>
          <a:xfrm>
            <a:off x="2283079" y="4954904"/>
            <a:ext cx="843915" cy="581025"/>
          </a:xfrm>
          <a:prstGeom prst="rect">
            <a:avLst/>
          </a:prstGeom>
        </p:spPr>
        <p:txBody>
          <a:bodyPr wrap="square" lIns="0" tIns="9525" rIns="0" bIns="0" rtlCol="0" vert="horz">
            <a:spAutoFit/>
          </a:bodyPr>
          <a:lstStyle/>
          <a:p>
            <a:pPr algn="ctr" marL="12700" marR="5080">
              <a:lnSpc>
                <a:spcPct val="101800"/>
              </a:lnSpc>
              <a:spcBef>
                <a:spcPts val="75"/>
              </a:spcBef>
            </a:pPr>
            <a:r>
              <a:rPr dirty="0" sz="1200" spc="-10" b="1">
                <a:solidFill>
                  <a:srgbClr val="585858"/>
                </a:solidFill>
                <a:latin typeface="Calibri"/>
                <a:cs typeface="Calibri"/>
              </a:rPr>
              <a:t>Ciencias </a:t>
            </a:r>
            <a:r>
              <a:rPr dirty="0" sz="1200" b="1">
                <a:solidFill>
                  <a:srgbClr val="585858"/>
                </a:solidFill>
                <a:latin typeface="Calibri"/>
                <a:cs typeface="Calibri"/>
              </a:rPr>
              <a:t>médicas</a:t>
            </a:r>
            <a:r>
              <a:rPr dirty="0" sz="1200" spc="-10" b="1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dirty="0" sz="1200" b="1">
                <a:solidFill>
                  <a:srgbClr val="585858"/>
                </a:solidFill>
                <a:latin typeface="Calibri"/>
                <a:cs typeface="Calibri"/>
              </a:rPr>
              <a:t>y</a:t>
            </a:r>
            <a:r>
              <a:rPr dirty="0" sz="1200" spc="-15" b="1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dirty="0" sz="1200" spc="-25" b="1">
                <a:solidFill>
                  <a:srgbClr val="585858"/>
                </a:solidFill>
                <a:latin typeface="Calibri"/>
                <a:cs typeface="Calibri"/>
              </a:rPr>
              <a:t>de </a:t>
            </a:r>
            <a:r>
              <a:rPr dirty="0" sz="1200" b="1">
                <a:solidFill>
                  <a:srgbClr val="585858"/>
                </a:solidFill>
                <a:latin typeface="Calibri"/>
                <a:cs typeface="Calibri"/>
              </a:rPr>
              <a:t>la</a:t>
            </a:r>
            <a:r>
              <a:rPr dirty="0" sz="1200" spc="-15" b="1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dirty="0" sz="1200" spc="-10" b="1">
                <a:solidFill>
                  <a:srgbClr val="585858"/>
                </a:solidFill>
                <a:latin typeface="Calibri"/>
                <a:cs typeface="Calibri"/>
              </a:rPr>
              <a:t>salud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20" name="object 20" descr=""/>
          <p:cNvSpPr txBox="1"/>
          <p:nvPr/>
        </p:nvSpPr>
        <p:spPr>
          <a:xfrm>
            <a:off x="3162426" y="4954904"/>
            <a:ext cx="728345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10" b="1">
                <a:solidFill>
                  <a:srgbClr val="585858"/>
                </a:solidFill>
                <a:latin typeface="Calibri"/>
                <a:cs typeface="Calibri"/>
              </a:rPr>
              <a:t>Agricultura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21" name="object 21" descr=""/>
          <p:cNvSpPr txBox="1"/>
          <p:nvPr/>
        </p:nvSpPr>
        <p:spPr>
          <a:xfrm>
            <a:off x="4078351" y="4954904"/>
            <a:ext cx="539115" cy="394970"/>
          </a:xfrm>
          <a:prstGeom prst="rect">
            <a:avLst/>
          </a:prstGeom>
        </p:spPr>
        <p:txBody>
          <a:bodyPr wrap="square" lIns="0" tIns="8890" rIns="0" bIns="0" rtlCol="0" vert="horz">
            <a:spAutoFit/>
          </a:bodyPr>
          <a:lstStyle/>
          <a:p>
            <a:pPr marL="16510" marR="5080" indent="-4445">
              <a:lnSpc>
                <a:spcPct val="101899"/>
              </a:lnSpc>
              <a:spcBef>
                <a:spcPts val="70"/>
              </a:spcBef>
            </a:pPr>
            <a:r>
              <a:rPr dirty="0" sz="1200" spc="-10" b="1">
                <a:solidFill>
                  <a:srgbClr val="585858"/>
                </a:solidFill>
                <a:latin typeface="Calibri"/>
                <a:cs typeface="Calibri"/>
              </a:rPr>
              <a:t>Ciencias Sociales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22" name="object 22" descr=""/>
          <p:cNvSpPr txBox="1"/>
          <p:nvPr/>
        </p:nvSpPr>
        <p:spPr>
          <a:xfrm>
            <a:off x="4980178" y="4954904"/>
            <a:ext cx="378460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20" b="1">
                <a:solidFill>
                  <a:srgbClr val="585858"/>
                </a:solidFill>
                <a:latin typeface="Calibri"/>
                <a:cs typeface="Calibri"/>
              </a:rPr>
              <a:t>Otros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23" name="object 23" descr=""/>
          <p:cNvSpPr/>
          <p:nvPr/>
        </p:nvSpPr>
        <p:spPr>
          <a:xfrm>
            <a:off x="2832861" y="5703360"/>
            <a:ext cx="83820" cy="83820"/>
          </a:xfrm>
          <a:custGeom>
            <a:avLst/>
            <a:gdLst/>
            <a:ahLst/>
            <a:cxnLst/>
            <a:rect l="l" t="t" r="r" b="b"/>
            <a:pathLst>
              <a:path w="83819" h="83820">
                <a:moveTo>
                  <a:pt x="83724" y="0"/>
                </a:moveTo>
                <a:lnTo>
                  <a:pt x="0" y="0"/>
                </a:lnTo>
                <a:lnTo>
                  <a:pt x="0" y="83724"/>
                </a:lnTo>
                <a:lnTo>
                  <a:pt x="83724" y="83724"/>
                </a:lnTo>
                <a:lnTo>
                  <a:pt x="83724" y="0"/>
                </a:lnTo>
                <a:close/>
              </a:path>
            </a:pathLst>
          </a:custGeom>
          <a:solidFill>
            <a:srgbClr val="00506A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4" name="object 24" descr=""/>
          <p:cNvSpPr/>
          <p:nvPr/>
        </p:nvSpPr>
        <p:spPr>
          <a:xfrm>
            <a:off x="3151504" y="5703360"/>
            <a:ext cx="83820" cy="83820"/>
          </a:xfrm>
          <a:custGeom>
            <a:avLst/>
            <a:gdLst/>
            <a:ahLst/>
            <a:cxnLst/>
            <a:rect l="l" t="t" r="r" b="b"/>
            <a:pathLst>
              <a:path w="83819" h="83820">
                <a:moveTo>
                  <a:pt x="83724" y="0"/>
                </a:moveTo>
                <a:lnTo>
                  <a:pt x="0" y="0"/>
                </a:lnTo>
                <a:lnTo>
                  <a:pt x="0" y="83724"/>
                </a:lnTo>
                <a:lnTo>
                  <a:pt x="83724" y="83724"/>
                </a:lnTo>
                <a:lnTo>
                  <a:pt x="83724" y="0"/>
                </a:lnTo>
                <a:close/>
              </a:path>
            </a:pathLst>
          </a:custGeom>
          <a:solidFill>
            <a:srgbClr val="92D05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5" name="object 25" descr=""/>
          <p:cNvSpPr txBox="1"/>
          <p:nvPr/>
        </p:nvSpPr>
        <p:spPr>
          <a:xfrm>
            <a:off x="2941447" y="5624576"/>
            <a:ext cx="527050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330835" algn="l"/>
              </a:tabLst>
            </a:pPr>
            <a:r>
              <a:rPr dirty="0" sz="1200" spc="-25" b="1">
                <a:solidFill>
                  <a:srgbClr val="585858"/>
                </a:solidFill>
                <a:latin typeface="Calibri"/>
                <a:cs typeface="Calibri"/>
              </a:rPr>
              <a:t>Sí</a:t>
            </a:r>
            <a:r>
              <a:rPr dirty="0" sz="1200" b="1">
                <a:solidFill>
                  <a:srgbClr val="585858"/>
                </a:solidFill>
                <a:latin typeface="Calibri"/>
                <a:cs typeface="Calibri"/>
              </a:rPr>
              <a:t>	</a:t>
            </a:r>
            <a:r>
              <a:rPr dirty="0" sz="1200" spc="-25" b="1">
                <a:solidFill>
                  <a:srgbClr val="585858"/>
                </a:solidFill>
                <a:latin typeface="Calibri"/>
                <a:cs typeface="Calibri"/>
              </a:rPr>
              <a:t>No</a:t>
            </a:r>
            <a:endParaRPr sz="1200">
              <a:latin typeface="Calibri"/>
              <a:cs typeface="Calibri"/>
            </a:endParaRPr>
          </a:p>
        </p:txBody>
      </p:sp>
      <p:grpSp>
        <p:nvGrpSpPr>
          <p:cNvPr id="26" name="object 26" descr=""/>
          <p:cNvGrpSpPr/>
          <p:nvPr/>
        </p:nvGrpSpPr>
        <p:grpSpPr>
          <a:xfrm>
            <a:off x="6600825" y="2328672"/>
            <a:ext cx="4927600" cy="2926080"/>
            <a:chOff x="6600825" y="2328672"/>
            <a:chExt cx="4927600" cy="2926080"/>
          </a:xfrm>
        </p:grpSpPr>
        <p:sp>
          <p:nvSpPr>
            <p:cNvPr id="27" name="object 27" descr=""/>
            <p:cNvSpPr/>
            <p:nvPr/>
          </p:nvSpPr>
          <p:spPr>
            <a:xfrm>
              <a:off x="6842760" y="2328671"/>
              <a:ext cx="4163695" cy="2921635"/>
            </a:xfrm>
            <a:custGeom>
              <a:avLst/>
              <a:gdLst/>
              <a:ahLst/>
              <a:cxnLst/>
              <a:rect l="l" t="t" r="r" b="b"/>
              <a:pathLst>
                <a:path w="4163695" h="2921635">
                  <a:moveTo>
                    <a:pt x="220980" y="1642872"/>
                  </a:moveTo>
                  <a:lnTo>
                    <a:pt x="0" y="1642872"/>
                  </a:lnTo>
                  <a:lnTo>
                    <a:pt x="0" y="2921000"/>
                  </a:lnTo>
                  <a:lnTo>
                    <a:pt x="220980" y="2921000"/>
                  </a:lnTo>
                  <a:lnTo>
                    <a:pt x="220980" y="1642872"/>
                  </a:lnTo>
                  <a:close/>
                </a:path>
                <a:path w="4163695" h="2921635">
                  <a:moveTo>
                    <a:pt x="1207008" y="0"/>
                  </a:moveTo>
                  <a:lnTo>
                    <a:pt x="986028" y="0"/>
                  </a:lnTo>
                  <a:lnTo>
                    <a:pt x="986028" y="2921000"/>
                  </a:lnTo>
                  <a:lnTo>
                    <a:pt x="1207008" y="2921012"/>
                  </a:lnTo>
                  <a:lnTo>
                    <a:pt x="1207008" y="0"/>
                  </a:lnTo>
                  <a:close/>
                </a:path>
                <a:path w="4163695" h="2921635">
                  <a:moveTo>
                    <a:pt x="2191512" y="2008632"/>
                  </a:moveTo>
                  <a:lnTo>
                    <a:pt x="1970532" y="2008632"/>
                  </a:lnTo>
                  <a:lnTo>
                    <a:pt x="1970532" y="2921000"/>
                  </a:lnTo>
                  <a:lnTo>
                    <a:pt x="2191512" y="2921000"/>
                  </a:lnTo>
                  <a:lnTo>
                    <a:pt x="2191512" y="2008632"/>
                  </a:lnTo>
                  <a:close/>
                </a:path>
                <a:path w="4163695" h="2921635">
                  <a:moveTo>
                    <a:pt x="3177540" y="2779776"/>
                  </a:moveTo>
                  <a:lnTo>
                    <a:pt x="2956560" y="2779776"/>
                  </a:lnTo>
                  <a:lnTo>
                    <a:pt x="2956560" y="2921000"/>
                  </a:lnTo>
                  <a:lnTo>
                    <a:pt x="3177540" y="2921000"/>
                  </a:lnTo>
                  <a:lnTo>
                    <a:pt x="3177540" y="2779776"/>
                  </a:lnTo>
                  <a:close/>
                </a:path>
                <a:path w="4163695" h="2921635">
                  <a:moveTo>
                    <a:pt x="4163568" y="2819400"/>
                  </a:moveTo>
                  <a:lnTo>
                    <a:pt x="3942588" y="2819400"/>
                  </a:lnTo>
                  <a:lnTo>
                    <a:pt x="3942588" y="2921000"/>
                  </a:lnTo>
                  <a:lnTo>
                    <a:pt x="4163568" y="2921000"/>
                  </a:lnTo>
                  <a:lnTo>
                    <a:pt x="4163568" y="2819400"/>
                  </a:lnTo>
                  <a:close/>
                </a:path>
              </a:pathLst>
            </a:custGeom>
            <a:solidFill>
              <a:srgbClr val="00506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8" name="object 28" descr=""/>
            <p:cNvSpPr/>
            <p:nvPr/>
          </p:nvSpPr>
          <p:spPr>
            <a:xfrm>
              <a:off x="7123176" y="4315967"/>
              <a:ext cx="4163695" cy="934085"/>
            </a:xfrm>
            <a:custGeom>
              <a:avLst/>
              <a:gdLst/>
              <a:ahLst/>
              <a:cxnLst/>
              <a:rect l="l" t="t" r="r" b="b"/>
              <a:pathLst>
                <a:path w="4163695" h="934085">
                  <a:moveTo>
                    <a:pt x="220980" y="60960"/>
                  </a:moveTo>
                  <a:lnTo>
                    <a:pt x="0" y="60960"/>
                  </a:lnTo>
                  <a:lnTo>
                    <a:pt x="0" y="933704"/>
                  </a:lnTo>
                  <a:lnTo>
                    <a:pt x="220980" y="933704"/>
                  </a:lnTo>
                  <a:lnTo>
                    <a:pt x="220980" y="60960"/>
                  </a:lnTo>
                  <a:close/>
                </a:path>
                <a:path w="4163695" h="934085">
                  <a:moveTo>
                    <a:pt x="1207008" y="0"/>
                  </a:moveTo>
                  <a:lnTo>
                    <a:pt x="986028" y="0"/>
                  </a:lnTo>
                  <a:lnTo>
                    <a:pt x="986028" y="933704"/>
                  </a:lnTo>
                  <a:lnTo>
                    <a:pt x="1207008" y="933704"/>
                  </a:lnTo>
                  <a:lnTo>
                    <a:pt x="1207008" y="0"/>
                  </a:lnTo>
                  <a:close/>
                </a:path>
                <a:path w="4163695" h="934085">
                  <a:moveTo>
                    <a:pt x="2191512" y="324612"/>
                  </a:moveTo>
                  <a:lnTo>
                    <a:pt x="1970532" y="324612"/>
                  </a:lnTo>
                  <a:lnTo>
                    <a:pt x="1970532" y="933704"/>
                  </a:lnTo>
                  <a:lnTo>
                    <a:pt x="2191512" y="933704"/>
                  </a:lnTo>
                  <a:lnTo>
                    <a:pt x="2191512" y="324612"/>
                  </a:lnTo>
                  <a:close/>
                </a:path>
                <a:path w="4163695" h="934085">
                  <a:moveTo>
                    <a:pt x="3177540" y="832104"/>
                  </a:moveTo>
                  <a:lnTo>
                    <a:pt x="2956560" y="832104"/>
                  </a:lnTo>
                  <a:lnTo>
                    <a:pt x="2956560" y="933704"/>
                  </a:lnTo>
                  <a:lnTo>
                    <a:pt x="3177540" y="933704"/>
                  </a:lnTo>
                  <a:lnTo>
                    <a:pt x="3177540" y="832104"/>
                  </a:lnTo>
                  <a:close/>
                </a:path>
                <a:path w="4163695" h="934085">
                  <a:moveTo>
                    <a:pt x="4163568" y="832104"/>
                  </a:moveTo>
                  <a:lnTo>
                    <a:pt x="3942588" y="832104"/>
                  </a:lnTo>
                  <a:lnTo>
                    <a:pt x="3942588" y="933704"/>
                  </a:lnTo>
                  <a:lnTo>
                    <a:pt x="4163568" y="933704"/>
                  </a:lnTo>
                  <a:lnTo>
                    <a:pt x="4163568" y="832104"/>
                  </a:lnTo>
                  <a:close/>
                </a:path>
              </a:pathLst>
            </a:custGeom>
            <a:solidFill>
              <a:srgbClr val="92D05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9" name="object 29" descr=""/>
            <p:cNvSpPr/>
            <p:nvPr/>
          </p:nvSpPr>
          <p:spPr>
            <a:xfrm>
              <a:off x="6600825" y="5249672"/>
              <a:ext cx="4927600" cy="0"/>
            </a:xfrm>
            <a:custGeom>
              <a:avLst/>
              <a:gdLst/>
              <a:ahLst/>
              <a:cxnLst/>
              <a:rect l="l" t="t" r="r" b="b"/>
              <a:pathLst>
                <a:path w="4927600" h="0">
                  <a:moveTo>
                    <a:pt x="0" y="0"/>
                  </a:moveTo>
                  <a:lnTo>
                    <a:pt x="4927473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30" name="object 30" descr=""/>
          <p:cNvSpPr txBox="1"/>
          <p:nvPr/>
        </p:nvSpPr>
        <p:spPr>
          <a:xfrm>
            <a:off x="6862953" y="3709161"/>
            <a:ext cx="180975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25" b="1">
                <a:solidFill>
                  <a:srgbClr val="404040"/>
                </a:solidFill>
                <a:latin typeface="Calibri"/>
                <a:cs typeface="Calibri"/>
              </a:rPr>
              <a:t>63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31" name="object 31" descr=""/>
          <p:cNvSpPr txBox="1"/>
          <p:nvPr/>
        </p:nvSpPr>
        <p:spPr>
          <a:xfrm>
            <a:off x="7810245" y="2066035"/>
            <a:ext cx="259079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25" b="1">
                <a:solidFill>
                  <a:srgbClr val="404040"/>
                </a:solidFill>
                <a:latin typeface="Calibri"/>
                <a:cs typeface="Calibri"/>
              </a:rPr>
              <a:t>144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32" name="object 32" descr=""/>
          <p:cNvSpPr txBox="1"/>
          <p:nvPr/>
        </p:nvSpPr>
        <p:spPr>
          <a:xfrm>
            <a:off x="8834119" y="4074414"/>
            <a:ext cx="180975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25" b="1">
                <a:solidFill>
                  <a:srgbClr val="404040"/>
                </a:solidFill>
                <a:latin typeface="Calibri"/>
                <a:cs typeface="Calibri"/>
              </a:rPr>
              <a:t>45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33" name="object 33" descr=""/>
          <p:cNvSpPr txBox="1"/>
          <p:nvPr/>
        </p:nvSpPr>
        <p:spPr>
          <a:xfrm>
            <a:off x="9859136" y="4845177"/>
            <a:ext cx="102870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50" b="1">
                <a:solidFill>
                  <a:srgbClr val="404040"/>
                </a:solidFill>
                <a:latin typeface="Calibri"/>
                <a:cs typeface="Calibri"/>
              </a:rPr>
              <a:t>7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34" name="object 34" descr=""/>
          <p:cNvSpPr txBox="1"/>
          <p:nvPr/>
        </p:nvSpPr>
        <p:spPr>
          <a:xfrm>
            <a:off x="7143368" y="4114927"/>
            <a:ext cx="180975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25" b="1">
                <a:solidFill>
                  <a:srgbClr val="404040"/>
                </a:solidFill>
                <a:latin typeface="Calibri"/>
                <a:cs typeface="Calibri"/>
              </a:rPr>
              <a:t>43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35" name="object 35" descr=""/>
          <p:cNvSpPr txBox="1"/>
          <p:nvPr/>
        </p:nvSpPr>
        <p:spPr>
          <a:xfrm>
            <a:off x="8129143" y="4053967"/>
            <a:ext cx="180975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25" b="1">
                <a:solidFill>
                  <a:srgbClr val="404040"/>
                </a:solidFill>
                <a:latin typeface="Calibri"/>
                <a:cs typeface="Calibri"/>
              </a:rPr>
              <a:t>46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36" name="object 36" descr=""/>
          <p:cNvSpPr txBox="1"/>
          <p:nvPr/>
        </p:nvSpPr>
        <p:spPr>
          <a:xfrm>
            <a:off x="9114535" y="4378579"/>
            <a:ext cx="181610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25" b="1">
                <a:solidFill>
                  <a:srgbClr val="404040"/>
                </a:solidFill>
                <a:latin typeface="Calibri"/>
                <a:cs typeface="Calibri"/>
              </a:rPr>
              <a:t>30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37" name="object 37" descr=""/>
          <p:cNvSpPr txBox="1"/>
          <p:nvPr/>
        </p:nvSpPr>
        <p:spPr>
          <a:xfrm>
            <a:off x="10139933" y="4885690"/>
            <a:ext cx="102870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50" b="1">
                <a:solidFill>
                  <a:srgbClr val="404040"/>
                </a:solidFill>
                <a:latin typeface="Calibri"/>
                <a:cs typeface="Calibri"/>
              </a:rPr>
              <a:t>5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38" name="object 38" descr=""/>
          <p:cNvSpPr txBox="1"/>
          <p:nvPr/>
        </p:nvSpPr>
        <p:spPr>
          <a:xfrm>
            <a:off x="10844910" y="4885690"/>
            <a:ext cx="383540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92735" algn="l"/>
              </a:tabLst>
            </a:pPr>
            <a:r>
              <a:rPr dirty="0" sz="1200" spc="-50" b="1">
                <a:solidFill>
                  <a:srgbClr val="404040"/>
                </a:solidFill>
                <a:latin typeface="Calibri"/>
                <a:cs typeface="Calibri"/>
              </a:rPr>
              <a:t>5</a:t>
            </a:r>
            <a:r>
              <a:rPr dirty="0" sz="1200" b="1">
                <a:solidFill>
                  <a:srgbClr val="404040"/>
                </a:solidFill>
                <a:latin typeface="Calibri"/>
                <a:cs typeface="Calibri"/>
              </a:rPr>
              <a:t>	</a:t>
            </a:r>
            <a:r>
              <a:rPr dirty="0" sz="1200" spc="-50" b="1">
                <a:solidFill>
                  <a:srgbClr val="404040"/>
                </a:solidFill>
                <a:latin typeface="Calibri"/>
                <a:cs typeface="Calibri"/>
              </a:rPr>
              <a:t>5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39" name="object 39" descr=""/>
          <p:cNvSpPr txBox="1"/>
          <p:nvPr/>
        </p:nvSpPr>
        <p:spPr>
          <a:xfrm>
            <a:off x="6904101" y="5327141"/>
            <a:ext cx="381000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10" b="1">
                <a:solidFill>
                  <a:srgbClr val="585858"/>
                </a:solidFill>
                <a:latin typeface="Calibri"/>
                <a:cs typeface="Calibri"/>
              </a:rPr>
              <a:t>25-</a:t>
            </a:r>
            <a:r>
              <a:rPr dirty="0" sz="1200" spc="-35" b="1">
                <a:solidFill>
                  <a:srgbClr val="585858"/>
                </a:solidFill>
                <a:latin typeface="Calibri"/>
                <a:cs typeface="Calibri"/>
              </a:rPr>
              <a:t>29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40" name="object 40" descr=""/>
          <p:cNvSpPr txBox="1"/>
          <p:nvPr/>
        </p:nvSpPr>
        <p:spPr>
          <a:xfrm>
            <a:off x="7889493" y="5327141"/>
            <a:ext cx="381000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10" b="1">
                <a:solidFill>
                  <a:srgbClr val="585858"/>
                </a:solidFill>
                <a:latin typeface="Calibri"/>
                <a:cs typeface="Calibri"/>
              </a:rPr>
              <a:t>30-</a:t>
            </a:r>
            <a:r>
              <a:rPr dirty="0" sz="1200" spc="-35" b="1">
                <a:solidFill>
                  <a:srgbClr val="585858"/>
                </a:solidFill>
                <a:latin typeface="Calibri"/>
                <a:cs typeface="Calibri"/>
              </a:rPr>
              <a:t>34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41" name="object 41" descr=""/>
          <p:cNvSpPr txBox="1"/>
          <p:nvPr/>
        </p:nvSpPr>
        <p:spPr>
          <a:xfrm>
            <a:off x="8875268" y="5327141"/>
            <a:ext cx="381000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10" b="1">
                <a:solidFill>
                  <a:srgbClr val="585858"/>
                </a:solidFill>
                <a:latin typeface="Calibri"/>
                <a:cs typeface="Calibri"/>
              </a:rPr>
              <a:t>35-</a:t>
            </a:r>
            <a:r>
              <a:rPr dirty="0" sz="1200" spc="-35" b="1">
                <a:solidFill>
                  <a:srgbClr val="585858"/>
                </a:solidFill>
                <a:latin typeface="Calibri"/>
                <a:cs typeface="Calibri"/>
              </a:rPr>
              <a:t>39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42" name="object 42" descr=""/>
          <p:cNvSpPr txBox="1"/>
          <p:nvPr/>
        </p:nvSpPr>
        <p:spPr>
          <a:xfrm>
            <a:off x="9861042" y="5327141"/>
            <a:ext cx="381000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10" b="1">
                <a:solidFill>
                  <a:srgbClr val="585858"/>
                </a:solidFill>
                <a:latin typeface="Calibri"/>
                <a:cs typeface="Calibri"/>
              </a:rPr>
              <a:t>40-</a:t>
            </a:r>
            <a:r>
              <a:rPr dirty="0" sz="1200" spc="-35" b="1">
                <a:solidFill>
                  <a:srgbClr val="585858"/>
                </a:solidFill>
                <a:latin typeface="Calibri"/>
                <a:cs typeface="Calibri"/>
              </a:rPr>
              <a:t>44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43" name="object 43" descr=""/>
          <p:cNvSpPr txBox="1"/>
          <p:nvPr/>
        </p:nvSpPr>
        <p:spPr>
          <a:xfrm>
            <a:off x="10909172" y="5327141"/>
            <a:ext cx="255270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25" b="1">
                <a:solidFill>
                  <a:srgbClr val="585858"/>
                </a:solidFill>
                <a:latin typeface="Calibri"/>
                <a:cs typeface="Calibri"/>
              </a:rPr>
              <a:t>45+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44" name="object 44" descr=""/>
          <p:cNvSpPr/>
          <p:nvPr/>
        </p:nvSpPr>
        <p:spPr>
          <a:xfrm>
            <a:off x="8832595" y="5703360"/>
            <a:ext cx="83820" cy="83820"/>
          </a:xfrm>
          <a:custGeom>
            <a:avLst/>
            <a:gdLst/>
            <a:ahLst/>
            <a:cxnLst/>
            <a:rect l="l" t="t" r="r" b="b"/>
            <a:pathLst>
              <a:path w="83820" h="83820">
                <a:moveTo>
                  <a:pt x="83724" y="0"/>
                </a:moveTo>
                <a:lnTo>
                  <a:pt x="0" y="0"/>
                </a:lnTo>
                <a:lnTo>
                  <a:pt x="0" y="83724"/>
                </a:lnTo>
                <a:lnTo>
                  <a:pt x="83724" y="83724"/>
                </a:lnTo>
                <a:lnTo>
                  <a:pt x="83724" y="0"/>
                </a:lnTo>
                <a:close/>
              </a:path>
            </a:pathLst>
          </a:custGeom>
          <a:solidFill>
            <a:srgbClr val="00506A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5" name="object 45" descr=""/>
          <p:cNvSpPr/>
          <p:nvPr/>
        </p:nvSpPr>
        <p:spPr>
          <a:xfrm>
            <a:off x="9151239" y="5703360"/>
            <a:ext cx="83820" cy="83820"/>
          </a:xfrm>
          <a:custGeom>
            <a:avLst/>
            <a:gdLst/>
            <a:ahLst/>
            <a:cxnLst/>
            <a:rect l="l" t="t" r="r" b="b"/>
            <a:pathLst>
              <a:path w="83820" h="83820">
                <a:moveTo>
                  <a:pt x="83724" y="0"/>
                </a:moveTo>
                <a:lnTo>
                  <a:pt x="0" y="0"/>
                </a:lnTo>
                <a:lnTo>
                  <a:pt x="0" y="83724"/>
                </a:lnTo>
                <a:lnTo>
                  <a:pt x="83724" y="83724"/>
                </a:lnTo>
                <a:lnTo>
                  <a:pt x="83724" y="0"/>
                </a:lnTo>
                <a:close/>
              </a:path>
            </a:pathLst>
          </a:custGeom>
          <a:solidFill>
            <a:srgbClr val="92D05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6" name="object 46" descr=""/>
          <p:cNvSpPr txBox="1"/>
          <p:nvPr/>
        </p:nvSpPr>
        <p:spPr>
          <a:xfrm>
            <a:off x="8941689" y="5624576"/>
            <a:ext cx="527050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331470" algn="l"/>
              </a:tabLst>
            </a:pPr>
            <a:r>
              <a:rPr dirty="0" sz="1200" spc="-25" b="1">
                <a:solidFill>
                  <a:srgbClr val="585858"/>
                </a:solidFill>
                <a:latin typeface="Calibri"/>
                <a:cs typeface="Calibri"/>
              </a:rPr>
              <a:t>Sí</a:t>
            </a:r>
            <a:r>
              <a:rPr dirty="0" sz="1200" b="1">
                <a:solidFill>
                  <a:srgbClr val="585858"/>
                </a:solidFill>
                <a:latin typeface="Calibri"/>
                <a:cs typeface="Calibri"/>
              </a:rPr>
              <a:t>	</a:t>
            </a:r>
            <a:r>
              <a:rPr dirty="0" sz="1200" spc="-25" b="1">
                <a:solidFill>
                  <a:srgbClr val="585858"/>
                </a:solidFill>
                <a:latin typeface="Calibri"/>
                <a:cs typeface="Calibri"/>
              </a:rPr>
              <a:t>No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47" name="object 47" descr=""/>
          <p:cNvSpPr txBox="1"/>
          <p:nvPr/>
        </p:nvSpPr>
        <p:spPr>
          <a:xfrm>
            <a:off x="146405" y="1494790"/>
            <a:ext cx="4832350" cy="59880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600" spc="-25">
                <a:latin typeface="Calibri Light"/>
                <a:cs typeface="Calibri Light"/>
              </a:rPr>
              <a:t>Proporción</a:t>
            </a:r>
            <a:r>
              <a:rPr dirty="0" sz="1600" spc="-55">
                <a:latin typeface="Calibri Light"/>
                <a:cs typeface="Calibri Light"/>
              </a:rPr>
              <a:t> </a:t>
            </a:r>
            <a:r>
              <a:rPr dirty="0" sz="1600" spc="-10">
                <a:latin typeface="Calibri Light"/>
                <a:cs typeface="Calibri Light"/>
              </a:rPr>
              <a:t>que</a:t>
            </a:r>
            <a:r>
              <a:rPr dirty="0" sz="1600" spc="-60">
                <a:latin typeface="Calibri Light"/>
                <a:cs typeface="Calibri Light"/>
              </a:rPr>
              <a:t> </a:t>
            </a:r>
            <a:r>
              <a:rPr dirty="0" sz="1600" spc="-25">
                <a:latin typeface="Calibri Light"/>
                <a:cs typeface="Calibri Light"/>
              </a:rPr>
              <a:t>completó</a:t>
            </a:r>
            <a:r>
              <a:rPr dirty="0" sz="1600" spc="-50">
                <a:latin typeface="Calibri Light"/>
                <a:cs typeface="Calibri Light"/>
              </a:rPr>
              <a:t> </a:t>
            </a:r>
            <a:r>
              <a:rPr dirty="0" sz="1600">
                <a:latin typeface="Calibri Light"/>
                <a:cs typeface="Calibri Light"/>
              </a:rPr>
              <a:t>los</a:t>
            </a:r>
            <a:r>
              <a:rPr dirty="0" sz="1600" spc="-30">
                <a:latin typeface="Calibri Light"/>
                <a:cs typeface="Calibri Light"/>
              </a:rPr>
              <a:t> </a:t>
            </a:r>
            <a:r>
              <a:rPr dirty="0" sz="1600" spc="-20">
                <a:latin typeface="Calibri Light"/>
                <a:cs typeface="Calibri Light"/>
              </a:rPr>
              <a:t>estudios</a:t>
            </a:r>
            <a:r>
              <a:rPr dirty="0" sz="1600" spc="-60">
                <a:latin typeface="Calibri Light"/>
                <a:cs typeface="Calibri Light"/>
              </a:rPr>
              <a:t> </a:t>
            </a:r>
            <a:r>
              <a:rPr dirty="0" sz="1600">
                <a:latin typeface="Calibri Light"/>
                <a:cs typeface="Calibri Light"/>
              </a:rPr>
              <a:t>por</a:t>
            </a:r>
            <a:r>
              <a:rPr dirty="0" sz="1600" spc="-35">
                <a:latin typeface="Calibri Light"/>
                <a:cs typeface="Calibri Light"/>
              </a:rPr>
              <a:t> </a:t>
            </a:r>
            <a:r>
              <a:rPr dirty="0" sz="1600" spc="-10">
                <a:latin typeface="Calibri Light"/>
                <a:cs typeface="Calibri Light"/>
              </a:rPr>
              <a:t>Área</a:t>
            </a:r>
            <a:r>
              <a:rPr dirty="0" sz="1600" spc="-55">
                <a:latin typeface="Calibri Light"/>
                <a:cs typeface="Calibri Light"/>
              </a:rPr>
              <a:t> </a:t>
            </a:r>
            <a:r>
              <a:rPr dirty="0" sz="1600">
                <a:latin typeface="Calibri Light"/>
                <a:cs typeface="Calibri Light"/>
              </a:rPr>
              <a:t>de</a:t>
            </a:r>
            <a:r>
              <a:rPr dirty="0" sz="1600" spc="-35">
                <a:latin typeface="Calibri Light"/>
                <a:cs typeface="Calibri Light"/>
              </a:rPr>
              <a:t> </a:t>
            </a:r>
            <a:r>
              <a:rPr dirty="0" sz="1600">
                <a:latin typeface="Calibri Light"/>
                <a:cs typeface="Calibri Light"/>
              </a:rPr>
              <a:t>la</a:t>
            </a:r>
            <a:r>
              <a:rPr dirty="0" sz="1600" spc="-30">
                <a:latin typeface="Calibri Light"/>
                <a:cs typeface="Calibri Light"/>
              </a:rPr>
              <a:t> </a:t>
            </a:r>
            <a:r>
              <a:rPr dirty="0" sz="1600" spc="-10">
                <a:latin typeface="Calibri Light"/>
                <a:cs typeface="Calibri Light"/>
              </a:rPr>
              <a:t>Ciencia</a:t>
            </a:r>
            <a:endParaRPr sz="1600">
              <a:latin typeface="Calibri Light"/>
              <a:cs typeface="Calibri Light"/>
            </a:endParaRPr>
          </a:p>
          <a:p>
            <a:pPr marL="1503680">
              <a:lnSpc>
                <a:spcPct val="100000"/>
              </a:lnSpc>
              <a:spcBef>
                <a:spcPts val="1155"/>
              </a:spcBef>
            </a:pPr>
            <a:r>
              <a:rPr dirty="0" sz="1200" spc="-25" b="1">
                <a:solidFill>
                  <a:srgbClr val="404040"/>
                </a:solidFill>
                <a:latin typeface="Calibri"/>
                <a:cs typeface="Calibri"/>
              </a:rPr>
              <a:t>133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48" name="object 48" descr=""/>
          <p:cNvSpPr txBox="1"/>
          <p:nvPr/>
        </p:nvSpPr>
        <p:spPr>
          <a:xfrm>
            <a:off x="6591681" y="1506981"/>
            <a:ext cx="4563110" cy="2692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600" spc="-25">
                <a:latin typeface="Calibri Light"/>
                <a:cs typeface="Calibri Light"/>
              </a:rPr>
              <a:t>Proporción</a:t>
            </a:r>
            <a:r>
              <a:rPr dirty="0" sz="1600" spc="-50">
                <a:latin typeface="Calibri Light"/>
                <a:cs typeface="Calibri Light"/>
              </a:rPr>
              <a:t> </a:t>
            </a:r>
            <a:r>
              <a:rPr dirty="0" sz="1600" spc="-10">
                <a:latin typeface="Calibri Light"/>
                <a:cs typeface="Calibri Light"/>
              </a:rPr>
              <a:t>que</a:t>
            </a:r>
            <a:r>
              <a:rPr dirty="0" sz="1600" spc="-60">
                <a:latin typeface="Calibri Light"/>
                <a:cs typeface="Calibri Light"/>
              </a:rPr>
              <a:t> </a:t>
            </a:r>
            <a:r>
              <a:rPr dirty="0" sz="1600" spc="-25">
                <a:latin typeface="Calibri Light"/>
                <a:cs typeface="Calibri Light"/>
              </a:rPr>
              <a:t>completó</a:t>
            </a:r>
            <a:r>
              <a:rPr dirty="0" sz="1600" spc="-45">
                <a:latin typeface="Calibri Light"/>
                <a:cs typeface="Calibri Light"/>
              </a:rPr>
              <a:t> </a:t>
            </a:r>
            <a:r>
              <a:rPr dirty="0" sz="1600">
                <a:latin typeface="Calibri Light"/>
                <a:cs typeface="Calibri Light"/>
              </a:rPr>
              <a:t>los</a:t>
            </a:r>
            <a:r>
              <a:rPr dirty="0" sz="1600" spc="-30">
                <a:latin typeface="Calibri Light"/>
                <a:cs typeface="Calibri Light"/>
              </a:rPr>
              <a:t> </a:t>
            </a:r>
            <a:r>
              <a:rPr dirty="0" sz="1600" spc="-20">
                <a:latin typeface="Calibri Light"/>
                <a:cs typeface="Calibri Light"/>
              </a:rPr>
              <a:t>estudios</a:t>
            </a:r>
            <a:r>
              <a:rPr dirty="0" sz="1600" spc="-50">
                <a:latin typeface="Calibri Light"/>
                <a:cs typeface="Calibri Light"/>
              </a:rPr>
              <a:t> </a:t>
            </a:r>
            <a:r>
              <a:rPr dirty="0" sz="1600">
                <a:latin typeface="Calibri Light"/>
                <a:cs typeface="Calibri Light"/>
              </a:rPr>
              <a:t>por</a:t>
            </a:r>
            <a:r>
              <a:rPr dirty="0" sz="1600" spc="-35">
                <a:latin typeface="Calibri Light"/>
                <a:cs typeface="Calibri Light"/>
              </a:rPr>
              <a:t> </a:t>
            </a:r>
            <a:r>
              <a:rPr dirty="0" sz="1600" spc="-20">
                <a:latin typeface="Calibri Light"/>
                <a:cs typeface="Calibri Light"/>
              </a:rPr>
              <a:t>rango</a:t>
            </a:r>
            <a:r>
              <a:rPr dirty="0" sz="1600" spc="-45">
                <a:latin typeface="Calibri Light"/>
                <a:cs typeface="Calibri Light"/>
              </a:rPr>
              <a:t> </a:t>
            </a:r>
            <a:r>
              <a:rPr dirty="0" sz="1600">
                <a:latin typeface="Calibri Light"/>
                <a:cs typeface="Calibri Light"/>
              </a:rPr>
              <a:t>de</a:t>
            </a:r>
            <a:r>
              <a:rPr dirty="0" sz="1600" spc="-45">
                <a:latin typeface="Calibri Light"/>
                <a:cs typeface="Calibri Light"/>
              </a:rPr>
              <a:t> </a:t>
            </a:r>
            <a:r>
              <a:rPr dirty="0" sz="1600" spc="-20">
                <a:latin typeface="Calibri Light"/>
                <a:cs typeface="Calibri Light"/>
              </a:rPr>
              <a:t>edad</a:t>
            </a:r>
            <a:endParaRPr sz="1600">
              <a:latin typeface="Calibri Light"/>
              <a:cs typeface="Calibri Light"/>
            </a:endParaRP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325119" rIns="0" bIns="0" rtlCol="0" vert="horz">
            <a:spAutoFit/>
          </a:bodyPr>
          <a:lstStyle/>
          <a:p>
            <a:pPr marL="22225">
              <a:lnSpc>
                <a:spcPct val="100000"/>
              </a:lnSpc>
              <a:spcBef>
                <a:spcPts val="95"/>
              </a:spcBef>
            </a:pPr>
            <a:r>
              <a:rPr dirty="0">
                <a:latin typeface="Calibri Light"/>
                <a:cs typeface="Calibri Light"/>
              </a:rPr>
              <a:t>Alto</a:t>
            </a:r>
            <a:r>
              <a:rPr dirty="0" spc="-155">
                <a:latin typeface="Calibri Light"/>
                <a:cs typeface="Calibri Light"/>
              </a:rPr>
              <a:t> </a:t>
            </a:r>
            <a:r>
              <a:rPr dirty="0" spc="-50">
                <a:latin typeface="Calibri Light"/>
                <a:cs typeface="Calibri Light"/>
              </a:rPr>
              <a:t>Rendimiento</a:t>
            </a:r>
            <a:r>
              <a:rPr dirty="0" spc="-155">
                <a:latin typeface="Calibri Light"/>
                <a:cs typeface="Calibri Light"/>
              </a:rPr>
              <a:t> </a:t>
            </a:r>
            <a:r>
              <a:rPr dirty="0">
                <a:latin typeface="Calibri Light"/>
                <a:cs typeface="Calibri Light"/>
              </a:rPr>
              <a:t>de</a:t>
            </a:r>
            <a:r>
              <a:rPr dirty="0" spc="-150">
                <a:latin typeface="Calibri Light"/>
                <a:cs typeface="Calibri Light"/>
              </a:rPr>
              <a:t> </a:t>
            </a:r>
            <a:r>
              <a:rPr dirty="0" spc="-40">
                <a:latin typeface="Calibri Light"/>
                <a:cs typeface="Calibri Light"/>
              </a:rPr>
              <a:t>Producción</a:t>
            </a:r>
            <a:r>
              <a:rPr dirty="0" spc="-160">
                <a:latin typeface="Calibri Light"/>
                <a:cs typeface="Calibri Light"/>
              </a:rPr>
              <a:t> </a:t>
            </a:r>
            <a:r>
              <a:rPr dirty="0">
                <a:latin typeface="Calibri Light"/>
                <a:cs typeface="Calibri Light"/>
              </a:rPr>
              <a:t>de</a:t>
            </a:r>
            <a:r>
              <a:rPr dirty="0" spc="-145">
                <a:latin typeface="Calibri Light"/>
                <a:cs typeface="Calibri Light"/>
              </a:rPr>
              <a:t> </a:t>
            </a:r>
            <a:r>
              <a:rPr dirty="0" spc="-40">
                <a:latin typeface="Calibri Light"/>
                <a:cs typeface="Calibri Light"/>
              </a:rPr>
              <a:t>Graduados</a:t>
            </a:r>
            <a:r>
              <a:rPr dirty="0" spc="-145">
                <a:latin typeface="Calibri Light"/>
                <a:cs typeface="Calibri Light"/>
              </a:rPr>
              <a:t> </a:t>
            </a:r>
            <a:r>
              <a:rPr dirty="0">
                <a:latin typeface="Calibri Light"/>
                <a:cs typeface="Calibri Light"/>
              </a:rPr>
              <a:t>por</a:t>
            </a:r>
            <a:r>
              <a:rPr dirty="0" spc="-150">
                <a:latin typeface="Calibri Light"/>
                <a:cs typeface="Calibri Light"/>
              </a:rPr>
              <a:t> </a:t>
            </a:r>
            <a:r>
              <a:rPr dirty="0" spc="-10">
                <a:latin typeface="Calibri Light"/>
                <a:cs typeface="Calibri Light"/>
              </a:rPr>
              <a:t>Género</a:t>
            </a:r>
          </a:p>
        </p:txBody>
      </p:sp>
      <p:grpSp>
        <p:nvGrpSpPr>
          <p:cNvPr id="3" name="object 3" descr=""/>
          <p:cNvGrpSpPr/>
          <p:nvPr/>
        </p:nvGrpSpPr>
        <p:grpSpPr>
          <a:xfrm>
            <a:off x="1471167" y="1812035"/>
            <a:ext cx="8351520" cy="3142615"/>
            <a:chOff x="1471167" y="1812035"/>
            <a:chExt cx="8351520" cy="3142615"/>
          </a:xfrm>
        </p:grpSpPr>
        <p:sp>
          <p:nvSpPr>
            <p:cNvPr id="4" name="object 4" descr=""/>
            <p:cNvSpPr/>
            <p:nvPr/>
          </p:nvSpPr>
          <p:spPr>
            <a:xfrm>
              <a:off x="2496312" y="1812035"/>
              <a:ext cx="5111750" cy="3138170"/>
            </a:xfrm>
            <a:custGeom>
              <a:avLst/>
              <a:gdLst/>
              <a:ahLst/>
              <a:cxnLst/>
              <a:rect l="l" t="t" r="r" b="b"/>
              <a:pathLst>
                <a:path w="5111750" h="3138170">
                  <a:moveTo>
                    <a:pt x="935736" y="0"/>
                  </a:moveTo>
                  <a:lnTo>
                    <a:pt x="0" y="0"/>
                  </a:lnTo>
                  <a:lnTo>
                    <a:pt x="0" y="3137662"/>
                  </a:lnTo>
                  <a:lnTo>
                    <a:pt x="935736" y="3137662"/>
                  </a:lnTo>
                  <a:lnTo>
                    <a:pt x="935736" y="0"/>
                  </a:lnTo>
                  <a:close/>
                </a:path>
                <a:path w="5111750" h="3138170">
                  <a:moveTo>
                    <a:pt x="5111496" y="1298448"/>
                  </a:moveTo>
                  <a:lnTo>
                    <a:pt x="4175760" y="1298448"/>
                  </a:lnTo>
                  <a:lnTo>
                    <a:pt x="4175760" y="3137662"/>
                  </a:lnTo>
                  <a:lnTo>
                    <a:pt x="5111496" y="3137662"/>
                  </a:lnTo>
                  <a:lnTo>
                    <a:pt x="5111496" y="1298448"/>
                  </a:lnTo>
                  <a:close/>
                </a:path>
              </a:pathLst>
            </a:custGeom>
            <a:solidFill>
              <a:srgbClr val="006FC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 descr=""/>
            <p:cNvSpPr/>
            <p:nvPr/>
          </p:nvSpPr>
          <p:spPr>
            <a:xfrm>
              <a:off x="3685032" y="1859279"/>
              <a:ext cx="5111750" cy="3090545"/>
            </a:xfrm>
            <a:custGeom>
              <a:avLst/>
              <a:gdLst/>
              <a:ahLst/>
              <a:cxnLst/>
              <a:rect l="l" t="t" r="r" b="b"/>
              <a:pathLst>
                <a:path w="5111750" h="3090545">
                  <a:moveTo>
                    <a:pt x="937260" y="0"/>
                  </a:moveTo>
                  <a:lnTo>
                    <a:pt x="0" y="0"/>
                  </a:lnTo>
                  <a:lnTo>
                    <a:pt x="0" y="3090418"/>
                  </a:lnTo>
                  <a:lnTo>
                    <a:pt x="937260" y="3090418"/>
                  </a:lnTo>
                  <a:lnTo>
                    <a:pt x="937260" y="0"/>
                  </a:lnTo>
                  <a:close/>
                </a:path>
                <a:path w="5111750" h="3090545">
                  <a:moveTo>
                    <a:pt x="5111496" y="1888236"/>
                  </a:moveTo>
                  <a:lnTo>
                    <a:pt x="4175760" y="1888236"/>
                  </a:lnTo>
                  <a:lnTo>
                    <a:pt x="4175760" y="3090418"/>
                  </a:lnTo>
                  <a:lnTo>
                    <a:pt x="5111496" y="3090418"/>
                  </a:lnTo>
                  <a:lnTo>
                    <a:pt x="5111496" y="1888236"/>
                  </a:lnTo>
                  <a:close/>
                </a:path>
              </a:pathLst>
            </a:custGeom>
            <a:solidFill>
              <a:srgbClr val="00AFE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 descr=""/>
            <p:cNvSpPr/>
            <p:nvPr/>
          </p:nvSpPr>
          <p:spPr>
            <a:xfrm>
              <a:off x="1471167" y="4949697"/>
              <a:ext cx="8351520" cy="0"/>
            </a:xfrm>
            <a:custGeom>
              <a:avLst/>
              <a:gdLst/>
              <a:ahLst/>
              <a:cxnLst/>
              <a:rect l="l" t="t" r="r" b="b"/>
              <a:pathLst>
                <a:path w="8351520" h="0">
                  <a:moveTo>
                    <a:pt x="0" y="0"/>
                  </a:moveTo>
                  <a:lnTo>
                    <a:pt x="8351265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7" name="object 7" descr=""/>
          <p:cNvSpPr txBox="1"/>
          <p:nvPr/>
        </p:nvSpPr>
        <p:spPr>
          <a:xfrm>
            <a:off x="2799333" y="1505458"/>
            <a:ext cx="332105" cy="2692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600" spc="-25" b="1">
                <a:solidFill>
                  <a:srgbClr val="404040"/>
                </a:solidFill>
                <a:latin typeface="Calibri"/>
                <a:cs typeface="Calibri"/>
              </a:rPr>
              <a:t>133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8" name="object 8" descr=""/>
          <p:cNvSpPr txBox="1"/>
          <p:nvPr/>
        </p:nvSpPr>
        <p:spPr>
          <a:xfrm>
            <a:off x="3988434" y="1533271"/>
            <a:ext cx="332105" cy="2692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600" spc="-25" b="1">
                <a:solidFill>
                  <a:srgbClr val="404040"/>
                </a:solidFill>
                <a:latin typeface="Calibri"/>
                <a:cs typeface="Calibri"/>
              </a:rPr>
              <a:t>131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9" name="object 9" descr=""/>
          <p:cNvSpPr txBox="1"/>
          <p:nvPr/>
        </p:nvSpPr>
        <p:spPr>
          <a:xfrm>
            <a:off x="7025767" y="2783586"/>
            <a:ext cx="1419225" cy="906144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600" spc="-25" b="1">
                <a:solidFill>
                  <a:srgbClr val="404040"/>
                </a:solidFill>
                <a:latin typeface="Calibri"/>
                <a:cs typeface="Calibri"/>
              </a:rPr>
              <a:t>78</a:t>
            </a:r>
            <a:endParaRPr sz="16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140"/>
              </a:spcBef>
            </a:pPr>
            <a:endParaRPr sz="1600">
              <a:latin typeface="Calibri"/>
              <a:cs typeface="Calibri"/>
            </a:endParaRPr>
          </a:p>
          <a:p>
            <a:pPr algn="r" marR="5080">
              <a:lnSpc>
                <a:spcPct val="100000"/>
              </a:lnSpc>
            </a:pPr>
            <a:r>
              <a:rPr dirty="0" sz="1600" spc="-25" b="1">
                <a:solidFill>
                  <a:srgbClr val="404040"/>
                </a:solidFill>
                <a:latin typeface="Calibri"/>
                <a:cs typeface="Calibri"/>
              </a:rPr>
              <a:t>51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10" name="object 10" descr=""/>
          <p:cNvSpPr txBox="1"/>
          <p:nvPr/>
        </p:nvSpPr>
        <p:spPr>
          <a:xfrm>
            <a:off x="3473958" y="5057902"/>
            <a:ext cx="171450" cy="2692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600" spc="-25" b="1">
                <a:solidFill>
                  <a:srgbClr val="585858"/>
                </a:solidFill>
                <a:latin typeface="Calibri"/>
                <a:cs typeface="Calibri"/>
              </a:rPr>
              <a:t>Sí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11" name="object 11" descr=""/>
          <p:cNvSpPr txBox="1"/>
          <p:nvPr/>
        </p:nvSpPr>
        <p:spPr>
          <a:xfrm>
            <a:off x="7601457" y="5057902"/>
            <a:ext cx="269240" cy="2692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600" spc="-25" b="1">
                <a:solidFill>
                  <a:srgbClr val="585858"/>
                </a:solidFill>
                <a:latin typeface="Calibri"/>
                <a:cs typeface="Calibri"/>
              </a:rPr>
              <a:t>No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12" name="object 12" descr=""/>
          <p:cNvSpPr/>
          <p:nvPr/>
        </p:nvSpPr>
        <p:spPr>
          <a:xfrm>
            <a:off x="4834382" y="5514359"/>
            <a:ext cx="111760" cy="111760"/>
          </a:xfrm>
          <a:custGeom>
            <a:avLst/>
            <a:gdLst/>
            <a:ahLst/>
            <a:cxnLst/>
            <a:rect l="l" t="t" r="r" b="b"/>
            <a:pathLst>
              <a:path w="111760" h="111760">
                <a:moveTo>
                  <a:pt x="111613" y="0"/>
                </a:moveTo>
                <a:lnTo>
                  <a:pt x="0" y="0"/>
                </a:lnTo>
                <a:lnTo>
                  <a:pt x="0" y="111613"/>
                </a:lnTo>
                <a:lnTo>
                  <a:pt x="111613" y="111613"/>
                </a:lnTo>
                <a:lnTo>
                  <a:pt x="111613" y="0"/>
                </a:lnTo>
                <a:close/>
              </a:path>
            </a:pathLst>
          </a:custGeom>
          <a:solidFill>
            <a:srgbClr val="006FC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3" name="object 13" descr=""/>
          <p:cNvSpPr txBox="1"/>
          <p:nvPr/>
        </p:nvSpPr>
        <p:spPr>
          <a:xfrm>
            <a:off x="4985130" y="5414264"/>
            <a:ext cx="711200" cy="2692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600" spc="-10" b="1">
                <a:solidFill>
                  <a:srgbClr val="585858"/>
                </a:solidFill>
                <a:latin typeface="Calibri"/>
                <a:cs typeface="Calibri"/>
              </a:rPr>
              <a:t>Hombre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14" name="object 14" descr=""/>
          <p:cNvSpPr/>
          <p:nvPr/>
        </p:nvSpPr>
        <p:spPr>
          <a:xfrm>
            <a:off x="5853684" y="5514359"/>
            <a:ext cx="111760" cy="111760"/>
          </a:xfrm>
          <a:custGeom>
            <a:avLst/>
            <a:gdLst/>
            <a:ahLst/>
            <a:cxnLst/>
            <a:rect l="l" t="t" r="r" b="b"/>
            <a:pathLst>
              <a:path w="111760" h="111760">
                <a:moveTo>
                  <a:pt x="111613" y="0"/>
                </a:moveTo>
                <a:lnTo>
                  <a:pt x="0" y="0"/>
                </a:lnTo>
                <a:lnTo>
                  <a:pt x="0" y="111613"/>
                </a:lnTo>
                <a:lnTo>
                  <a:pt x="111613" y="111613"/>
                </a:lnTo>
                <a:lnTo>
                  <a:pt x="111613" y="0"/>
                </a:lnTo>
                <a:close/>
              </a:path>
            </a:pathLst>
          </a:custGeom>
          <a:solidFill>
            <a:srgbClr val="00AFE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5" name="object 15" descr=""/>
          <p:cNvSpPr txBox="1"/>
          <p:nvPr/>
        </p:nvSpPr>
        <p:spPr>
          <a:xfrm>
            <a:off x="6004305" y="5414264"/>
            <a:ext cx="537845" cy="2692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600" spc="-10" b="1">
                <a:solidFill>
                  <a:srgbClr val="585858"/>
                </a:solidFill>
                <a:latin typeface="Calibri"/>
                <a:cs typeface="Calibri"/>
              </a:rPr>
              <a:t>Mujer</a:t>
            </a:r>
            <a:endParaRPr sz="16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344550" rIns="0" bIns="0" rtlCol="0" vert="horz">
            <a:spAutoFit/>
          </a:bodyPr>
          <a:lstStyle/>
          <a:p>
            <a:pPr marL="857885">
              <a:lnSpc>
                <a:spcPct val="100000"/>
              </a:lnSpc>
              <a:spcBef>
                <a:spcPts val="95"/>
              </a:spcBef>
            </a:pPr>
            <a:r>
              <a:rPr dirty="0">
                <a:latin typeface="Calibri Light"/>
                <a:cs typeface="Calibri Light"/>
              </a:rPr>
              <a:t>Alto</a:t>
            </a:r>
            <a:r>
              <a:rPr dirty="0" spc="-155">
                <a:latin typeface="Calibri Light"/>
                <a:cs typeface="Calibri Light"/>
              </a:rPr>
              <a:t> </a:t>
            </a:r>
            <a:r>
              <a:rPr dirty="0" spc="-50">
                <a:latin typeface="Calibri Light"/>
                <a:cs typeface="Calibri Light"/>
              </a:rPr>
              <a:t>Rendimiento</a:t>
            </a:r>
            <a:r>
              <a:rPr dirty="0" spc="-150">
                <a:latin typeface="Calibri Light"/>
                <a:cs typeface="Calibri Light"/>
              </a:rPr>
              <a:t> </a:t>
            </a:r>
            <a:r>
              <a:rPr dirty="0">
                <a:latin typeface="Calibri Light"/>
                <a:cs typeface="Calibri Light"/>
              </a:rPr>
              <a:t>en</a:t>
            </a:r>
            <a:r>
              <a:rPr dirty="0" spc="-145">
                <a:latin typeface="Calibri Light"/>
                <a:cs typeface="Calibri Light"/>
              </a:rPr>
              <a:t> </a:t>
            </a:r>
            <a:r>
              <a:rPr dirty="0" spc="-35">
                <a:latin typeface="Calibri Light"/>
                <a:cs typeface="Calibri Light"/>
              </a:rPr>
              <a:t>Empleabilidad</a:t>
            </a:r>
            <a:r>
              <a:rPr dirty="0" spc="-155">
                <a:latin typeface="Calibri Light"/>
                <a:cs typeface="Calibri Light"/>
              </a:rPr>
              <a:t> </a:t>
            </a:r>
            <a:r>
              <a:rPr dirty="0">
                <a:latin typeface="Calibri Light"/>
                <a:cs typeface="Calibri Light"/>
              </a:rPr>
              <a:t>de</a:t>
            </a:r>
            <a:r>
              <a:rPr dirty="0" spc="-145">
                <a:latin typeface="Calibri Light"/>
                <a:cs typeface="Calibri Light"/>
              </a:rPr>
              <a:t> </a:t>
            </a:r>
            <a:r>
              <a:rPr dirty="0" spc="-10">
                <a:latin typeface="Calibri Light"/>
                <a:cs typeface="Calibri Light"/>
              </a:rPr>
              <a:t>Becarios</a:t>
            </a:r>
          </a:p>
        </p:txBody>
      </p:sp>
      <p:pic>
        <p:nvPicPr>
          <p:cNvPr id="3" name="object 3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40537" y="2165705"/>
            <a:ext cx="4172077" cy="4078859"/>
          </a:xfrm>
          <a:prstGeom prst="rect">
            <a:avLst/>
          </a:prstGeom>
        </p:spPr>
      </p:pic>
      <p:sp>
        <p:nvSpPr>
          <p:cNvPr id="4" name="object 4" descr=""/>
          <p:cNvSpPr txBox="1"/>
          <p:nvPr/>
        </p:nvSpPr>
        <p:spPr>
          <a:xfrm>
            <a:off x="339343" y="1637233"/>
            <a:ext cx="4773295" cy="3003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-20">
                <a:latin typeface="Calibri Light"/>
                <a:cs typeface="Calibri Light"/>
              </a:rPr>
              <a:t>Obtención</a:t>
            </a:r>
            <a:r>
              <a:rPr dirty="0" sz="1800" spc="-55">
                <a:latin typeface="Calibri Light"/>
                <a:cs typeface="Calibri Light"/>
              </a:rPr>
              <a:t> </a:t>
            </a:r>
            <a:r>
              <a:rPr dirty="0" sz="1800">
                <a:latin typeface="Calibri Light"/>
                <a:cs typeface="Calibri Light"/>
              </a:rPr>
              <a:t>de</a:t>
            </a:r>
            <a:r>
              <a:rPr dirty="0" sz="1800" spc="-45">
                <a:latin typeface="Calibri Light"/>
                <a:cs typeface="Calibri Light"/>
              </a:rPr>
              <a:t> </a:t>
            </a:r>
            <a:r>
              <a:rPr dirty="0" sz="1800" spc="-10">
                <a:latin typeface="Calibri Light"/>
                <a:cs typeface="Calibri Light"/>
              </a:rPr>
              <a:t>empleo</a:t>
            </a:r>
            <a:r>
              <a:rPr dirty="0" sz="1800" spc="-50">
                <a:latin typeface="Calibri Light"/>
                <a:cs typeface="Calibri Light"/>
              </a:rPr>
              <a:t> </a:t>
            </a:r>
            <a:r>
              <a:rPr dirty="0" sz="1800" spc="-25">
                <a:latin typeface="Calibri Light"/>
                <a:cs typeface="Calibri Light"/>
              </a:rPr>
              <a:t>rentable</a:t>
            </a:r>
            <a:r>
              <a:rPr dirty="0" sz="1800" spc="-60">
                <a:latin typeface="Calibri Light"/>
                <a:cs typeface="Calibri Light"/>
              </a:rPr>
              <a:t> </a:t>
            </a:r>
            <a:r>
              <a:rPr dirty="0" sz="1800" spc="-20">
                <a:latin typeface="Calibri Light"/>
                <a:cs typeface="Calibri Light"/>
              </a:rPr>
              <a:t>(número</a:t>
            </a:r>
            <a:r>
              <a:rPr dirty="0" sz="1800" spc="-40">
                <a:latin typeface="Calibri Light"/>
                <a:cs typeface="Calibri Light"/>
              </a:rPr>
              <a:t> </a:t>
            </a:r>
            <a:r>
              <a:rPr dirty="0" sz="1800">
                <a:latin typeface="Calibri Light"/>
                <a:cs typeface="Calibri Light"/>
              </a:rPr>
              <a:t>de</a:t>
            </a:r>
            <a:r>
              <a:rPr dirty="0" sz="1800" spc="-45">
                <a:latin typeface="Calibri Light"/>
                <a:cs typeface="Calibri Light"/>
              </a:rPr>
              <a:t> </a:t>
            </a:r>
            <a:r>
              <a:rPr dirty="0" sz="1800" spc="-10">
                <a:latin typeface="Calibri Light"/>
                <a:cs typeface="Calibri Light"/>
              </a:rPr>
              <a:t>becarios)</a:t>
            </a:r>
            <a:endParaRPr sz="1800">
              <a:latin typeface="Calibri Light"/>
              <a:cs typeface="Calibri Light"/>
            </a:endParaRPr>
          </a:p>
        </p:txBody>
      </p:sp>
      <p:grpSp>
        <p:nvGrpSpPr>
          <p:cNvPr id="5" name="object 5" descr=""/>
          <p:cNvGrpSpPr/>
          <p:nvPr/>
        </p:nvGrpSpPr>
        <p:grpSpPr>
          <a:xfrm>
            <a:off x="5866765" y="2574035"/>
            <a:ext cx="5800725" cy="2428875"/>
            <a:chOff x="5866765" y="2574035"/>
            <a:chExt cx="5800725" cy="2428875"/>
          </a:xfrm>
        </p:grpSpPr>
        <p:sp>
          <p:nvSpPr>
            <p:cNvPr id="6" name="object 6" descr=""/>
            <p:cNvSpPr/>
            <p:nvPr/>
          </p:nvSpPr>
          <p:spPr>
            <a:xfrm>
              <a:off x="6341364" y="2574035"/>
              <a:ext cx="4300855" cy="2423795"/>
            </a:xfrm>
            <a:custGeom>
              <a:avLst/>
              <a:gdLst/>
              <a:ahLst/>
              <a:cxnLst/>
              <a:rect l="l" t="t" r="r" b="b"/>
              <a:pathLst>
                <a:path w="4300855" h="2423795">
                  <a:moveTo>
                    <a:pt x="434340" y="0"/>
                  </a:moveTo>
                  <a:lnTo>
                    <a:pt x="0" y="0"/>
                  </a:lnTo>
                  <a:lnTo>
                    <a:pt x="0" y="2423795"/>
                  </a:lnTo>
                  <a:lnTo>
                    <a:pt x="434340" y="2423795"/>
                  </a:lnTo>
                  <a:lnTo>
                    <a:pt x="434340" y="0"/>
                  </a:lnTo>
                  <a:close/>
                </a:path>
                <a:path w="4300855" h="2423795">
                  <a:moveTo>
                    <a:pt x="2366772" y="1286256"/>
                  </a:moveTo>
                  <a:lnTo>
                    <a:pt x="1933956" y="1286256"/>
                  </a:lnTo>
                  <a:lnTo>
                    <a:pt x="1933956" y="2423795"/>
                  </a:lnTo>
                  <a:lnTo>
                    <a:pt x="2366772" y="2423795"/>
                  </a:lnTo>
                  <a:lnTo>
                    <a:pt x="2366772" y="1286256"/>
                  </a:lnTo>
                  <a:close/>
                </a:path>
                <a:path w="4300855" h="2423795">
                  <a:moveTo>
                    <a:pt x="4300728" y="1226820"/>
                  </a:moveTo>
                  <a:lnTo>
                    <a:pt x="3866388" y="1226820"/>
                  </a:lnTo>
                  <a:lnTo>
                    <a:pt x="3866388" y="2423795"/>
                  </a:lnTo>
                  <a:lnTo>
                    <a:pt x="4300728" y="2423795"/>
                  </a:lnTo>
                  <a:lnTo>
                    <a:pt x="4300728" y="1226820"/>
                  </a:lnTo>
                  <a:close/>
                </a:path>
              </a:pathLst>
            </a:custGeom>
            <a:solidFill>
              <a:srgbClr val="00506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 descr=""/>
            <p:cNvSpPr/>
            <p:nvPr/>
          </p:nvSpPr>
          <p:spPr>
            <a:xfrm>
              <a:off x="6891528" y="4264151"/>
              <a:ext cx="4300855" cy="734060"/>
            </a:xfrm>
            <a:custGeom>
              <a:avLst/>
              <a:gdLst/>
              <a:ahLst/>
              <a:cxnLst/>
              <a:rect l="l" t="t" r="r" b="b"/>
              <a:pathLst>
                <a:path w="4300855" h="734060">
                  <a:moveTo>
                    <a:pt x="434340" y="449580"/>
                  </a:moveTo>
                  <a:lnTo>
                    <a:pt x="0" y="449580"/>
                  </a:lnTo>
                  <a:lnTo>
                    <a:pt x="0" y="733679"/>
                  </a:lnTo>
                  <a:lnTo>
                    <a:pt x="434340" y="733679"/>
                  </a:lnTo>
                  <a:lnTo>
                    <a:pt x="434340" y="449580"/>
                  </a:lnTo>
                  <a:close/>
                </a:path>
                <a:path w="4300855" h="734060">
                  <a:moveTo>
                    <a:pt x="2366772" y="629412"/>
                  </a:moveTo>
                  <a:lnTo>
                    <a:pt x="1933956" y="629412"/>
                  </a:lnTo>
                  <a:lnTo>
                    <a:pt x="1933956" y="733679"/>
                  </a:lnTo>
                  <a:lnTo>
                    <a:pt x="2366772" y="733679"/>
                  </a:lnTo>
                  <a:lnTo>
                    <a:pt x="2366772" y="629412"/>
                  </a:lnTo>
                  <a:close/>
                </a:path>
                <a:path w="4300855" h="734060">
                  <a:moveTo>
                    <a:pt x="4300728" y="0"/>
                  </a:moveTo>
                  <a:lnTo>
                    <a:pt x="3867912" y="0"/>
                  </a:lnTo>
                  <a:lnTo>
                    <a:pt x="3867912" y="733679"/>
                  </a:lnTo>
                  <a:lnTo>
                    <a:pt x="4300728" y="733679"/>
                  </a:lnTo>
                  <a:lnTo>
                    <a:pt x="4300728" y="0"/>
                  </a:lnTo>
                  <a:close/>
                </a:path>
              </a:pathLst>
            </a:custGeom>
            <a:solidFill>
              <a:srgbClr val="C0D33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" name="object 8" descr=""/>
            <p:cNvSpPr/>
            <p:nvPr/>
          </p:nvSpPr>
          <p:spPr>
            <a:xfrm>
              <a:off x="5866765" y="4997830"/>
              <a:ext cx="5800725" cy="0"/>
            </a:xfrm>
            <a:custGeom>
              <a:avLst/>
              <a:gdLst/>
              <a:ahLst/>
              <a:cxnLst/>
              <a:rect l="l" t="t" r="r" b="b"/>
              <a:pathLst>
                <a:path w="5800725" h="0">
                  <a:moveTo>
                    <a:pt x="0" y="0"/>
                  </a:moveTo>
                  <a:lnTo>
                    <a:pt x="5800470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9" name="object 9" descr=""/>
          <p:cNvSpPr txBox="1"/>
          <p:nvPr/>
        </p:nvSpPr>
        <p:spPr>
          <a:xfrm>
            <a:off x="6392671" y="2248026"/>
            <a:ext cx="332105" cy="2692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600" spc="-25" b="1">
                <a:solidFill>
                  <a:srgbClr val="404040"/>
                </a:solidFill>
                <a:latin typeface="Calibri"/>
                <a:cs typeface="Calibri"/>
              </a:rPr>
              <a:t>162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10" name="object 10" descr=""/>
          <p:cNvSpPr txBox="1"/>
          <p:nvPr/>
        </p:nvSpPr>
        <p:spPr>
          <a:xfrm>
            <a:off x="8378190" y="3534917"/>
            <a:ext cx="229870" cy="2692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600" spc="-25" b="1">
                <a:solidFill>
                  <a:srgbClr val="404040"/>
                </a:solidFill>
                <a:latin typeface="Calibri"/>
                <a:cs typeface="Calibri"/>
              </a:rPr>
              <a:t>76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11" name="object 11" descr=""/>
          <p:cNvSpPr txBox="1"/>
          <p:nvPr/>
        </p:nvSpPr>
        <p:spPr>
          <a:xfrm>
            <a:off x="10311765" y="3474847"/>
            <a:ext cx="229870" cy="2692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600" spc="-25" b="1">
                <a:solidFill>
                  <a:srgbClr val="404040"/>
                </a:solidFill>
                <a:latin typeface="Calibri"/>
                <a:cs typeface="Calibri"/>
              </a:rPr>
              <a:t>80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12" name="object 12" descr=""/>
          <p:cNvSpPr txBox="1"/>
          <p:nvPr/>
        </p:nvSpPr>
        <p:spPr>
          <a:xfrm>
            <a:off x="6994906" y="4387037"/>
            <a:ext cx="229870" cy="2692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600" spc="-25" b="1">
                <a:solidFill>
                  <a:srgbClr val="404040"/>
                </a:solidFill>
                <a:latin typeface="Calibri"/>
                <a:cs typeface="Calibri"/>
              </a:rPr>
              <a:t>19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13" name="object 13" descr=""/>
          <p:cNvSpPr txBox="1"/>
          <p:nvPr/>
        </p:nvSpPr>
        <p:spPr>
          <a:xfrm>
            <a:off x="8979154" y="4566615"/>
            <a:ext cx="128905" cy="2692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600" spc="-50" b="1">
                <a:solidFill>
                  <a:srgbClr val="404040"/>
                </a:solidFill>
                <a:latin typeface="Calibri"/>
                <a:cs typeface="Calibri"/>
              </a:rPr>
              <a:t>7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14" name="object 14" descr=""/>
          <p:cNvSpPr txBox="1"/>
          <p:nvPr/>
        </p:nvSpPr>
        <p:spPr>
          <a:xfrm>
            <a:off x="10862564" y="3938778"/>
            <a:ext cx="229870" cy="2692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600" spc="-25" b="1">
                <a:solidFill>
                  <a:srgbClr val="404040"/>
                </a:solidFill>
                <a:latin typeface="Calibri"/>
                <a:cs typeface="Calibri"/>
              </a:rPr>
              <a:t>49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15" name="object 15" descr=""/>
          <p:cNvSpPr txBox="1"/>
          <p:nvPr/>
        </p:nvSpPr>
        <p:spPr>
          <a:xfrm>
            <a:off x="6748653" y="5106161"/>
            <a:ext cx="171450" cy="2692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600" spc="-25" b="1">
                <a:solidFill>
                  <a:srgbClr val="585858"/>
                </a:solidFill>
                <a:latin typeface="Calibri"/>
                <a:cs typeface="Calibri"/>
              </a:rPr>
              <a:t>Si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16" name="object 16" descr=""/>
          <p:cNvSpPr txBox="1"/>
          <p:nvPr/>
        </p:nvSpPr>
        <p:spPr>
          <a:xfrm>
            <a:off x="8633841" y="5106161"/>
            <a:ext cx="269240" cy="2692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600" spc="-25" b="1">
                <a:solidFill>
                  <a:srgbClr val="585858"/>
                </a:solidFill>
                <a:latin typeface="Calibri"/>
                <a:cs typeface="Calibri"/>
              </a:rPr>
              <a:t>No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17" name="object 17" descr=""/>
          <p:cNvSpPr txBox="1"/>
          <p:nvPr/>
        </p:nvSpPr>
        <p:spPr>
          <a:xfrm>
            <a:off x="10530585" y="5106161"/>
            <a:ext cx="342265" cy="2692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600" spc="-25" b="1">
                <a:solidFill>
                  <a:srgbClr val="585858"/>
                </a:solidFill>
                <a:latin typeface="Calibri"/>
                <a:cs typeface="Calibri"/>
              </a:rPr>
              <a:t>N/S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18" name="object 18" descr=""/>
          <p:cNvSpPr/>
          <p:nvPr/>
        </p:nvSpPr>
        <p:spPr>
          <a:xfrm>
            <a:off x="7715757" y="5562491"/>
            <a:ext cx="111760" cy="111760"/>
          </a:xfrm>
          <a:custGeom>
            <a:avLst/>
            <a:gdLst/>
            <a:ahLst/>
            <a:cxnLst/>
            <a:rect l="l" t="t" r="r" b="b"/>
            <a:pathLst>
              <a:path w="111759" h="111760">
                <a:moveTo>
                  <a:pt x="111613" y="0"/>
                </a:moveTo>
                <a:lnTo>
                  <a:pt x="0" y="0"/>
                </a:lnTo>
                <a:lnTo>
                  <a:pt x="0" y="111613"/>
                </a:lnTo>
                <a:lnTo>
                  <a:pt x="111613" y="111613"/>
                </a:lnTo>
                <a:lnTo>
                  <a:pt x="111613" y="0"/>
                </a:lnTo>
                <a:close/>
              </a:path>
            </a:pathLst>
          </a:custGeom>
          <a:solidFill>
            <a:srgbClr val="00506A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9" name="object 19" descr=""/>
          <p:cNvSpPr txBox="1"/>
          <p:nvPr/>
        </p:nvSpPr>
        <p:spPr>
          <a:xfrm>
            <a:off x="7866633" y="5462422"/>
            <a:ext cx="778510" cy="2692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600" spc="-10" b="1">
                <a:solidFill>
                  <a:srgbClr val="585858"/>
                </a:solidFill>
                <a:latin typeface="Calibri"/>
                <a:cs typeface="Calibri"/>
              </a:rPr>
              <a:t>Maestría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20" name="object 20" descr=""/>
          <p:cNvSpPr/>
          <p:nvPr/>
        </p:nvSpPr>
        <p:spPr>
          <a:xfrm>
            <a:off x="8832850" y="5562491"/>
            <a:ext cx="111760" cy="111760"/>
          </a:xfrm>
          <a:custGeom>
            <a:avLst/>
            <a:gdLst/>
            <a:ahLst/>
            <a:cxnLst/>
            <a:rect l="l" t="t" r="r" b="b"/>
            <a:pathLst>
              <a:path w="111759" h="111760">
                <a:moveTo>
                  <a:pt x="111613" y="0"/>
                </a:moveTo>
                <a:lnTo>
                  <a:pt x="0" y="0"/>
                </a:lnTo>
                <a:lnTo>
                  <a:pt x="0" y="111613"/>
                </a:lnTo>
                <a:lnTo>
                  <a:pt x="111613" y="111613"/>
                </a:lnTo>
                <a:lnTo>
                  <a:pt x="111613" y="0"/>
                </a:lnTo>
                <a:close/>
              </a:path>
            </a:pathLst>
          </a:custGeom>
          <a:solidFill>
            <a:srgbClr val="C0D33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1" name="object 21" descr=""/>
          <p:cNvSpPr txBox="1"/>
          <p:nvPr/>
        </p:nvSpPr>
        <p:spPr>
          <a:xfrm>
            <a:off x="8984106" y="5462422"/>
            <a:ext cx="918210" cy="2692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600" spc="-10" b="1">
                <a:solidFill>
                  <a:srgbClr val="585858"/>
                </a:solidFill>
                <a:latin typeface="Calibri"/>
                <a:cs typeface="Calibri"/>
              </a:rPr>
              <a:t>Doctorado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22" name="object 22" descr=""/>
          <p:cNvSpPr txBox="1"/>
          <p:nvPr/>
        </p:nvSpPr>
        <p:spPr>
          <a:xfrm>
            <a:off x="6957821" y="1637233"/>
            <a:ext cx="3672840" cy="3003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-25">
                <a:latin typeface="Calibri Light"/>
                <a:cs typeface="Calibri Light"/>
              </a:rPr>
              <a:t>Obtención</a:t>
            </a:r>
            <a:r>
              <a:rPr dirty="0" sz="1800" spc="-65">
                <a:latin typeface="Calibri Light"/>
                <a:cs typeface="Calibri Light"/>
              </a:rPr>
              <a:t> </a:t>
            </a:r>
            <a:r>
              <a:rPr dirty="0" sz="1800">
                <a:latin typeface="Calibri Light"/>
                <a:cs typeface="Calibri Light"/>
              </a:rPr>
              <a:t>de</a:t>
            </a:r>
            <a:r>
              <a:rPr dirty="0" sz="1800" spc="-50">
                <a:latin typeface="Calibri Light"/>
                <a:cs typeface="Calibri Light"/>
              </a:rPr>
              <a:t> </a:t>
            </a:r>
            <a:r>
              <a:rPr dirty="0" sz="1800" spc="-10">
                <a:latin typeface="Calibri Light"/>
                <a:cs typeface="Calibri Light"/>
              </a:rPr>
              <a:t>empleo</a:t>
            </a:r>
            <a:r>
              <a:rPr dirty="0" sz="1800" spc="-60">
                <a:latin typeface="Calibri Light"/>
                <a:cs typeface="Calibri Light"/>
              </a:rPr>
              <a:t> </a:t>
            </a:r>
            <a:r>
              <a:rPr dirty="0" sz="1800" spc="-25">
                <a:latin typeface="Calibri Light"/>
                <a:cs typeface="Calibri Light"/>
              </a:rPr>
              <a:t>rentable</a:t>
            </a:r>
            <a:r>
              <a:rPr dirty="0" sz="1800" spc="-60">
                <a:latin typeface="Calibri Light"/>
                <a:cs typeface="Calibri Light"/>
              </a:rPr>
              <a:t> </a:t>
            </a:r>
            <a:r>
              <a:rPr dirty="0" sz="1800">
                <a:latin typeface="Calibri Light"/>
                <a:cs typeface="Calibri Light"/>
              </a:rPr>
              <a:t>por</a:t>
            </a:r>
            <a:r>
              <a:rPr dirty="0" sz="1800" spc="-65">
                <a:latin typeface="Calibri Light"/>
                <a:cs typeface="Calibri Light"/>
              </a:rPr>
              <a:t> </a:t>
            </a:r>
            <a:r>
              <a:rPr dirty="0" sz="1800" spc="-10">
                <a:latin typeface="Calibri Light"/>
                <a:cs typeface="Calibri Light"/>
              </a:rPr>
              <a:t>título</a:t>
            </a:r>
            <a:endParaRPr sz="1800">
              <a:latin typeface="Calibri Light"/>
              <a:cs typeface="Calibri Light"/>
            </a:endParaRP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344550" rIns="0" bIns="0" rtlCol="0" vert="horz">
            <a:spAutoFit/>
          </a:bodyPr>
          <a:lstStyle/>
          <a:p>
            <a:pPr marL="857885">
              <a:lnSpc>
                <a:spcPct val="100000"/>
              </a:lnSpc>
              <a:spcBef>
                <a:spcPts val="95"/>
              </a:spcBef>
            </a:pPr>
            <a:r>
              <a:rPr dirty="0">
                <a:latin typeface="Calibri Light"/>
                <a:cs typeface="Calibri Light"/>
              </a:rPr>
              <a:t>Alto</a:t>
            </a:r>
            <a:r>
              <a:rPr dirty="0" spc="-155">
                <a:latin typeface="Calibri Light"/>
                <a:cs typeface="Calibri Light"/>
              </a:rPr>
              <a:t> </a:t>
            </a:r>
            <a:r>
              <a:rPr dirty="0" spc="-50">
                <a:latin typeface="Calibri Light"/>
                <a:cs typeface="Calibri Light"/>
              </a:rPr>
              <a:t>Rendimiento</a:t>
            </a:r>
            <a:r>
              <a:rPr dirty="0" spc="-150">
                <a:latin typeface="Calibri Light"/>
                <a:cs typeface="Calibri Light"/>
              </a:rPr>
              <a:t> </a:t>
            </a:r>
            <a:r>
              <a:rPr dirty="0">
                <a:latin typeface="Calibri Light"/>
                <a:cs typeface="Calibri Light"/>
              </a:rPr>
              <a:t>en</a:t>
            </a:r>
            <a:r>
              <a:rPr dirty="0" spc="-145">
                <a:latin typeface="Calibri Light"/>
                <a:cs typeface="Calibri Light"/>
              </a:rPr>
              <a:t> </a:t>
            </a:r>
            <a:r>
              <a:rPr dirty="0" spc="-35">
                <a:latin typeface="Calibri Light"/>
                <a:cs typeface="Calibri Light"/>
              </a:rPr>
              <a:t>Empleabilidad</a:t>
            </a:r>
            <a:r>
              <a:rPr dirty="0" spc="-155">
                <a:latin typeface="Calibri Light"/>
                <a:cs typeface="Calibri Light"/>
              </a:rPr>
              <a:t> </a:t>
            </a:r>
            <a:r>
              <a:rPr dirty="0">
                <a:latin typeface="Calibri Light"/>
                <a:cs typeface="Calibri Light"/>
              </a:rPr>
              <a:t>de</a:t>
            </a:r>
            <a:r>
              <a:rPr dirty="0" spc="-145">
                <a:latin typeface="Calibri Light"/>
                <a:cs typeface="Calibri Light"/>
              </a:rPr>
              <a:t> </a:t>
            </a:r>
            <a:r>
              <a:rPr dirty="0" spc="-10">
                <a:latin typeface="Calibri Light"/>
                <a:cs typeface="Calibri Light"/>
              </a:rPr>
              <a:t>Becarios</a:t>
            </a:r>
          </a:p>
        </p:txBody>
      </p:sp>
      <p:sp>
        <p:nvSpPr>
          <p:cNvPr id="3" name="object 3" descr=""/>
          <p:cNvSpPr txBox="1"/>
          <p:nvPr/>
        </p:nvSpPr>
        <p:spPr>
          <a:xfrm>
            <a:off x="544169" y="1447292"/>
            <a:ext cx="3463925" cy="2692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600" spc="-20">
                <a:latin typeface="Calibri Light"/>
                <a:cs typeface="Calibri Light"/>
              </a:rPr>
              <a:t>Sector</a:t>
            </a:r>
            <a:r>
              <a:rPr dirty="0" sz="1600" spc="-70">
                <a:latin typeface="Calibri Light"/>
                <a:cs typeface="Calibri Light"/>
              </a:rPr>
              <a:t> </a:t>
            </a:r>
            <a:r>
              <a:rPr dirty="0" sz="1600">
                <a:latin typeface="Calibri Light"/>
                <a:cs typeface="Calibri Light"/>
              </a:rPr>
              <a:t>de</a:t>
            </a:r>
            <a:r>
              <a:rPr dirty="0" sz="1600" spc="-40">
                <a:latin typeface="Calibri Light"/>
                <a:cs typeface="Calibri Light"/>
              </a:rPr>
              <a:t> </a:t>
            </a:r>
            <a:r>
              <a:rPr dirty="0" sz="1600" spc="-10">
                <a:latin typeface="Calibri Light"/>
                <a:cs typeface="Calibri Light"/>
              </a:rPr>
              <a:t>empleo</a:t>
            </a:r>
            <a:r>
              <a:rPr dirty="0" sz="1600" spc="-55">
                <a:latin typeface="Calibri Light"/>
                <a:cs typeface="Calibri Light"/>
              </a:rPr>
              <a:t> </a:t>
            </a:r>
            <a:r>
              <a:rPr dirty="0" sz="1600" spc="-10">
                <a:latin typeface="Calibri Light"/>
                <a:cs typeface="Calibri Light"/>
              </a:rPr>
              <a:t>según</a:t>
            </a:r>
            <a:r>
              <a:rPr dirty="0" sz="1600" spc="-65">
                <a:latin typeface="Calibri Light"/>
                <a:cs typeface="Calibri Light"/>
              </a:rPr>
              <a:t> </a:t>
            </a:r>
            <a:r>
              <a:rPr dirty="0" sz="1600" spc="-10">
                <a:latin typeface="Calibri Light"/>
                <a:cs typeface="Calibri Light"/>
              </a:rPr>
              <a:t>título</a:t>
            </a:r>
            <a:r>
              <a:rPr dirty="0" sz="1600" spc="-60">
                <a:latin typeface="Calibri Light"/>
                <a:cs typeface="Calibri Light"/>
              </a:rPr>
              <a:t> </a:t>
            </a:r>
            <a:r>
              <a:rPr dirty="0" sz="1600">
                <a:latin typeface="Calibri Light"/>
                <a:cs typeface="Calibri Light"/>
              </a:rPr>
              <a:t>de</a:t>
            </a:r>
            <a:r>
              <a:rPr dirty="0" sz="1600" spc="-50">
                <a:latin typeface="Calibri Light"/>
                <a:cs typeface="Calibri Light"/>
              </a:rPr>
              <a:t> </a:t>
            </a:r>
            <a:r>
              <a:rPr dirty="0" sz="1600" spc="-10">
                <a:latin typeface="Calibri Light"/>
                <a:cs typeface="Calibri Light"/>
              </a:rPr>
              <a:t>posgrado</a:t>
            </a:r>
            <a:endParaRPr sz="1600">
              <a:latin typeface="Calibri Light"/>
              <a:cs typeface="Calibri Light"/>
            </a:endParaRPr>
          </a:p>
        </p:txBody>
      </p:sp>
      <p:grpSp>
        <p:nvGrpSpPr>
          <p:cNvPr id="4" name="object 4" descr=""/>
          <p:cNvGrpSpPr/>
          <p:nvPr/>
        </p:nvGrpSpPr>
        <p:grpSpPr>
          <a:xfrm>
            <a:off x="120064" y="1764728"/>
            <a:ext cx="5424805" cy="4885690"/>
            <a:chOff x="120064" y="1764728"/>
            <a:chExt cx="5424805" cy="4885690"/>
          </a:xfrm>
        </p:grpSpPr>
        <p:sp>
          <p:nvSpPr>
            <p:cNvPr id="5" name="object 5" descr=""/>
            <p:cNvSpPr/>
            <p:nvPr/>
          </p:nvSpPr>
          <p:spPr>
            <a:xfrm>
              <a:off x="120064" y="1764728"/>
              <a:ext cx="5424805" cy="4885690"/>
            </a:xfrm>
            <a:custGeom>
              <a:avLst/>
              <a:gdLst/>
              <a:ahLst/>
              <a:cxnLst/>
              <a:rect l="l" t="t" r="r" b="b"/>
              <a:pathLst>
                <a:path w="5424805" h="4885690">
                  <a:moveTo>
                    <a:pt x="5424424" y="0"/>
                  </a:moveTo>
                  <a:lnTo>
                    <a:pt x="0" y="0"/>
                  </a:lnTo>
                  <a:lnTo>
                    <a:pt x="0" y="4885436"/>
                  </a:lnTo>
                  <a:lnTo>
                    <a:pt x="5424424" y="4885436"/>
                  </a:lnTo>
                  <a:lnTo>
                    <a:pt x="542442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 descr=""/>
            <p:cNvSpPr/>
            <p:nvPr/>
          </p:nvSpPr>
          <p:spPr>
            <a:xfrm>
              <a:off x="2763139" y="2154935"/>
              <a:ext cx="2121535" cy="3432175"/>
            </a:xfrm>
            <a:custGeom>
              <a:avLst/>
              <a:gdLst/>
              <a:ahLst/>
              <a:cxnLst/>
              <a:rect l="l" t="t" r="r" b="b"/>
              <a:pathLst>
                <a:path w="2121535" h="3432175">
                  <a:moveTo>
                    <a:pt x="129413" y="3156204"/>
                  </a:moveTo>
                  <a:lnTo>
                    <a:pt x="0" y="3156204"/>
                  </a:lnTo>
                  <a:lnTo>
                    <a:pt x="0" y="3432048"/>
                  </a:lnTo>
                  <a:lnTo>
                    <a:pt x="129413" y="3432048"/>
                  </a:lnTo>
                  <a:lnTo>
                    <a:pt x="129413" y="3156204"/>
                  </a:lnTo>
                  <a:close/>
                </a:path>
                <a:path w="2121535" h="3432175">
                  <a:moveTo>
                    <a:pt x="801497" y="0"/>
                  </a:moveTo>
                  <a:lnTo>
                    <a:pt x="0" y="0"/>
                  </a:lnTo>
                  <a:lnTo>
                    <a:pt x="0" y="275844"/>
                  </a:lnTo>
                  <a:lnTo>
                    <a:pt x="801497" y="275844"/>
                  </a:lnTo>
                  <a:lnTo>
                    <a:pt x="801497" y="0"/>
                  </a:lnTo>
                  <a:close/>
                </a:path>
                <a:path w="2121535" h="3432175">
                  <a:moveTo>
                    <a:pt x="1138301" y="1051560"/>
                  </a:moveTo>
                  <a:lnTo>
                    <a:pt x="0" y="1051560"/>
                  </a:lnTo>
                  <a:lnTo>
                    <a:pt x="0" y="1327404"/>
                  </a:lnTo>
                  <a:lnTo>
                    <a:pt x="1138301" y="1327404"/>
                  </a:lnTo>
                  <a:lnTo>
                    <a:pt x="1138301" y="1051560"/>
                  </a:lnTo>
                  <a:close/>
                </a:path>
                <a:path w="2121535" h="3432175">
                  <a:moveTo>
                    <a:pt x="2121281" y="2104644"/>
                  </a:moveTo>
                  <a:lnTo>
                    <a:pt x="0" y="2104644"/>
                  </a:lnTo>
                  <a:lnTo>
                    <a:pt x="0" y="2378964"/>
                  </a:lnTo>
                  <a:lnTo>
                    <a:pt x="2121281" y="2378964"/>
                  </a:lnTo>
                  <a:lnTo>
                    <a:pt x="2121281" y="2104644"/>
                  </a:lnTo>
                  <a:close/>
                </a:path>
              </a:pathLst>
            </a:custGeom>
            <a:solidFill>
              <a:srgbClr val="00506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 descr=""/>
            <p:cNvSpPr/>
            <p:nvPr/>
          </p:nvSpPr>
          <p:spPr>
            <a:xfrm>
              <a:off x="2763139" y="2430779"/>
              <a:ext cx="440690" cy="2379345"/>
            </a:xfrm>
            <a:custGeom>
              <a:avLst/>
              <a:gdLst/>
              <a:ahLst/>
              <a:cxnLst/>
              <a:rect l="l" t="t" r="r" b="b"/>
              <a:pathLst>
                <a:path w="440689" h="2379345">
                  <a:moveTo>
                    <a:pt x="25781" y="2103120"/>
                  </a:moveTo>
                  <a:lnTo>
                    <a:pt x="0" y="2103120"/>
                  </a:lnTo>
                  <a:lnTo>
                    <a:pt x="0" y="2378964"/>
                  </a:lnTo>
                  <a:lnTo>
                    <a:pt x="25781" y="2378964"/>
                  </a:lnTo>
                  <a:lnTo>
                    <a:pt x="25781" y="2103120"/>
                  </a:lnTo>
                  <a:close/>
                </a:path>
                <a:path w="440689" h="2379345">
                  <a:moveTo>
                    <a:pt x="25781" y="1051560"/>
                  </a:moveTo>
                  <a:lnTo>
                    <a:pt x="0" y="1051560"/>
                  </a:lnTo>
                  <a:lnTo>
                    <a:pt x="0" y="1327404"/>
                  </a:lnTo>
                  <a:lnTo>
                    <a:pt x="25781" y="1327404"/>
                  </a:lnTo>
                  <a:lnTo>
                    <a:pt x="25781" y="1051560"/>
                  </a:lnTo>
                  <a:close/>
                </a:path>
                <a:path w="440689" h="2379345">
                  <a:moveTo>
                    <a:pt x="440309" y="0"/>
                  </a:moveTo>
                  <a:lnTo>
                    <a:pt x="0" y="0"/>
                  </a:lnTo>
                  <a:lnTo>
                    <a:pt x="0" y="274320"/>
                  </a:lnTo>
                  <a:lnTo>
                    <a:pt x="440309" y="274320"/>
                  </a:lnTo>
                  <a:lnTo>
                    <a:pt x="440309" y="0"/>
                  </a:lnTo>
                  <a:close/>
                </a:path>
              </a:pathLst>
            </a:custGeom>
            <a:solidFill>
              <a:srgbClr val="00AFE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" name="object 8" descr=""/>
            <p:cNvSpPr/>
            <p:nvPr/>
          </p:nvSpPr>
          <p:spPr>
            <a:xfrm>
              <a:off x="2763139" y="1904492"/>
              <a:ext cx="0" cy="4208145"/>
            </a:xfrm>
            <a:custGeom>
              <a:avLst/>
              <a:gdLst/>
              <a:ahLst/>
              <a:cxnLst/>
              <a:rect l="l" t="t" r="r" b="b"/>
              <a:pathLst>
                <a:path w="0" h="4208145">
                  <a:moveTo>
                    <a:pt x="0" y="0"/>
                  </a:moveTo>
                  <a:lnTo>
                    <a:pt x="0" y="420803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9" name="object 9" descr=""/>
          <p:cNvSpPr txBox="1"/>
          <p:nvPr/>
        </p:nvSpPr>
        <p:spPr>
          <a:xfrm>
            <a:off x="3642359" y="2162937"/>
            <a:ext cx="193040" cy="23939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105"/>
              </a:spcBef>
            </a:pPr>
            <a:r>
              <a:rPr dirty="0" sz="1400" spc="-25" b="1">
                <a:latin typeface="Calibri"/>
                <a:cs typeface="Calibri"/>
              </a:rPr>
              <a:t>31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10" name="object 10" descr=""/>
          <p:cNvSpPr txBox="1"/>
          <p:nvPr/>
        </p:nvSpPr>
        <p:spPr>
          <a:xfrm>
            <a:off x="3978909" y="3215132"/>
            <a:ext cx="193040" cy="23939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105"/>
              </a:spcBef>
            </a:pPr>
            <a:r>
              <a:rPr dirty="0" sz="1400" spc="-25" b="1">
                <a:latin typeface="Calibri"/>
                <a:cs typeface="Calibri"/>
              </a:rPr>
              <a:t>44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11" name="object 11" descr=""/>
          <p:cNvSpPr txBox="1"/>
          <p:nvPr/>
        </p:nvSpPr>
        <p:spPr>
          <a:xfrm>
            <a:off x="4962144" y="4267327"/>
            <a:ext cx="193040" cy="2393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dirty="0" sz="1400" spc="-25" b="1">
                <a:latin typeface="Calibri"/>
                <a:cs typeface="Calibri"/>
              </a:rPr>
              <a:t>82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12" name="object 12" descr=""/>
          <p:cNvSpPr txBox="1"/>
          <p:nvPr/>
        </p:nvSpPr>
        <p:spPr>
          <a:xfrm>
            <a:off x="2968498" y="5319522"/>
            <a:ext cx="103505" cy="2393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dirty="0" sz="1400" spc="-50" b="1">
                <a:latin typeface="Calibri"/>
                <a:cs typeface="Calibri"/>
              </a:rPr>
              <a:t>5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13" name="object 13" descr=""/>
          <p:cNvSpPr txBox="1"/>
          <p:nvPr/>
        </p:nvSpPr>
        <p:spPr>
          <a:xfrm>
            <a:off x="3279902" y="2437841"/>
            <a:ext cx="193040" cy="240029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105"/>
              </a:spcBef>
            </a:pPr>
            <a:r>
              <a:rPr dirty="0" sz="1400" spc="-25" b="1">
                <a:latin typeface="Calibri"/>
                <a:cs typeface="Calibri"/>
              </a:rPr>
              <a:t>17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14" name="object 14" descr=""/>
          <p:cNvSpPr txBox="1"/>
          <p:nvPr/>
        </p:nvSpPr>
        <p:spPr>
          <a:xfrm>
            <a:off x="2865120" y="3490721"/>
            <a:ext cx="103505" cy="23939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105"/>
              </a:spcBef>
            </a:pPr>
            <a:r>
              <a:rPr dirty="0" sz="1400" spc="-50" b="1">
                <a:latin typeface="Calibri"/>
                <a:cs typeface="Calibri"/>
              </a:rPr>
              <a:t>1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15" name="object 15" descr=""/>
          <p:cNvSpPr txBox="1"/>
          <p:nvPr/>
        </p:nvSpPr>
        <p:spPr>
          <a:xfrm>
            <a:off x="2865120" y="4542790"/>
            <a:ext cx="103505" cy="2393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dirty="0" sz="1400" spc="-50" b="1">
                <a:latin typeface="Calibri"/>
                <a:cs typeface="Calibri"/>
              </a:rPr>
              <a:t>1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16" name="object 16" descr=""/>
          <p:cNvSpPr txBox="1"/>
          <p:nvPr/>
        </p:nvSpPr>
        <p:spPr>
          <a:xfrm>
            <a:off x="2839211" y="5595010"/>
            <a:ext cx="103505" cy="2393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dirty="0" sz="1400" spc="-50" b="1">
                <a:latin typeface="Calibri"/>
                <a:cs typeface="Calibri"/>
              </a:rPr>
              <a:t>0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17" name="object 17" descr=""/>
          <p:cNvSpPr txBox="1"/>
          <p:nvPr/>
        </p:nvSpPr>
        <p:spPr>
          <a:xfrm>
            <a:off x="758342" y="2182113"/>
            <a:ext cx="1852295" cy="45656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algn="ctr" marR="5080">
              <a:lnSpc>
                <a:spcPct val="100000"/>
              </a:lnSpc>
              <a:spcBef>
                <a:spcPts val="105"/>
              </a:spcBef>
            </a:pPr>
            <a:r>
              <a:rPr dirty="0" sz="1400" b="1">
                <a:latin typeface="Calibri"/>
                <a:cs typeface="Calibri"/>
              </a:rPr>
              <a:t>Académico</a:t>
            </a:r>
            <a:r>
              <a:rPr dirty="0" sz="1400" spc="-60" b="1">
                <a:latin typeface="Calibri"/>
                <a:cs typeface="Calibri"/>
              </a:rPr>
              <a:t> </a:t>
            </a:r>
            <a:r>
              <a:rPr dirty="0" sz="1400" spc="-10" b="1">
                <a:latin typeface="Calibri"/>
                <a:cs typeface="Calibri"/>
              </a:rPr>
              <a:t>(Universidad,</a:t>
            </a:r>
            <a:endParaRPr sz="1400">
              <a:latin typeface="Calibri"/>
              <a:cs typeface="Calibri"/>
            </a:endParaRPr>
          </a:p>
          <a:p>
            <a:pPr algn="ctr" marR="3810">
              <a:lnSpc>
                <a:spcPct val="100000"/>
              </a:lnSpc>
              <a:spcBef>
                <a:spcPts val="25"/>
              </a:spcBef>
            </a:pPr>
            <a:r>
              <a:rPr dirty="0" sz="1400" b="1">
                <a:latin typeface="Calibri"/>
                <a:cs typeface="Calibri"/>
              </a:rPr>
              <a:t>escuela,</a:t>
            </a:r>
            <a:r>
              <a:rPr dirty="0" sz="1400" spc="-30" b="1">
                <a:latin typeface="Calibri"/>
                <a:cs typeface="Calibri"/>
              </a:rPr>
              <a:t> </a:t>
            </a:r>
            <a:r>
              <a:rPr dirty="0" sz="1400" spc="-10" b="1">
                <a:latin typeface="Calibri"/>
                <a:cs typeface="Calibri"/>
              </a:rPr>
              <a:t>instituto)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18" name="object 18" descr=""/>
          <p:cNvSpPr txBox="1"/>
          <p:nvPr/>
        </p:nvSpPr>
        <p:spPr>
          <a:xfrm>
            <a:off x="353263" y="3234004"/>
            <a:ext cx="2257425" cy="45720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105"/>
              </a:spcBef>
            </a:pPr>
            <a:r>
              <a:rPr dirty="0" sz="1400" b="1">
                <a:latin typeface="Calibri"/>
                <a:cs typeface="Calibri"/>
              </a:rPr>
              <a:t>Gobierno</a:t>
            </a:r>
            <a:r>
              <a:rPr dirty="0" sz="1400" spc="-20" b="1">
                <a:latin typeface="Calibri"/>
                <a:cs typeface="Calibri"/>
              </a:rPr>
              <a:t> </a:t>
            </a:r>
            <a:r>
              <a:rPr dirty="0" sz="1400" spc="-10" b="1">
                <a:latin typeface="Calibri"/>
                <a:cs typeface="Calibri"/>
              </a:rPr>
              <a:t>(Ministerio,</a:t>
            </a:r>
            <a:r>
              <a:rPr dirty="0" sz="1400" spc="-5" b="1">
                <a:latin typeface="Calibri"/>
                <a:cs typeface="Calibri"/>
              </a:rPr>
              <a:t> </a:t>
            </a:r>
            <a:r>
              <a:rPr dirty="0" sz="1400" spc="-10" b="1">
                <a:latin typeface="Calibri"/>
                <a:cs typeface="Calibri"/>
              </a:rPr>
              <a:t>agencia,</a:t>
            </a:r>
            <a:endParaRPr sz="1400">
              <a:latin typeface="Calibri"/>
              <a:cs typeface="Calibri"/>
            </a:endParaRPr>
          </a:p>
          <a:p>
            <a:pPr marL="80645">
              <a:lnSpc>
                <a:spcPct val="100000"/>
              </a:lnSpc>
              <a:spcBef>
                <a:spcPts val="30"/>
              </a:spcBef>
            </a:pPr>
            <a:r>
              <a:rPr dirty="0" sz="1400" b="1">
                <a:latin typeface="Calibri"/>
                <a:cs typeface="Calibri"/>
              </a:rPr>
              <a:t>otra</a:t>
            </a:r>
            <a:r>
              <a:rPr dirty="0" sz="1400" spc="-55" b="1">
                <a:latin typeface="Calibri"/>
                <a:cs typeface="Calibri"/>
              </a:rPr>
              <a:t> </a:t>
            </a:r>
            <a:r>
              <a:rPr dirty="0" sz="1400" b="1">
                <a:latin typeface="Calibri"/>
                <a:cs typeface="Calibri"/>
              </a:rPr>
              <a:t>administración</a:t>
            </a:r>
            <a:r>
              <a:rPr dirty="0" sz="1400" spc="-45" b="1">
                <a:latin typeface="Calibri"/>
                <a:cs typeface="Calibri"/>
              </a:rPr>
              <a:t> </a:t>
            </a:r>
            <a:r>
              <a:rPr dirty="0" sz="1400" spc="-10" b="1">
                <a:latin typeface="Calibri"/>
                <a:cs typeface="Calibri"/>
              </a:rPr>
              <a:t>pública)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19" name="object 19" descr=""/>
          <p:cNvSpPr txBox="1"/>
          <p:nvPr/>
        </p:nvSpPr>
        <p:spPr>
          <a:xfrm>
            <a:off x="210921" y="4395342"/>
            <a:ext cx="2400300" cy="2393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dirty="0" sz="1400" b="1">
                <a:latin typeface="Calibri"/>
                <a:cs typeface="Calibri"/>
              </a:rPr>
              <a:t>Privado</a:t>
            </a:r>
            <a:r>
              <a:rPr dirty="0" sz="1400" spc="-50" b="1">
                <a:latin typeface="Calibri"/>
                <a:cs typeface="Calibri"/>
              </a:rPr>
              <a:t> </a:t>
            </a:r>
            <a:r>
              <a:rPr dirty="0" sz="1400" b="1">
                <a:latin typeface="Calibri"/>
                <a:cs typeface="Calibri"/>
              </a:rPr>
              <a:t>(Empresa,</a:t>
            </a:r>
            <a:r>
              <a:rPr dirty="0" sz="1400" spc="-45" b="1">
                <a:latin typeface="Calibri"/>
                <a:cs typeface="Calibri"/>
              </a:rPr>
              <a:t> </a:t>
            </a:r>
            <a:r>
              <a:rPr dirty="0" sz="1400" b="1">
                <a:latin typeface="Calibri"/>
                <a:cs typeface="Calibri"/>
              </a:rPr>
              <a:t>servicios,</a:t>
            </a:r>
            <a:r>
              <a:rPr dirty="0" sz="1400" spc="-50" b="1">
                <a:latin typeface="Calibri"/>
                <a:cs typeface="Calibri"/>
              </a:rPr>
              <a:t> </a:t>
            </a:r>
            <a:r>
              <a:rPr dirty="0" sz="1400" spc="-20" b="1">
                <a:latin typeface="Calibri"/>
                <a:cs typeface="Calibri"/>
              </a:rPr>
              <a:t>etc)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20" name="object 20" descr=""/>
          <p:cNvSpPr txBox="1"/>
          <p:nvPr/>
        </p:nvSpPr>
        <p:spPr>
          <a:xfrm>
            <a:off x="783031" y="5447487"/>
            <a:ext cx="1828164" cy="2393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dirty="0" sz="1400" b="1">
                <a:latin typeface="Calibri"/>
                <a:cs typeface="Calibri"/>
              </a:rPr>
              <a:t>Sin</a:t>
            </a:r>
            <a:r>
              <a:rPr dirty="0" sz="1400" spc="-25" b="1">
                <a:latin typeface="Calibri"/>
                <a:cs typeface="Calibri"/>
              </a:rPr>
              <a:t> </a:t>
            </a:r>
            <a:r>
              <a:rPr dirty="0" sz="1400" b="1">
                <a:latin typeface="Calibri"/>
                <a:cs typeface="Calibri"/>
              </a:rPr>
              <a:t>Fines</a:t>
            </a:r>
            <a:r>
              <a:rPr dirty="0" sz="1400" spc="-15" b="1">
                <a:latin typeface="Calibri"/>
                <a:cs typeface="Calibri"/>
              </a:rPr>
              <a:t> </a:t>
            </a:r>
            <a:r>
              <a:rPr dirty="0" sz="1400" b="1">
                <a:latin typeface="Calibri"/>
                <a:cs typeface="Calibri"/>
              </a:rPr>
              <a:t>de</a:t>
            </a:r>
            <a:r>
              <a:rPr dirty="0" sz="1400" spc="-15" b="1">
                <a:latin typeface="Calibri"/>
                <a:cs typeface="Calibri"/>
              </a:rPr>
              <a:t> </a:t>
            </a:r>
            <a:r>
              <a:rPr dirty="0" sz="1400" b="1">
                <a:latin typeface="Calibri"/>
                <a:cs typeface="Calibri"/>
              </a:rPr>
              <a:t>Lucro</a:t>
            </a:r>
            <a:r>
              <a:rPr dirty="0" sz="1400" spc="-25" b="1">
                <a:latin typeface="Calibri"/>
                <a:cs typeface="Calibri"/>
              </a:rPr>
              <a:t> </a:t>
            </a:r>
            <a:r>
              <a:rPr dirty="0" sz="1400" spc="-20" b="1">
                <a:latin typeface="Calibri"/>
                <a:cs typeface="Calibri"/>
              </a:rPr>
              <a:t>(ONG)</a:t>
            </a:r>
            <a:endParaRPr sz="1400">
              <a:latin typeface="Calibri"/>
              <a:cs typeface="Calibri"/>
            </a:endParaRPr>
          </a:p>
        </p:txBody>
      </p:sp>
      <p:grpSp>
        <p:nvGrpSpPr>
          <p:cNvPr id="21" name="object 21" descr=""/>
          <p:cNvGrpSpPr/>
          <p:nvPr/>
        </p:nvGrpSpPr>
        <p:grpSpPr>
          <a:xfrm>
            <a:off x="1913763" y="6379597"/>
            <a:ext cx="1075055" cy="97790"/>
            <a:chOff x="1913763" y="6379597"/>
            <a:chExt cx="1075055" cy="97790"/>
          </a:xfrm>
        </p:grpSpPr>
        <p:sp>
          <p:nvSpPr>
            <p:cNvPr id="22" name="object 22" descr=""/>
            <p:cNvSpPr/>
            <p:nvPr/>
          </p:nvSpPr>
          <p:spPr>
            <a:xfrm>
              <a:off x="1913763" y="6379597"/>
              <a:ext cx="97790" cy="97790"/>
            </a:xfrm>
            <a:custGeom>
              <a:avLst/>
              <a:gdLst/>
              <a:ahLst/>
              <a:cxnLst/>
              <a:rect l="l" t="t" r="r" b="b"/>
              <a:pathLst>
                <a:path w="97789" h="97789">
                  <a:moveTo>
                    <a:pt x="97669" y="0"/>
                  </a:moveTo>
                  <a:lnTo>
                    <a:pt x="0" y="0"/>
                  </a:lnTo>
                  <a:lnTo>
                    <a:pt x="0" y="97669"/>
                  </a:lnTo>
                  <a:lnTo>
                    <a:pt x="97669" y="97669"/>
                  </a:lnTo>
                  <a:lnTo>
                    <a:pt x="97669" y="0"/>
                  </a:lnTo>
                  <a:close/>
                </a:path>
              </a:pathLst>
            </a:custGeom>
            <a:solidFill>
              <a:srgbClr val="00506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3" name="object 23" descr=""/>
            <p:cNvSpPr/>
            <p:nvPr/>
          </p:nvSpPr>
          <p:spPr>
            <a:xfrm>
              <a:off x="2891027" y="6379597"/>
              <a:ext cx="97790" cy="97790"/>
            </a:xfrm>
            <a:custGeom>
              <a:avLst/>
              <a:gdLst/>
              <a:ahLst/>
              <a:cxnLst/>
              <a:rect l="l" t="t" r="r" b="b"/>
              <a:pathLst>
                <a:path w="97789" h="97789">
                  <a:moveTo>
                    <a:pt x="97669" y="0"/>
                  </a:moveTo>
                  <a:lnTo>
                    <a:pt x="0" y="0"/>
                  </a:lnTo>
                  <a:lnTo>
                    <a:pt x="0" y="97669"/>
                  </a:lnTo>
                  <a:lnTo>
                    <a:pt x="97669" y="97669"/>
                  </a:lnTo>
                  <a:lnTo>
                    <a:pt x="97669" y="0"/>
                  </a:lnTo>
                  <a:close/>
                </a:path>
              </a:pathLst>
            </a:custGeom>
            <a:solidFill>
              <a:srgbClr val="00AFEF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24" name="object 24" descr=""/>
          <p:cNvSpPr txBox="1"/>
          <p:nvPr/>
        </p:nvSpPr>
        <p:spPr>
          <a:xfrm>
            <a:off x="2055622" y="6289649"/>
            <a:ext cx="673735" cy="2393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dirty="0" sz="1400" spc="-10" b="1">
                <a:latin typeface="Calibri"/>
                <a:cs typeface="Calibri"/>
              </a:rPr>
              <a:t>Maestría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25" name="object 25" descr=""/>
          <p:cNvSpPr txBox="1"/>
          <p:nvPr/>
        </p:nvSpPr>
        <p:spPr>
          <a:xfrm>
            <a:off x="3033014" y="6289649"/>
            <a:ext cx="794385" cy="2393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dirty="0" sz="1400" spc="-10" b="1">
                <a:latin typeface="Calibri"/>
                <a:cs typeface="Calibri"/>
              </a:rPr>
              <a:t>Doctorado</a:t>
            </a:r>
            <a:endParaRPr sz="1400">
              <a:latin typeface="Calibri"/>
              <a:cs typeface="Calibri"/>
            </a:endParaRPr>
          </a:p>
        </p:txBody>
      </p:sp>
      <p:grpSp>
        <p:nvGrpSpPr>
          <p:cNvPr id="26" name="object 26" descr=""/>
          <p:cNvGrpSpPr/>
          <p:nvPr/>
        </p:nvGrpSpPr>
        <p:grpSpPr>
          <a:xfrm>
            <a:off x="5735065" y="2363723"/>
            <a:ext cx="5967095" cy="1878964"/>
            <a:chOff x="5735065" y="2363723"/>
            <a:chExt cx="5967095" cy="1878964"/>
          </a:xfrm>
        </p:grpSpPr>
        <p:sp>
          <p:nvSpPr>
            <p:cNvPr id="27" name="object 27" descr=""/>
            <p:cNvSpPr/>
            <p:nvPr/>
          </p:nvSpPr>
          <p:spPr>
            <a:xfrm>
              <a:off x="5922264" y="3358895"/>
              <a:ext cx="4944110" cy="878840"/>
            </a:xfrm>
            <a:custGeom>
              <a:avLst/>
              <a:gdLst/>
              <a:ahLst/>
              <a:cxnLst/>
              <a:rect l="l" t="t" r="r" b="b"/>
              <a:pathLst>
                <a:path w="4944109" h="878839">
                  <a:moveTo>
                    <a:pt x="170688" y="611124"/>
                  </a:moveTo>
                  <a:lnTo>
                    <a:pt x="0" y="611124"/>
                  </a:lnTo>
                  <a:lnTo>
                    <a:pt x="0" y="878586"/>
                  </a:lnTo>
                  <a:lnTo>
                    <a:pt x="170688" y="878586"/>
                  </a:lnTo>
                  <a:lnTo>
                    <a:pt x="170688" y="611124"/>
                  </a:lnTo>
                  <a:close/>
                </a:path>
                <a:path w="4944109" h="878839">
                  <a:moveTo>
                    <a:pt x="1363980" y="0"/>
                  </a:moveTo>
                  <a:lnTo>
                    <a:pt x="1193292" y="0"/>
                  </a:lnTo>
                  <a:lnTo>
                    <a:pt x="1193292" y="878586"/>
                  </a:lnTo>
                  <a:lnTo>
                    <a:pt x="1363980" y="878586"/>
                  </a:lnTo>
                  <a:lnTo>
                    <a:pt x="1363980" y="0"/>
                  </a:lnTo>
                  <a:close/>
                </a:path>
                <a:path w="4944109" h="878839">
                  <a:moveTo>
                    <a:pt x="2557272" y="496824"/>
                  </a:moveTo>
                  <a:lnTo>
                    <a:pt x="2386584" y="496824"/>
                  </a:lnTo>
                  <a:lnTo>
                    <a:pt x="2386584" y="878586"/>
                  </a:lnTo>
                  <a:lnTo>
                    <a:pt x="2557272" y="878586"/>
                  </a:lnTo>
                  <a:lnTo>
                    <a:pt x="2557272" y="496824"/>
                  </a:lnTo>
                  <a:close/>
                </a:path>
                <a:path w="4944109" h="878839">
                  <a:moveTo>
                    <a:pt x="3750564" y="725424"/>
                  </a:moveTo>
                  <a:lnTo>
                    <a:pt x="3579876" y="725424"/>
                  </a:lnTo>
                  <a:lnTo>
                    <a:pt x="3579876" y="878586"/>
                  </a:lnTo>
                  <a:lnTo>
                    <a:pt x="3750564" y="878586"/>
                  </a:lnTo>
                  <a:lnTo>
                    <a:pt x="3750564" y="725424"/>
                  </a:lnTo>
                  <a:close/>
                </a:path>
                <a:path w="4944109" h="878839">
                  <a:moveTo>
                    <a:pt x="4943856" y="725424"/>
                  </a:moveTo>
                  <a:lnTo>
                    <a:pt x="4773168" y="725424"/>
                  </a:lnTo>
                  <a:lnTo>
                    <a:pt x="4773168" y="878586"/>
                  </a:lnTo>
                  <a:lnTo>
                    <a:pt x="4943856" y="878586"/>
                  </a:lnTo>
                  <a:lnTo>
                    <a:pt x="4943856" y="725424"/>
                  </a:lnTo>
                  <a:close/>
                </a:path>
              </a:pathLst>
            </a:custGeom>
            <a:solidFill>
              <a:srgbClr val="00AFE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8" name="object 28" descr=""/>
            <p:cNvSpPr/>
            <p:nvPr/>
          </p:nvSpPr>
          <p:spPr>
            <a:xfrm>
              <a:off x="6138672" y="3090671"/>
              <a:ext cx="3750945" cy="1146810"/>
            </a:xfrm>
            <a:custGeom>
              <a:avLst/>
              <a:gdLst/>
              <a:ahLst/>
              <a:cxnLst/>
              <a:rect l="l" t="t" r="r" b="b"/>
              <a:pathLst>
                <a:path w="3750945" h="1146810">
                  <a:moveTo>
                    <a:pt x="170688" y="803148"/>
                  </a:moveTo>
                  <a:lnTo>
                    <a:pt x="0" y="803148"/>
                  </a:lnTo>
                  <a:lnTo>
                    <a:pt x="0" y="1146810"/>
                  </a:lnTo>
                  <a:lnTo>
                    <a:pt x="170688" y="1146810"/>
                  </a:lnTo>
                  <a:lnTo>
                    <a:pt x="170688" y="803148"/>
                  </a:lnTo>
                  <a:close/>
                </a:path>
                <a:path w="3750945" h="1146810">
                  <a:moveTo>
                    <a:pt x="1363980" y="0"/>
                  </a:moveTo>
                  <a:lnTo>
                    <a:pt x="1193292" y="0"/>
                  </a:lnTo>
                  <a:lnTo>
                    <a:pt x="1193292" y="1146810"/>
                  </a:lnTo>
                  <a:lnTo>
                    <a:pt x="1363980" y="1146810"/>
                  </a:lnTo>
                  <a:lnTo>
                    <a:pt x="1363980" y="0"/>
                  </a:lnTo>
                  <a:close/>
                </a:path>
                <a:path w="3750945" h="1146810">
                  <a:moveTo>
                    <a:pt x="2557272" y="955548"/>
                  </a:moveTo>
                  <a:lnTo>
                    <a:pt x="2386584" y="955548"/>
                  </a:lnTo>
                  <a:lnTo>
                    <a:pt x="2386584" y="1146810"/>
                  </a:lnTo>
                  <a:lnTo>
                    <a:pt x="2557272" y="1146810"/>
                  </a:lnTo>
                  <a:lnTo>
                    <a:pt x="2557272" y="955548"/>
                  </a:lnTo>
                  <a:close/>
                </a:path>
                <a:path w="3750945" h="1146810">
                  <a:moveTo>
                    <a:pt x="3750564" y="1107948"/>
                  </a:moveTo>
                  <a:lnTo>
                    <a:pt x="3579876" y="1107948"/>
                  </a:lnTo>
                  <a:lnTo>
                    <a:pt x="3579876" y="1146810"/>
                  </a:lnTo>
                  <a:lnTo>
                    <a:pt x="3750564" y="1146810"/>
                  </a:lnTo>
                  <a:lnTo>
                    <a:pt x="3750564" y="1107948"/>
                  </a:lnTo>
                  <a:close/>
                </a:path>
              </a:pathLst>
            </a:custGeom>
            <a:solidFill>
              <a:srgbClr val="92D05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9" name="object 29" descr=""/>
            <p:cNvSpPr/>
            <p:nvPr/>
          </p:nvSpPr>
          <p:spPr>
            <a:xfrm>
              <a:off x="6355080" y="2363723"/>
              <a:ext cx="4944110" cy="1873885"/>
            </a:xfrm>
            <a:custGeom>
              <a:avLst/>
              <a:gdLst/>
              <a:ahLst/>
              <a:cxnLst/>
              <a:rect l="l" t="t" r="r" b="b"/>
              <a:pathLst>
                <a:path w="4944109" h="1873885">
                  <a:moveTo>
                    <a:pt x="170688" y="957072"/>
                  </a:moveTo>
                  <a:lnTo>
                    <a:pt x="0" y="957072"/>
                  </a:lnTo>
                  <a:lnTo>
                    <a:pt x="0" y="1873758"/>
                  </a:lnTo>
                  <a:lnTo>
                    <a:pt x="170688" y="1873758"/>
                  </a:lnTo>
                  <a:lnTo>
                    <a:pt x="170688" y="957072"/>
                  </a:lnTo>
                  <a:close/>
                </a:path>
                <a:path w="4944109" h="1873885">
                  <a:moveTo>
                    <a:pt x="1363980" y="0"/>
                  </a:moveTo>
                  <a:lnTo>
                    <a:pt x="1193292" y="0"/>
                  </a:lnTo>
                  <a:lnTo>
                    <a:pt x="1193292" y="1873758"/>
                  </a:lnTo>
                  <a:lnTo>
                    <a:pt x="1363980" y="1873758"/>
                  </a:lnTo>
                  <a:lnTo>
                    <a:pt x="1363980" y="0"/>
                  </a:lnTo>
                  <a:close/>
                </a:path>
                <a:path w="4944109" h="1873885">
                  <a:moveTo>
                    <a:pt x="2557272" y="1530096"/>
                  </a:moveTo>
                  <a:lnTo>
                    <a:pt x="2386584" y="1530096"/>
                  </a:lnTo>
                  <a:lnTo>
                    <a:pt x="2386584" y="1873758"/>
                  </a:lnTo>
                  <a:lnTo>
                    <a:pt x="2557272" y="1873758"/>
                  </a:lnTo>
                  <a:lnTo>
                    <a:pt x="2557272" y="1530096"/>
                  </a:lnTo>
                  <a:close/>
                </a:path>
                <a:path w="4944109" h="1873885">
                  <a:moveTo>
                    <a:pt x="4943856" y="1834896"/>
                  </a:moveTo>
                  <a:lnTo>
                    <a:pt x="4773168" y="1834896"/>
                  </a:lnTo>
                  <a:lnTo>
                    <a:pt x="4773168" y="1873758"/>
                  </a:lnTo>
                  <a:lnTo>
                    <a:pt x="4943856" y="1873758"/>
                  </a:lnTo>
                  <a:lnTo>
                    <a:pt x="4943856" y="1834896"/>
                  </a:lnTo>
                  <a:close/>
                </a:path>
              </a:pathLst>
            </a:custGeom>
            <a:solidFill>
              <a:srgbClr val="00506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0" name="object 30" descr=""/>
            <p:cNvSpPr/>
            <p:nvPr/>
          </p:nvSpPr>
          <p:spPr>
            <a:xfrm>
              <a:off x="6571488" y="4160519"/>
              <a:ext cx="2557780" cy="77470"/>
            </a:xfrm>
            <a:custGeom>
              <a:avLst/>
              <a:gdLst/>
              <a:ahLst/>
              <a:cxnLst/>
              <a:rect l="l" t="t" r="r" b="b"/>
              <a:pathLst>
                <a:path w="2557779" h="77470">
                  <a:moveTo>
                    <a:pt x="170688" y="0"/>
                  </a:moveTo>
                  <a:lnTo>
                    <a:pt x="0" y="0"/>
                  </a:lnTo>
                  <a:lnTo>
                    <a:pt x="0" y="76962"/>
                  </a:lnTo>
                  <a:lnTo>
                    <a:pt x="170688" y="76962"/>
                  </a:lnTo>
                  <a:lnTo>
                    <a:pt x="170688" y="0"/>
                  </a:lnTo>
                  <a:close/>
                </a:path>
                <a:path w="2557779" h="77470">
                  <a:moveTo>
                    <a:pt x="1363980" y="0"/>
                  </a:moveTo>
                  <a:lnTo>
                    <a:pt x="1193292" y="0"/>
                  </a:lnTo>
                  <a:lnTo>
                    <a:pt x="1193292" y="76962"/>
                  </a:lnTo>
                  <a:lnTo>
                    <a:pt x="1363980" y="76962"/>
                  </a:lnTo>
                  <a:lnTo>
                    <a:pt x="1363980" y="0"/>
                  </a:lnTo>
                  <a:close/>
                </a:path>
                <a:path w="2557779" h="77470">
                  <a:moveTo>
                    <a:pt x="2557272" y="38100"/>
                  </a:moveTo>
                  <a:lnTo>
                    <a:pt x="2386584" y="38100"/>
                  </a:lnTo>
                  <a:lnTo>
                    <a:pt x="2386584" y="76962"/>
                  </a:lnTo>
                  <a:lnTo>
                    <a:pt x="2557272" y="76962"/>
                  </a:lnTo>
                  <a:lnTo>
                    <a:pt x="2557272" y="38100"/>
                  </a:lnTo>
                  <a:close/>
                </a:path>
              </a:pathLst>
            </a:custGeom>
            <a:solidFill>
              <a:srgbClr val="BE9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1" name="object 31" descr=""/>
            <p:cNvSpPr/>
            <p:nvPr/>
          </p:nvSpPr>
          <p:spPr>
            <a:xfrm>
              <a:off x="5735065" y="4237481"/>
              <a:ext cx="5967095" cy="0"/>
            </a:xfrm>
            <a:custGeom>
              <a:avLst/>
              <a:gdLst/>
              <a:ahLst/>
              <a:cxnLst/>
              <a:rect l="l" t="t" r="r" b="b"/>
              <a:pathLst>
                <a:path w="5967095" h="0">
                  <a:moveTo>
                    <a:pt x="0" y="0"/>
                  </a:moveTo>
                  <a:lnTo>
                    <a:pt x="5966714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32" name="object 32" descr=""/>
          <p:cNvSpPr txBox="1"/>
          <p:nvPr/>
        </p:nvSpPr>
        <p:spPr>
          <a:xfrm>
            <a:off x="5949441" y="3674745"/>
            <a:ext cx="116205" cy="2393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 spc="-50" b="1">
                <a:solidFill>
                  <a:srgbClr val="404040"/>
                </a:solidFill>
                <a:latin typeface="Calibri"/>
                <a:cs typeface="Calibri"/>
              </a:rPr>
              <a:t>7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33" name="object 33" descr=""/>
          <p:cNvSpPr txBox="1"/>
          <p:nvPr/>
        </p:nvSpPr>
        <p:spPr>
          <a:xfrm>
            <a:off x="7098918" y="3062986"/>
            <a:ext cx="205740" cy="23939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400" spc="-25" b="1">
                <a:solidFill>
                  <a:srgbClr val="404040"/>
                </a:solidFill>
                <a:latin typeface="Calibri"/>
                <a:cs typeface="Calibri"/>
              </a:rPr>
              <a:t>23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34" name="object 34" descr=""/>
          <p:cNvSpPr txBox="1"/>
          <p:nvPr/>
        </p:nvSpPr>
        <p:spPr>
          <a:xfrm>
            <a:off x="8292465" y="3559809"/>
            <a:ext cx="205740" cy="23939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400" spc="-25" b="1">
                <a:solidFill>
                  <a:srgbClr val="404040"/>
                </a:solidFill>
                <a:latin typeface="Calibri"/>
                <a:cs typeface="Calibri"/>
              </a:rPr>
              <a:t>10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35" name="object 35" descr=""/>
          <p:cNvSpPr txBox="1"/>
          <p:nvPr/>
        </p:nvSpPr>
        <p:spPr>
          <a:xfrm>
            <a:off x="9529953" y="3789426"/>
            <a:ext cx="116205" cy="2393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 spc="-50" b="1">
                <a:solidFill>
                  <a:srgbClr val="404040"/>
                </a:solidFill>
                <a:latin typeface="Calibri"/>
                <a:cs typeface="Calibri"/>
              </a:rPr>
              <a:t>4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36" name="object 36" descr=""/>
          <p:cNvSpPr txBox="1"/>
          <p:nvPr/>
        </p:nvSpPr>
        <p:spPr>
          <a:xfrm>
            <a:off x="10723626" y="3789426"/>
            <a:ext cx="116205" cy="2393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 spc="-50" b="1">
                <a:solidFill>
                  <a:srgbClr val="404040"/>
                </a:solidFill>
                <a:latin typeface="Calibri"/>
                <a:cs typeface="Calibri"/>
              </a:rPr>
              <a:t>4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37" name="object 37" descr=""/>
          <p:cNvSpPr txBox="1"/>
          <p:nvPr/>
        </p:nvSpPr>
        <p:spPr>
          <a:xfrm>
            <a:off x="6166230" y="3598290"/>
            <a:ext cx="116205" cy="2393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 spc="-50" b="1">
                <a:solidFill>
                  <a:srgbClr val="404040"/>
                </a:solidFill>
                <a:latin typeface="Calibri"/>
                <a:cs typeface="Calibri"/>
              </a:rPr>
              <a:t>9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38" name="object 38" descr=""/>
          <p:cNvSpPr txBox="1"/>
          <p:nvPr/>
        </p:nvSpPr>
        <p:spPr>
          <a:xfrm>
            <a:off x="7315327" y="2794838"/>
            <a:ext cx="205740" cy="240029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400" spc="-25" b="1">
                <a:solidFill>
                  <a:srgbClr val="404040"/>
                </a:solidFill>
                <a:latin typeface="Calibri"/>
                <a:cs typeface="Calibri"/>
              </a:rPr>
              <a:t>30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39" name="object 39" descr=""/>
          <p:cNvSpPr txBox="1"/>
          <p:nvPr/>
        </p:nvSpPr>
        <p:spPr>
          <a:xfrm>
            <a:off x="8553068" y="3751326"/>
            <a:ext cx="116205" cy="2393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 spc="-50" b="1">
                <a:solidFill>
                  <a:srgbClr val="404040"/>
                </a:solidFill>
                <a:latin typeface="Calibri"/>
                <a:cs typeface="Calibri"/>
              </a:rPr>
              <a:t>5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40" name="object 40" descr=""/>
          <p:cNvSpPr txBox="1"/>
          <p:nvPr/>
        </p:nvSpPr>
        <p:spPr>
          <a:xfrm>
            <a:off x="9746742" y="3903979"/>
            <a:ext cx="116205" cy="2393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 spc="-50" b="1">
                <a:solidFill>
                  <a:srgbClr val="404040"/>
                </a:solidFill>
                <a:latin typeface="Calibri"/>
                <a:cs typeface="Calibri"/>
              </a:rPr>
              <a:t>1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41" name="object 41" descr=""/>
          <p:cNvSpPr txBox="1"/>
          <p:nvPr/>
        </p:nvSpPr>
        <p:spPr>
          <a:xfrm>
            <a:off x="10940033" y="3942334"/>
            <a:ext cx="116205" cy="2393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 spc="-50" b="1">
                <a:solidFill>
                  <a:srgbClr val="404040"/>
                </a:solidFill>
                <a:latin typeface="Calibri"/>
                <a:cs typeface="Calibri"/>
              </a:rPr>
              <a:t>0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42" name="object 42" descr=""/>
          <p:cNvSpPr txBox="1"/>
          <p:nvPr/>
        </p:nvSpPr>
        <p:spPr>
          <a:xfrm>
            <a:off x="6338442" y="3024632"/>
            <a:ext cx="205740" cy="23939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400" spc="-25" b="1">
                <a:solidFill>
                  <a:srgbClr val="404040"/>
                </a:solidFill>
                <a:latin typeface="Calibri"/>
                <a:cs typeface="Calibri"/>
              </a:rPr>
              <a:t>24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43" name="object 43" descr=""/>
          <p:cNvSpPr txBox="1"/>
          <p:nvPr/>
        </p:nvSpPr>
        <p:spPr>
          <a:xfrm>
            <a:off x="7531989" y="2068830"/>
            <a:ext cx="205740" cy="23939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400" spc="-25" b="1">
                <a:solidFill>
                  <a:srgbClr val="404040"/>
                </a:solidFill>
                <a:latin typeface="Calibri"/>
                <a:cs typeface="Calibri"/>
              </a:rPr>
              <a:t>49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44" name="object 44" descr=""/>
          <p:cNvSpPr txBox="1"/>
          <p:nvPr/>
        </p:nvSpPr>
        <p:spPr>
          <a:xfrm>
            <a:off x="8769477" y="3598290"/>
            <a:ext cx="116205" cy="2393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 spc="-50" b="1">
                <a:solidFill>
                  <a:srgbClr val="404040"/>
                </a:solidFill>
                <a:latin typeface="Calibri"/>
                <a:cs typeface="Calibri"/>
              </a:rPr>
              <a:t>9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45" name="object 45" descr=""/>
          <p:cNvSpPr txBox="1"/>
          <p:nvPr/>
        </p:nvSpPr>
        <p:spPr>
          <a:xfrm>
            <a:off x="11156695" y="3903979"/>
            <a:ext cx="116205" cy="2393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 spc="-50" b="1">
                <a:solidFill>
                  <a:srgbClr val="404040"/>
                </a:solidFill>
                <a:latin typeface="Calibri"/>
                <a:cs typeface="Calibri"/>
              </a:rPr>
              <a:t>1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46" name="object 46" descr=""/>
          <p:cNvSpPr txBox="1"/>
          <p:nvPr/>
        </p:nvSpPr>
        <p:spPr>
          <a:xfrm>
            <a:off x="6599046" y="3865879"/>
            <a:ext cx="116205" cy="2393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 spc="-50" b="1">
                <a:solidFill>
                  <a:srgbClr val="404040"/>
                </a:solidFill>
                <a:latin typeface="Calibri"/>
                <a:cs typeface="Calibri"/>
              </a:rPr>
              <a:t>2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47" name="object 47" descr=""/>
          <p:cNvSpPr txBox="1"/>
          <p:nvPr/>
        </p:nvSpPr>
        <p:spPr>
          <a:xfrm>
            <a:off x="7792593" y="3865879"/>
            <a:ext cx="116205" cy="2393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 spc="-50" b="1">
                <a:solidFill>
                  <a:srgbClr val="404040"/>
                </a:solidFill>
                <a:latin typeface="Calibri"/>
                <a:cs typeface="Calibri"/>
              </a:rPr>
              <a:t>2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48" name="object 48" descr=""/>
          <p:cNvSpPr txBox="1"/>
          <p:nvPr/>
        </p:nvSpPr>
        <p:spPr>
          <a:xfrm>
            <a:off x="8986266" y="3903979"/>
            <a:ext cx="116205" cy="2393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 spc="-50" b="1">
                <a:solidFill>
                  <a:srgbClr val="404040"/>
                </a:solidFill>
                <a:latin typeface="Calibri"/>
                <a:cs typeface="Calibri"/>
              </a:rPr>
              <a:t>1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49" name="object 49" descr=""/>
          <p:cNvSpPr txBox="1"/>
          <p:nvPr/>
        </p:nvSpPr>
        <p:spPr>
          <a:xfrm>
            <a:off x="9963150" y="3942334"/>
            <a:ext cx="332740" cy="2393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 b="1">
                <a:solidFill>
                  <a:srgbClr val="404040"/>
                </a:solidFill>
                <a:latin typeface="Calibri"/>
                <a:cs typeface="Calibri"/>
              </a:rPr>
              <a:t>0</a:t>
            </a:r>
            <a:r>
              <a:rPr dirty="0" sz="1400" spc="170" b="1">
                <a:solidFill>
                  <a:srgbClr val="404040"/>
                </a:solidFill>
                <a:latin typeface="Calibri"/>
                <a:cs typeface="Calibri"/>
              </a:rPr>
              <a:t>  </a:t>
            </a:r>
            <a:r>
              <a:rPr dirty="0" sz="1400" spc="-60" b="1">
                <a:solidFill>
                  <a:srgbClr val="404040"/>
                </a:solidFill>
                <a:latin typeface="Calibri"/>
                <a:cs typeface="Calibri"/>
              </a:rPr>
              <a:t>0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50" name="object 50" descr=""/>
          <p:cNvSpPr txBox="1"/>
          <p:nvPr/>
        </p:nvSpPr>
        <p:spPr>
          <a:xfrm>
            <a:off x="11373104" y="3942334"/>
            <a:ext cx="116205" cy="2393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 spc="-50" b="1">
                <a:solidFill>
                  <a:srgbClr val="404040"/>
                </a:solidFill>
                <a:latin typeface="Calibri"/>
                <a:cs typeface="Calibri"/>
              </a:rPr>
              <a:t>0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51" name="object 51" descr=""/>
          <p:cNvSpPr txBox="1"/>
          <p:nvPr/>
        </p:nvSpPr>
        <p:spPr>
          <a:xfrm>
            <a:off x="6112255" y="4329429"/>
            <a:ext cx="441959" cy="2393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 b="1">
                <a:solidFill>
                  <a:srgbClr val="585858"/>
                </a:solidFill>
                <a:latin typeface="Calibri"/>
                <a:cs typeface="Calibri"/>
              </a:rPr>
              <a:t>25-</a:t>
            </a:r>
            <a:r>
              <a:rPr dirty="0" sz="1400" spc="-25" b="1">
                <a:solidFill>
                  <a:srgbClr val="585858"/>
                </a:solidFill>
                <a:latin typeface="Calibri"/>
                <a:cs typeface="Calibri"/>
              </a:rPr>
              <a:t>29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52" name="object 52" descr=""/>
          <p:cNvSpPr/>
          <p:nvPr/>
        </p:nvSpPr>
        <p:spPr>
          <a:xfrm>
            <a:off x="6634733" y="4746618"/>
            <a:ext cx="97790" cy="97790"/>
          </a:xfrm>
          <a:custGeom>
            <a:avLst/>
            <a:gdLst/>
            <a:ahLst/>
            <a:cxnLst/>
            <a:rect l="l" t="t" r="r" b="b"/>
            <a:pathLst>
              <a:path w="97790" h="97789">
                <a:moveTo>
                  <a:pt x="97669" y="0"/>
                </a:moveTo>
                <a:lnTo>
                  <a:pt x="0" y="0"/>
                </a:lnTo>
                <a:lnTo>
                  <a:pt x="0" y="97669"/>
                </a:lnTo>
                <a:lnTo>
                  <a:pt x="97669" y="97669"/>
                </a:lnTo>
                <a:lnTo>
                  <a:pt x="97669" y="0"/>
                </a:lnTo>
                <a:close/>
              </a:path>
            </a:pathLst>
          </a:custGeom>
          <a:solidFill>
            <a:srgbClr val="00AFE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3" name="object 53" descr=""/>
          <p:cNvSpPr/>
          <p:nvPr/>
        </p:nvSpPr>
        <p:spPr>
          <a:xfrm>
            <a:off x="6634733" y="5037702"/>
            <a:ext cx="97790" cy="97790"/>
          </a:xfrm>
          <a:custGeom>
            <a:avLst/>
            <a:gdLst/>
            <a:ahLst/>
            <a:cxnLst/>
            <a:rect l="l" t="t" r="r" b="b"/>
            <a:pathLst>
              <a:path w="97790" h="97789">
                <a:moveTo>
                  <a:pt x="97669" y="0"/>
                </a:moveTo>
                <a:lnTo>
                  <a:pt x="0" y="0"/>
                </a:lnTo>
                <a:lnTo>
                  <a:pt x="0" y="97669"/>
                </a:lnTo>
                <a:lnTo>
                  <a:pt x="97669" y="97669"/>
                </a:lnTo>
                <a:lnTo>
                  <a:pt x="97669" y="0"/>
                </a:lnTo>
                <a:close/>
              </a:path>
            </a:pathLst>
          </a:custGeom>
          <a:solidFill>
            <a:srgbClr val="92D05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4" name="object 54" descr=""/>
          <p:cNvSpPr/>
          <p:nvPr/>
        </p:nvSpPr>
        <p:spPr>
          <a:xfrm>
            <a:off x="6634733" y="5328786"/>
            <a:ext cx="97790" cy="97790"/>
          </a:xfrm>
          <a:custGeom>
            <a:avLst/>
            <a:gdLst/>
            <a:ahLst/>
            <a:cxnLst/>
            <a:rect l="l" t="t" r="r" b="b"/>
            <a:pathLst>
              <a:path w="97790" h="97789">
                <a:moveTo>
                  <a:pt x="97669" y="0"/>
                </a:moveTo>
                <a:lnTo>
                  <a:pt x="0" y="0"/>
                </a:lnTo>
                <a:lnTo>
                  <a:pt x="0" y="97669"/>
                </a:lnTo>
                <a:lnTo>
                  <a:pt x="97669" y="97669"/>
                </a:lnTo>
                <a:lnTo>
                  <a:pt x="97669" y="0"/>
                </a:lnTo>
                <a:close/>
              </a:path>
            </a:pathLst>
          </a:custGeom>
          <a:solidFill>
            <a:srgbClr val="00506A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5" name="object 55" descr=""/>
          <p:cNvSpPr/>
          <p:nvPr/>
        </p:nvSpPr>
        <p:spPr>
          <a:xfrm>
            <a:off x="6634733" y="5619883"/>
            <a:ext cx="97790" cy="97790"/>
          </a:xfrm>
          <a:custGeom>
            <a:avLst/>
            <a:gdLst/>
            <a:ahLst/>
            <a:cxnLst/>
            <a:rect l="l" t="t" r="r" b="b"/>
            <a:pathLst>
              <a:path w="97790" h="97789">
                <a:moveTo>
                  <a:pt x="97669" y="0"/>
                </a:moveTo>
                <a:lnTo>
                  <a:pt x="0" y="0"/>
                </a:lnTo>
                <a:lnTo>
                  <a:pt x="0" y="97669"/>
                </a:lnTo>
                <a:lnTo>
                  <a:pt x="97669" y="97669"/>
                </a:lnTo>
                <a:lnTo>
                  <a:pt x="97669" y="0"/>
                </a:lnTo>
                <a:close/>
              </a:path>
            </a:pathLst>
          </a:custGeom>
          <a:solidFill>
            <a:srgbClr val="BE9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6" name="object 56" descr=""/>
          <p:cNvSpPr txBox="1"/>
          <p:nvPr/>
        </p:nvSpPr>
        <p:spPr>
          <a:xfrm>
            <a:off x="6764528" y="4216628"/>
            <a:ext cx="4488815" cy="1552575"/>
          </a:xfrm>
          <a:prstGeom prst="rect">
            <a:avLst/>
          </a:prstGeom>
        </p:spPr>
        <p:txBody>
          <a:bodyPr wrap="square" lIns="0" tIns="125730" rIns="0" bIns="0" rtlCol="0" vert="horz">
            <a:spAutoFit/>
          </a:bodyPr>
          <a:lstStyle/>
          <a:p>
            <a:pPr marL="553720">
              <a:lnSpc>
                <a:spcPct val="100000"/>
              </a:lnSpc>
              <a:spcBef>
                <a:spcPts val="990"/>
              </a:spcBef>
              <a:tabLst>
                <a:tab pos="1747520" algn="l"/>
                <a:tab pos="2940685" algn="l"/>
                <a:tab pos="4207510" algn="l"/>
              </a:tabLst>
            </a:pPr>
            <a:r>
              <a:rPr dirty="0" sz="1400" spc="-10" b="1">
                <a:solidFill>
                  <a:srgbClr val="585858"/>
                </a:solidFill>
                <a:latin typeface="Calibri"/>
                <a:cs typeface="Calibri"/>
              </a:rPr>
              <a:t>30-</a:t>
            </a:r>
            <a:r>
              <a:rPr dirty="0" sz="1400" spc="-25" b="1">
                <a:solidFill>
                  <a:srgbClr val="585858"/>
                </a:solidFill>
                <a:latin typeface="Calibri"/>
                <a:cs typeface="Calibri"/>
              </a:rPr>
              <a:t>34</a:t>
            </a:r>
            <a:r>
              <a:rPr dirty="0" sz="1400" b="1">
                <a:solidFill>
                  <a:srgbClr val="585858"/>
                </a:solidFill>
                <a:latin typeface="Calibri"/>
                <a:cs typeface="Calibri"/>
              </a:rPr>
              <a:t>	</a:t>
            </a:r>
            <a:r>
              <a:rPr dirty="0" sz="1400" spc="-10" b="1">
                <a:solidFill>
                  <a:srgbClr val="585858"/>
                </a:solidFill>
                <a:latin typeface="Calibri"/>
                <a:cs typeface="Calibri"/>
              </a:rPr>
              <a:t>35-</a:t>
            </a:r>
            <a:r>
              <a:rPr dirty="0" sz="1400" spc="-25" b="1">
                <a:solidFill>
                  <a:srgbClr val="585858"/>
                </a:solidFill>
                <a:latin typeface="Calibri"/>
                <a:cs typeface="Calibri"/>
              </a:rPr>
              <a:t>39</a:t>
            </a:r>
            <a:r>
              <a:rPr dirty="0" sz="1400" b="1">
                <a:solidFill>
                  <a:srgbClr val="585858"/>
                </a:solidFill>
                <a:latin typeface="Calibri"/>
                <a:cs typeface="Calibri"/>
              </a:rPr>
              <a:t>	</a:t>
            </a:r>
            <a:r>
              <a:rPr dirty="0" sz="1400" spc="-10" b="1">
                <a:solidFill>
                  <a:srgbClr val="585858"/>
                </a:solidFill>
                <a:latin typeface="Calibri"/>
                <a:cs typeface="Calibri"/>
              </a:rPr>
              <a:t>40-</a:t>
            </a:r>
            <a:r>
              <a:rPr dirty="0" sz="1400" spc="-25" b="1">
                <a:solidFill>
                  <a:srgbClr val="585858"/>
                </a:solidFill>
                <a:latin typeface="Calibri"/>
                <a:cs typeface="Calibri"/>
              </a:rPr>
              <a:t>44</a:t>
            </a:r>
            <a:r>
              <a:rPr dirty="0" sz="1400" b="1">
                <a:solidFill>
                  <a:srgbClr val="585858"/>
                </a:solidFill>
                <a:latin typeface="Calibri"/>
                <a:cs typeface="Calibri"/>
              </a:rPr>
              <a:t>	</a:t>
            </a:r>
            <a:r>
              <a:rPr dirty="0" sz="1400" spc="-25" b="1">
                <a:solidFill>
                  <a:srgbClr val="585858"/>
                </a:solidFill>
                <a:latin typeface="Calibri"/>
                <a:cs typeface="Calibri"/>
              </a:rPr>
              <a:t>45+</a:t>
            </a:r>
            <a:endParaRPr sz="14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894"/>
              </a:spcBef>
            </a:pPr>
            <a:r>
              <a:rPr dirty="0" sz="1400" b="1">
                <a:solidFill>
                  <a:srgbClr val="585858"/>
                </a:solidFill>
                <a:latin typeface="Calibri"/>
                <a:cs typeface="Calibri"/>
              </a:rPr>
              <a:t>Académico</a:t>
            </a:r>
            <a:r>
              <a:rPr dirty="0" sz="1400" spc="-65" b="1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dirty="0" sz="1400" b="1">
                <a:solidFill>
                  <a:srgbClr val="585858"/>
                </a:solidFill>
                <a:latin typeface="Calibri"/>
                <a:cs typeface="Calibri"/>
              </a:rPr>
              <a:t>(Universidad,</a:t>
            </a:r>
            <a:r>
              <a:rPr dirty="0" sz="1400" spc="-60" b="1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dirty="0" sz="1400" b="1">
                <a:solidFill>
                  <a:srgbClr val="585858"/>
                </a:solidFill>
                <a:latin typeface="Calibri"/>
                <a:cs typeface="Calibri"/>
              </a:rPr>
              <a:t>escuela,</a:t>
            </a:r>
            <a:r>
              <a:rPr dirty="0" sz="1400" spc="-60" b="1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dirty="0" sz="1400" spc="-10" b="1">
                <a:solidFill>
                  <a:srgbClr val="585858"/>
                </a:solidFill>
                <a:latin typeface="Calibri"/>
                <a:cs typeface="Calibri"/>
              </a:rPr>
              <a:t>instituto)</a:t>
            </a:r>
            <a:endParaRPr sz="1400">
              <a:latin typeface="Calibri"/>
              <a:cs typeface="Calibri"/>
            </a:endParaRPr>
          </a:p>
          <a:p>
            <a:pPr marL="12700" marR="101600">
              <a:lnSpc>
                <a:spcPts val="2300"/>
              </a:lnSpc>
              <a:spcBef>
                <a:spcPts val="170"/>
              </a:spcBef>
            </a:pPr>
            <a:r>
              <a:rPr dirty="0" sz="1400" b="1">
                <a:solidFill>
                  <a:srgbClr val="585858"/>
                </a:solidFill>
                <a:latin typeface="Calibri"/>
                <a:cs typeface="Calibri"/>
              </a:rPr>
              <a:t>Gobierno</a:t>
            </a:r>
            <a:r>
              <a:rPr dirty="0" sz="1400" spc="-10" b="1">
                <a:solidFill>
                  <a:srgbClr val="585858"/>
                </a:solidFill>
                <a:latin typeface="Calibri"/>
                <a:cs typeface="Calibri"/>
              </a:rPr>
              <a:t> (Ministerio,</a:t>
            </a:r>
            <a:r>
              <a:rPr dirty="0" sz="1400" b="1">
                <a:solidFill>
                  <a:srgbClr val="585858"/>
                </a:solidFill>
                <a:latin typeface="Calibri"/>
                <a:cs typeface="Calibri"/>
              </a:rPr>
              <a:t> agencia,</a:t>
            </a:r>
            <a:r>
              <a:rPr dirty="0" sz="1400" spc="-5" b="1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dirty="0" sz="1400" b="1">
                <a:solidFill>
                  <a:srgbClr val="585858"/>
                </a:solidFill>
                <a:latin typeface="Calibri"/>
                <a:cs typeface="Calibri"/>
              </a:rPr>
              <a:t>otra</a:t>
            </a:r>
            <a:r>
              <a:rPr dirty="0" sz="1400" spc="-5" b="1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dirty="0" sz="1400" spc="-10" b="1">
                <a:solidFill>
                  <a:srgbClr val="585858"/>
                </a:solidFill>
                <a:latin typeface="Calibri"/>
                <a:cs typeface="Calibri"/>
              </a:rPr>
              <a:t>administración</a:t>
            </a:r>
            <a:r>
              <a:rPr dirty="0" sz="1400" spc="-5" b="1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dirty="0" sz="1400" spc="-10" b="1">
                <a:solidFill>
                  <a:srgbClr val="585858"/>
                </a:solidFill>
                <a:latin typeface="Calibri"/>
                <a:cs typeface="Calibri"/>
              </a:rPr>
              <a:t>pública) </a:t>
            </a:r>
            <a:r>
              <a:rPr dirty="0" sz="1400" b="1">
                <a:solidFill>
                  <a:srgbClr val="585858"/>
                </a:solidFill>
                <a:latin typeface="Calibri"/>
                <a:cs typeface="Calibri"/>
              </a:rPr>
              <a:t>Privado</a:t>
            </a:r>
            <a:r>
              <a:rPr dirty="0" sz="1400" spc="-50" b="1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dirty="0" sz="1400" b="1">
                <a:solidFill>
                  <a:srgbClr val="585858"/>
                </a:solidFill>
                <a:latin typeface="Calibri"/>
                <a:cs typeface="Calibri"/>
              </a:rPr>
              <a:t>(Empresa,</a:t>
            </a:r>
            <a:r>
              <a:rPr dirty="0" sz="1400" spc="-45" b="1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dirty="0" sz="1400" b="1">
                <a:solidFill>
                  <a:srgbClr val="585858"/>
                </a:solidFill>
                <a:latin typeface="Calibri"/>
                <a:cs typeface="Calibri"/>
              </a:rPr>
              <a:t>servicios,</a:t>
            </a:r>
            <a:r>
              <a:rPr dirty="0" sz="1400" spc="-50" b="1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dirty="0" sz="1400" spc="-20" b="1">
                <a:solidFill>
                  <a:srgbClr val="585858"/>
                </a:solidFill>
                <a:latin typeface="Calibri"/>
                <a:cs typeface="Calibri"/>
              </a:rPr>
              <a:t>etc)</a:t>
            </a:r>
            <a:endParaRPr sz="14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425"/>
              </a:spcBef>
            </a:pPr>
            <a:r>
              <a:rPr dirty="0" sz="1400" b="1">
                <a:solidFill>
                  <a:srgbClr val="585858"/>
                </a:solidFill>
                <a:latin typeface="Calibri"/>
                <a:cs typeface="Calibri"/>
              </a:rPr>
              <a:t>Sin</a:t>
            </a:r>
            <a:r>
              <a:rPr dirty="0" sz="1400" spc="-25" b="1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dirty="0" sz="1400" b="1">
                <a:solidFill>
                  <a:srgbClr val="585858"/>
                </a:solidFill>
                <a:latin typeface="Calibri"/>
                <a:cs typeface="Calibri"/>
              </a:rPr>
              <a:t>Fines</a:t>
            </a:r>
            <a:r>
              <a:rPr dirty="0" sz="1400" spc="-15" b="1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dirty="0" sz="1400" b="1">
                <a:solidFill>
                  <a:srgbClr val="585858"/>
                </a:solidFill>
                <a:latin typeface="Calibri"/>
                <a:cs typeface="Calibri"/>
              </a:rPr>
              <a:t>de</a:t>
            </a:r>
            <a:r>
              <a:rPr dirty="0" sz="1400" spc="-15" b="1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dirty="0" sz="1400" b="1">
                <a:solidFill>
                  <a:srgbClr val="585858"/>
                </a:solidFill>
                <a:latin typeface="Calibri"/>
                <a:cs typeface="Calibri"/>
              </a:rPr>
              <a:t>Lucro</a:t>
            </a:r>
            <a:r>
              <a:rPr dirty="0" sz="1400" spc="-25" b="1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dirty="0" sz="1400" spc="-20" b="1">
                <a:solidFill>
                  <a:srgbClr val="585858"/>
                </a:solidFill>
                <a:latin typeface="Calibri"/>
                <a:cs typeface="Calibri"/>
              </a:rPr>
              <a:t>(ONG)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57" name="object 57" descr=""/>
          <p:cNvSpPr txBox="1"/>
          <p:nvPr/>
        </p:nvSpPr>
        <p:spPr>
          <a:xfrm>
            <a:off x="7290561" y="1478025"/>
            <a:ext cx="3150870" cy="2692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600" spc="-20">
                <a:latin typeface="Calibri Light"/>
                <a:cs typeface="Calibri Light"/>
              </a:rPr>
              <a:t>Sector</a:t>
            </a:r>
            <a:r>
              <a:rPr dirty="0" sz="1600" spc="-70">
                <a:latin typeface="Calibri Light"/>
                <a:cs typeface="Calibri Light"/>
              </a:rPr>
              <a:t> </a:t>
            </a:r>
            <a:r>
              <a:rPr dirty="0" sz="1600">
                <a:latin typeface="Calibri Light"/>
                <a:cs typeface="Calibri Light"/>
              </a:rPr>
              <a:t>de</a:t>
            </a:r>
            <a:r>
              <a:rPr dirty="0" sz="1600" spc="-40">
                <a:latin typeface="Calibri Light"/>
                <a:cs typeface="Calibri Light"/>
              </a:rPr>
              <a:t> </a:t>
            </a:r>
            <a:r>
              <a:rPr dirty="0" sz="1600" spc="-10">
                <a:latin typeface="Calibri Light"/>
                <a:cs typeface="Calibri Light"/>
              </a:rPr>
              <a:t>empleo</a:t>
            </a:r>
            <a:r>
              <a:rPr dirty="0" sz="1600" spc="-55">
                <a:latin typeface="Calibri Light"/>
                <a:cs typeface="Calibri Light"/>
              </a:rPr>
              <a:t> </a:t>
            </a:r>
            <a:r>
              <a:rPr dirty="0" sz="1600" spc="-10">
                <a:latin typeface="Calibri Light"/>
                <a:cs typeface="Calibri Light"/>
              </a:rPr>
              <a:t>según</a:t>
            </a:r>
            <a:r>
              <a:rPr dirty="0" sz="1600" spc="-70">
                <a:latin typeface="Calibri Light"/>
                <a:cs typeface="Calibri Light"/>
              </a:rPr>
              <a:t> </a:t>
            </a:r>
            <a:r>
              <a:rPr dirty="0" sz="1600" spc="-20">
                <a:latin typeface="Calibri Light"/>
                <a:cs typeface="Calibri Light"/>
              </a:rPr>
              <a:t>rango</a:t>
            </a:r>
            <a:r>
              <a:rPr dirty="0" sz="1600" spc="-55">
                <a:latin typeface="Calibri Light"/>
                <a:cs typeface="Calibri Light"/>
              </a:rPr>
              <a:t> </a:t>
            </a:r>
            <a:r>
              <a:rPr dirty="0" sz="1600">
                <a:latin typeface="Calibri Light"/>
                <a:cs typeface="Calibri Light"/>
              </a:rPr>
              <a:t>de</a:t>
            </a:r>
            <a:r>
              <a:rPr dirty="0" sz="1600" spc="-50">
                <a:latin typeface="Calibri Light"/>
                <a:cs typeface="Calibri Light"/>
              </a:rPr>
              <a:t> </a:t>
            </a:r>
            <a:r>
              <a:rPr dirty="0" sz="1600" spc="-20">
                <a:latin typeface="Calibri Light"/>
                <a:cs typeface="Calibri Light"/>
              </a:rPr>
              <a:t>edad</a:t>
            </a:r>
            <a:endParaRPr sz="1600">
              <a:latin typeface="Calibri Light"/>
              <a:cs typeface="Calibri Light"/>
            </a:endParaRP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344550" rIns="0" bIns="0" rtlCol="0" vert="horz">
            <a:spAutoFit/>
          </a:bodyPr>
          <a:lstStyle/>
          <a:p>
            <a:pPr marL="17145">
              <a:lnSpc>
                <a:spcPct val="100000"/>
              </a:lnSpc>
              <a:spcBef>
                <a:spcPts val="95"/>
              </a:spcBef>
            </a:pPr>
            <a:r>
              <a:rPr dirty="0">
                <a:latin typeface="Calibri Light"/>
                <a:cs typeface="Calibri Light"/>
              </a:rPr>
              <a:t>Alto</a:t>
            </a:r>
            <a:r>
              <a:rPr dirty="0" spc="-155">
                <a:latin typeface="Calibri Light"/>
                <a:cs typeface="Calibri Light"/>
              </a:rPr>
              <a:t> </a:t>
            </a:r>
            <a:r>
              <a:rPr dirty="0" spc="-50">
                <a:latin typeface="Calibri Light"/>
                <a:cs typeface="Calibri Light"/>
              </a:rPr>
              <a:t>Rendimiento</a:t>
            </a:r>
            <a:r>
              <a:rPr dirty="0" spc="-150">
                <a:latin typeface="Calibri Light"/>
                <a:cs typeface="Calibri Light"/>
              </a:rPr>
              <a:t> </a:t>
            </a:r>
            <a:r>
              <a:rPr dirty="0">
                <a:latin typeface="Calibri Light"/>
                <a:cs typeface="Calibri Light"/>
              </a:rPr>
              <a:t>en</a:t>
            </a:r>
            <a:r>
              <a:rPr dirty="0" spc="-150">
                <a:latin typeface="Calibri Light"/>
                <a:cs typeface="Calibri Light"/>
              </a:rPr>
              <a:t> </a:t>
            </a:r>
            <a:r>
              <a:rPr dirty="0" spc="-35">
                <a:latin typeface="Calibri Light"/>
                <a:cs typeface="Calibri Light"/>
              </a:rPr>
              <a:t>Empleabilidad</a:t>
            </a:r>
            <a:r>
              <a:rPr dirty="0" spc="-155">
                <a:latin typeface="Calibri Light"/>
                <a:cs typeface="Calibri Light"/>
              </a:rPr>
              <a:t> </a:t>
            </a:r>
            <a:r>
              <a:rPr dirty="0">
                <a:latin typeface="Calibri Light"/>
                <a:cs typeface="Calibri Light"/>
              </a:rPr>
              <a:t>de</a:t>
            </a:r>
            <a:r>
              <a:rPr dirty="0" spc="-140">
                <a:latin typeface="Calibri Light"/>
                <a:cs typeface="Calibri Light"/>
              </a:rPr>
              <a:t> </a:t>
            </a:r>
            <a:r>
              <a:rPr dirty="0" spc="-30">
                <a:latin typeface="Calibri Light"/>
                <a:cs typeface="Calibri Light"/>
              </a:rPr>
              <a:t>Becarios</a:t>
            </a:r>
            <a:r>
              <a:rPr dirty="0" spc="-160">
                <a:latin typeface="Calibri Light"/>
                <a:cs typeface="Calibri Light"/>
              </a:rPr>
              <a:t> </a:t>
            </a:r>
            <a:r>
              <a:rPr dirty="0">
                <a:latin typeface="Calibri Light"/>
                <a:cs typeface="Calibri Light"/>
              </a:rPr>
              <a:t>por</a:t>
            </a:r>
            <a:r>
              <a:rPr dirty="0" spc="-145">
                <a:latin typeface="Calibri Light"/>
                <a:cs typeface="Calibri Light"/>
              </a:rPr>
              <a:t> </a:t>
            </a:r>
            <a:r>
              <a:rPr dirty="0" spc="-10">
                <a:latin typeface="Calibri Light"/>
                <a:cs typeface="Calibri Light"/>
              </a:rPr>
              <a:t>Género</a:t>
            </a:r>
          </a:p>
        </p:txBody>
      </p:sp>
      <p:grpSp>
        <p:nvGrpSpPr>
          <p:cNvPr id="3" name="object 3" descr=""/>
          <p:cNvGrpSpPr/>
          <p:nvPr/>
        </p:nvGrpSpPr>
        <p:grpSpPr>
          <a:xfrm>
            <a:off x="669086" y="1792223"/>
            <a:ext cx="10549255" cy="2927350"/>
            <a:chOff x="669086" y="1792223"/>
            <a:chExt cx="10549255" cy="2927350"/>
          </a:xfrm>
        </p:grpSpPr>
        <p:sp>
          <p:nvSpPr>
            <p:cNvPr id="4" name="object 4" descr=""/>
            <p:cNvSpPr/>
            <p:nvPr/>
          </p:nvSpPr>
          <p:spPr>
            <a:xfrm>
              <a:off x="1316736" y="1862327"/>
              <a:ext cx="8502650" cy="2852420"/>
            </a:xfrm>
            <a:custGeom>
              <a:avLst/>
              <a:gdLst/>
              <a:ahLst/>
              <a:cxnLst/>
              <a:rect l="l" t="t" r="r" b="b"/>
              <a:pathLst>
                <a:path w="8502650" h="2852420">
                  <a:moveTo>
                    <a:pt x="591312" y="765048"/>
                  </a:moveTo>
                  <a:lnTo>
                    <a:pt x="0" y="765048"/>
                  </a:lnTo>
                  <a:lnTo>
                    <a:pt x="0" y="2851912"/>
                  </a:lnTo>
                  <a:lnTo>
                    <a:pt x="591312" y="2851912"/>
                  </a:lnTo>
                  <a:lnTo>
                    <a:pt x="591312" y="765048"/>
                  </a:lnTo>
                  <a:close/>
                </a:path>
                <a:path w="8502650" h="2852420">
                  <a:moveTo>
                    <a:pt x="3227832" y="1112520"/>
                  </a:moveTo>
                  <a:lnTo>
                    <a:pt x="2636520" y="1112520"/>
                  </a:lnTo>
                  <a:lnTo>
                    <a:pt x="2636520" y="2851912"/>
                  </a:lnTo>
                  <a:lnTo>
                    <a:pt x="3227832" y="2851912"/>
                  </a:lnTo>
                  <a:lnTo>
                    <a:pt x="3227832" y="1112520"/>
                  </a:lnTo>
                  <a:close/>
                </a:path>
                <a:path w="8502650" h="2852420">
                  <a:moveTo>
                    <a:pt x="5865876" y="0"/>
                  </a:moveTo>
                  <a:lnTo>
                    <a:pt x="5274564" y="0"/>
                  </a:lnTo>
                  <a:lnTo>
                    <a:pt x="5274564" y="2851912"/>
                  </a:lnTo>
                  <a:lnTo>
                    <a:pt x="5865876" y="2851912"/>
                  </a:lnTo>
                  <a:lnTo>
                    <a:pt x="5865876" y="0"/>
                  </a:lnTo>
                  <a:close/>
                </a:path>
                <a:path w="8502650" h="2852420">
                  <a:moveTo>
                    <a:pt x="8502396" y="2712720"/>
                  </a:moveTo>
                  <a:lnTo>
                    <a:pt x="7911084" y="2712720"/>
                  </a:lnTo>
                  <a:lnTo>
                    <a:pt x="7911084" y="2851912"/>
                  </a:lnTo>
                  <a:lnTo>
                    <a:pt x="8502396" y="2851912"/>
                  </a:lnTo>
                  <a:lnTo>
                    <a:pt x="8502396" y="2712720"/>
                  </a:lnTo>
                  <a:close/>
                </a:path>
              </a:pathLst>
            </a:custGeom>
            <a:solidFill>
              <a:srgbClr val="00506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 descr=""/>
            <p:cNvSpPr/>
            <p:nvPr/>
          </p:nvSpPr>
          <p:spPr>
            <a:xfrm>
              <a:off x="2068068" y="1792223"/>
              <a:ext cx="8502650" cy="2922270"/>
            </a:xfrm>
            <a:custGeom>
              <a:avLst/>
              <a:gdLst/>
              <a:ahLst/>
              <a:cxnLst/>
              <a:rect l="l" t="t" r="r" b="b"/>
              <a:pathLst>
                <a:path w="8502650" h="2922270">
                  <a:moveTo>
                    <a:pt x="591312" y="1670304"/>
                  </a:moveTo>
                  <a:lnTo>
                    <a:pt x="0" y="1670304"/>
                  </a:lnTo>
                  <a:lnTo>
                    <a:pt x="0" y="2922016"/>
                  </a:lnTo>
                  <a:lnTo>
                    <a:pt x="591312" y="2922016"/>
                  </a:lnTo>
                  <a:lnTo>
                    <a:pt x="591312" y="1670304"/>
                  </a:lnTo>
                  <a:close/>
                </a:path>
                <a:path w="8502650" h="2922270">
                  <a:moveTo>
                    <a:pt x="3227832" y="1530096"/>
                  </a:moveTo>
                  <a:lnTo>
                    <a:pt x="2636520" y="1530096"/>
                  </a:lnTo>
                  <a:lnTo>
                    <a:pt x="2636520" y="2922016"/>
                  </a:lnTo>
                  <a:lnTo>
                    <a:pt x="3227832" y="2922016"/>
                  </a:lnTo>
                  <a:lnTo>
                    <a:pt x="3227832" y="1530096"/>
                  </a:lnTo>
                  <a:close/>
                </a:path>
                <a:path w="8502650" h="2922270">
                  <a:moveTo>
                    <a:pt x="5865876" y="0"/>
                  </a:moveTo>
                  <a:lnTo>
                    <a:pt x="5274564" y="0"/>
                  </a:lnTo>
                  <a:lnTo>
                    <a:pt x="5274564" y="2922016"/>
                  </a:lnTo>
                  <a:lnTo>
                    <a:pt x="5865876" y="2922016"/>
                  </a:lnTo>
                  <a:lnTo>
                    <a:pt x="5865876" y="0"/>
                  </a:lnTo>
                  <a:close/>
                </a:path>
                <a:path w="8502650" h="2922270">
                  <a:moveTo>
                    <a:pt x="8502396" y="2712720"/>
                  </a:moveTo>
                  <a:lnTo>
                    <a:pt x="7911084" y="2712720"/>
                  </a:lnTo>
                  <a:lnTo>
                    <a:pt x="7911084" y="2922016"/>
                  </a:lnTo>
                  <a:lnTo>
                    <a:pt x="8502396" y="2922016"/>
                  </a:lnTo>
                  <a:lnTo>
                    <a:pt x="8502396" y="2712720"/>
                  </a:lnTo>
                  <a:close/>
                </a:path>
              </a:pathLst>
            </a:custGeom>
            <a:solidFill>
              <a:srgbClr val="00AFE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 descr=""/>
            <p:cNvSpPr/>
            <p:nvPr/>
          </p:nvSpPr>
          <p:spPr>
            <a:xfrm>
              <a:off x="669086" y="4714239"/>
              <a:ext cx="10549255" cy="0"/>
            </a:xfrm>
            <a:custGeom>
              <a:avLst/>
              <a:gdLst/>
              <a:ahLst/>
              <a:cxnLst/>
              <a:rect l="l" t="t" r="r" b="b"/>
              <a:pathLst>
                <a:path w="10549255" h="0">
                  <a:moveTo>
                    <a:pt x="0" y="0"/>
                  </a:moveTo>
                  <a:lnTo>
                    <a:pt x="10549077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7" name="object 7" descr=""/>
          <p:cNvSpPr txBox="1"/>
          <p:nvPr/>
        </p:nvSpPr>
        <p:spPr>
          <a:xfrm>
            <a:off x="1509141" y="2331466"/>
            <a:ext cx="205740" cy="23939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400" spc="-25" b="1">
                <a:solidFill>
                  <a:srgbClr val="404040"/>
                </a:solidFill>
                <a:latin typeface="Calibri"/>
                <a:cs typeface="Calibri"/>
              </a:rPr>
              <a:t>30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8" name="object 8" descr=""/>
          <p:cNvSpPr txBox="1"/>
          <p:nvPr/>
        </p:nvSpPr>
        <p:spPr>
          <a:xfrm>
            <a:off x="4146550" y="2679573"/>
            <a:ext cx="205740" cy="23939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400" spc="-25" b="1">
                <a:solidFill>
                  <a:srgbClr val="404040"/>
                </a:solidFill>
                <a:latin typeface="Calibri"/>
                <a:cs typeface="Calibri"/>
              </a:rPr>
              <a:t>25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9" name="object 9" descr=""/>
          <p:cNvSpPr txBox="1"/>
          <p:nvPr/>
        </p:nvSpPr>
        <p:spPr>
          <a:xfrm>
            <a:off x="6784340" y="1566163"/>
            <a:ext cx="205740" cy="23939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400" spc="-25" b="1">
                <a:solidFill>
                  <a:srgbClr val="404040"/>
                </a:solidFill>
                <a:latin typeface="Calibri"/>
                <a:cs typeface="Calibri"/>
              </a:rPr>
              <a:t>41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10" name="object 10" descr=""/>
          <p:cNvSpPr txBox="1"/>
          <p:nvPr/>
        </p:nvSpPr>
        <p:spPr>
          <a:xfrm>
            <a:off x="9467468" y="4279468"/>
            <a:ext cx="116205" cy="240029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400" spc="-50" b="1">
                <a:solidFill>
                  <a:srgbClr val="404040"/>
                </a:solidFill>
                <a:latin typeface="Calibri"/>
                <a:cs typeface="Calibri"/>
              </a:rPr>
              <a:t>2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11" name="object 11" descr=""/>
          <p:cNvSpPr txBox="1"/>
          <p:nvPr/>
        </p:nvSpPr>
        <p:spPr>
          <a:xfrm>
            <a:off x="2260219" y="3166618"/>
            <a:ext cx="205740" cy="23939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400" spc="-25" b="1">
                <a:solidFill>
                  <a:srgbClr val="404040"/>
                </a:solidFill>
                <a:latin typeface="Calibri"/>
                <a:cs typeface="Calibri"/>
              </a:rPr>
              <a:t>18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12" name="object 12" descr=""/>
          <p:cNvSpPr txBox="1"/>
          <p:nvPr/>
        </p:nvSpPr>
        <p:spPr>
          <a:xfrm>
            <a:off x="4897628" y="3027426"/>
            <a:ext cx="205740" cy="23939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400" spc="-25" b="1">
                <a:solidFill>
                  <a:srgbClr val="404040"/>
                </a:solidFill>
                <a:latin typeface="Calibri"/>
                <a:cs typeface="Calibri"/>
              </a:rPr>
              <a:t>20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13" name="object 13" descr=""/>
          <p:cNvSpPr txBox="1"/>
          <p:nvPr/>
        </p:nvSpPr>
        <p:spPr>
          <a:xfrm>
            <a:off x="7535418" y="1496008"/>
            <a:ext cx="205740" cy="240029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400" spc="-25" b="1">
                <a:solidFill>
                  <a:srgbClr val="404040"/>
                </a:solidFill>
                <a:latin typeface="Calibri"/>
                <a:cs typeface="Calibri"/>
              </a:rPr>
              <a:t>42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14" name="object 14" descr=""/>
          <p:cNvSpPr txBox="1"/>
          <p:nvPr/>
        </p:nvSpPr>
        <p:spPr>
          <a:xfrm>
            <a:off x="10218546" y="4210303"/>
            <a:ext cx="116205" cy="2393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 spc="-50" b="1">
                <a:solidFill>
                  <a:srgbClr val="404040"/>
                </a:solidFill>
                <a:latin typeface="Calibri"/>
                <a:cs typeface="Calibri"/>
              </a:rPr>
              <a:t>3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15" name="object 15" descr=""/>
          <p:cNvSpPr txBox="1"/>
          <p:nvPr/>
        </p:nvSpPr>
        <p:spPr>
          <a:xfrm>
            <a:off x="736498" y="4806188"/>
            <a:ext cx="2501265" cy="456565"/>
          </a:xfrm>
          <a:prstGeom prst="rect">
            <a:avLst/>
          </a:prstGeom>
        </p:spPr>
        <p:txBody>
          <a:bodyPr wrap="square" lIns="0" tIns="9525" rIns="0" bIns="0" rtlCol="0" vert="horz">
            <a:spAutoFit/>
          </a:bodyPr>
          <a:lstStyle/>
          <a:p>
            <a:pPr marL="908685" marR="5080" indent="-896619">
              <a:lnSpc>
                <a:spcPct val="101699"/>
              </a:lnSpc>
              <a:spcBef>
                <a:spcPts val="75"/>
              </a:spcBef>
            </a:pPr>
            <a:r>
              <a:rPr dirty="0" sz="1400" b="1">
                <a:solidFill>
                  <a:srgbClr val="585858"/>
                </a:solidFill>
                <a:latin typeface="Calibri"/>
                <a:cs typeface="Calibri"/>
              </a:rPr>
              <a:t>Académico</a:t>
            </a:r>
            <a:r>
              <a:rPr dirty="0" sz="1400" spc="-70" b="1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dirty="0" sz="1400" b="1">
                <a:solidFill>
                  <a:srgbClr val="585858"/>
                </a:solidFill>
                <a:latin typeface="Calibri"/>
                <a:cs typeface="Calibri"/>
              </a:rPr>
              <a:t>(Universidad,</a:t>
            </a:r>
            <a:r>
              <a:rPr dirty="0" sz="1400" spc="-60" b="1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dirty="0" sz="1400" spc="-10" b="1">
                <a:solidFill>
                  <a:srgbClr val="585858"/>
                </a:solidFill>
                <a:latin typeface="Calibri"/>
                <a:cs typeface="Calibri"/>
              </a:rPr>
              <a:t>escuela, instituto)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16" name="object 16" descr=""/>
          <p:cNvSpPr txBox="1"/>
          <p:nvPr/>
        </p:nvSpPr>
        <p:spPr>
          <a:xfrm>
            <a:off x="6056757" y="4806188"/>
            <a:ext cx="2413000" cy="2393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 b="1">
                <a:solidFill>
                  <a:srgbClr val="585858"/>
                </a:solidFill>
                <a:latin typeface="Calibri"/>
                <a:cs typeface="Calibri"/>
              </a:rPr>
              <a:t>Privado</a:t>
            </a:r>
            <a:r>
              <a:rPr dirty="0" sz="1400" spc="-50" b="1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dirty="0" sz="1400" b="1">
                <a:solidFill>
                  <a:srgbClr val="585858"/>
                </a:solidFill>
                <a:latin typeface="Calibri"/>
                <a:cs typeface="Calibri"/>
              </a:rPr>
              <a:t>(Empresa,</a:t>
            </a:r>
            <a:r>
              <a:rPr dirty="0" sz="1400" spc="-45" b="1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dirty="0" sz="1400" b="1">
                <a:solidFill>
                  <a:srgbClr val="585858"/>
                </a:solidFill>
                <a:latin typeface="Calibri"/>
                <a:cs typeface="Calibri"/>
              </a:rPr>
              <a:t>servicios,</a:t>
            </a:r>
            <a:r>
              <a:rPr dirty="0" sz="1400" spc="-50" b="1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dirty="0" sz="1400" spc="-20" b="1">
                <a:solidFill>
                  <a:srgbClr val="585858"/>
                </a:solidFill>
                <a:latin typeface="Calibri"/>
                <a:cs typeface="Calibri"/>
              </a:rPr>
              <a:t>etc)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17" name="object 17" descr=""/>
          <p:cNvSpPr txBox="1"/>
          <p:nvPr/>
        </p:nvSpPr>
        <p:spPr>
          <a:xfrm>
            <a:off x="8980423" y="4806188"/>
            <a:ext cx="1840864" cy="2393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 b="1">
                <a:solidFill>
                  <a:srgbClr val="585858"/>
                </a:solidFill>
                <a:latin typeface="Calibri"/>
                <a:cs typeface="Calibri"/>
              </a:rPr>
              <a:t>Sin</a:t>
            </a:r>
            <a:r>
              <a:rPr dirty="0" sz="1400" spc="-25" b="1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dirty="0" sz="1400" b="1">
                <a:solidFill>
                  <a:srgbClr val="585858"/>
                </a:solidFill>
                <a:latin typeface="Calibri"/>
                <a:cs typeface="Calibri"/>
              </a:rPr>
              <a:t>Fines</a:t>
            </a:r>
            <a:r>
              <a:rPr dirty="0" sz="1400" spc="-15" b="1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dirty="0" sz="1400" b="1">
                <a:solidFill>
                  <a:srgbClr val="585858"/>
                </a:solidFill>
                <a:latin typeface="Calibri"/>
                <a:cs typeface="Calibri"/>
              </a:rPr>
              <a:t>de</a:t>
            </a:r>
            <a:r>
              <a:rPr dirty="0" sz="1400" spc="-15" b="1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dirty="0" sz="1400" b="1">
                <a:solidFill>
                  <a:srgbClr val="585858"/>
                </a:solidFill>
                <a:latin typeface="Calibri"/>
                <a:cs typeface="Calibri"/>
              </a:rPr>
              <a:t>Lucro</a:t>
            </a:r>
            <a:r>
              <a:rPr dirty="0" sz="1400" spc="-25" b="1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dirty="0" sz="1400" spc="-20" b="1">
                <a:solidFill>
                  <a:srgbClr val="585858"/>
                </a:solidFill>
                <a:latin typeface="Calibri"/>
                <a:cs typeface="Calibri"/>
              </a:rPr>
              <a:t>(ONG)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18" name="object 18" descr=""/>
          <p:cNvSpPr/>
          <p:nvPr/>
        </p:nvSpPr>
        <p:spPr>
          <a:xfrm>
            <a:off x="5233923" y="5440419"/>
            <a:ext cx="97790" cy="97790"/>
          </a:xfrm>
          <a:custGeom>
            <a:avLst/>
            <a:gdLst/>
            <a:ahLst/>
            <a:cxnLst/>
            <a:rect l="l" t="t" r="r" b="b"/>
            <a:pathLst>
              <a:path w="97789" h="97789">
                <a:moveTo>
                  <a:pt x="97669" y="0"/>
                </a:moveTo>
                <a:lnTo>
                  <a:pt x="0" y="0"/>
                </a:lnTo>
                <a:lnTo>
                  <a:pt x="0" y="97669"/>
                </a:lnTo>
                <a:lnTo>
                  <a:pt x="97669" y="97669"/>
                </a:lnTo>
                <a:lnTo>
                  <a:pt x="97669" y="0"/>
                </a:lnTo>
                <a:close/>
              </a:path>
            </a:pathLst>
          </a:custGeom>
          <a:solidFill>
            <a:srgbClr val="00506A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9" name="object 19" descr=""/>
          <p:cNvSpPr txBox="1"/>
          <p:nvPr/>
        </p:nvSpPr>
        <p:spPr>
          <a:xfrm>
            <a:off x="3315970" y="4806188"/>
            <a:ext cx="2673350" cy="783590"/>
          </a:xfrm>
          <a:prstGeom prst="rect">
            <a:avLst/>
          </a:prstGeom>
        </p:spPr>
        <p:txBody>
          <a:bodyPr wrap="square" lIns="0" tIns="9525" rIns="0" bIns="0" rtlCol="0" vert="horz">
            <a:spAutoFit/>
          </a:bodyPr>
          <a:lstStyle/>
          <a:p>
            <a:pPr marL="441959" marR="60960" indent="-429895">
              <a:lnSpc>
                <a:spcPct val="101699"/>
              </a:lnSpc>
              <a:spcBef>
                <a:spcPts val="75"/>
              </a:spcBef>
            </a:pPr>
            <a:r>
              <a:rPr dirty="0" sz="1400" b="1">
                <a:solidFill>
                  <a:srgbClr val="585858"/>
                </a:solidFill>
                <a:latin typeface="Calibri"/>
                <a:cs typeface="Calibri"/>
              </a:rPr>
              <a:t>Gobierno</a:t>
            </a:r>
            <a:r>
              <a:rPr dirty="0" sz="1400" spc="-25" b="1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dirty="0" sz="1400" spc="-10" b="1">
                <a:solidFill>
                  <a:srgbClr val="585858"/>
                </a:solidFill>
                <a:latin typeface="Calibri"/>
                <a:cs typeface="Calibri"/>
              </a:rPr>
              <a:t>(Ministerio,</a:t>
            </a:r>
            <a:r>
              <a:rPr dirty="0" sz="1400" spc="-20" b="1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dirty="0" sz="1400" b="1">
                <a:solidFill>
                  <a:srgbClr val="585858"/>
                </a:solidFill>
                <a:latin typeface="Calibri"/>
                <a:cs typeface="Calibri"/>
              </a:rPr>
              <a:t>agencia,</a:t>
            </a:r>
            <a:r>
              <a:rPr dirty="0" sz="1400" spc="-25" b="1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dirty="0" sz="1400" spc="-20" b="1">
                <a:solidFill>
                  <a:srgbClr val="585858"/>
                </a:solidFill>
                <a:latin typeface="Calibri"/>
                <a:cs typeface="Calibri"/>
              </a:rPr>
              <a:t>otra </a:t>
            </a:r>
            <a:r>
              <a:rPr dirty="0" sz="1400" spc="-10" b="1">
                <a:solidFill>
                  <a:srgbClr val="585858"/>
                </a:solidFill>
                <a:latin typeface="Calibri"/>
                <a:cs typeface="Calibri"/>
              </a:rPr>
              <a:t>administración</a:t>
            </a:r>
            <a:r>
              <a:rPr dirty="0" sz="1400" spc="55" b="1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dirty="0" sz="1400" spc="-10" b="1">
                <a:solidFill>
                  <a:srgbClr val="585858"/>
                </a:solidFill>
                <a:latin typeface="Calibri"/>
                <a:cs typeface="Calibri"/>
              </a:rPr>
              <a:t>pública)</a:t>
            </a:r>
            <a:endParaRPr sz="1400">
              <a:latin typeface="Calibri"/>
              <a:cs typeface="Calibri"/>
            </a:endParaRPr>
          </a:p>
          <a:p>
            <a:pPr algn="r" marR="5080">
              <a:lnSpc>
                <a:spcPct val="100000"/>
              </a:lnSpc>
              <a:spcBef>
                <a:spcPts val="894"/>
              </a:spcBef>
            </a:pPr>
            <a:r>
              <a:rPr dirty="0" sz="1400" spc="-10" b="1">
                <a:solidFill>
                  <a:srgbClr val="585858"/>
                </a:solidFill>
                <a:latin typeface="Calibri"/>
                <a:cs typeface="Calibri"/>
              </a:rPr>
              <a:t>Hombre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20" name="object 20" descr=""/>
          <p:cNvSpPr/>
          <p:nvPr/>
        </p:nvSpPr>
        <p:spPr>
          <a:xfrm>
            <a:off x="6125717" y="5440419"/>
            <a:ext cx="97790" cy="97790"/>
          </a:xfrm>
          <a:custGeom>
            <a:avLst/>
            <a:gdLst/>
            <a:ahLst/>
            <a:cxnLst/>
            <a:rect l="l" t="t" r="r" b="b"/>
            <a:pathLst>
              <a:path w="97789" h="97789">
                <a:moveTo>
                  <a:pt x="97669" y="0"/>
                </a:moveTo>
                <a:lnTo>
                  <a:pt x="0" y="0"/>
                </a:lnTo>
                <a:lnTo>
                  <a:pt x="0" y="97669"/>
                </a:lnTo>
                <a:lnTo>
                  <a:pt x="97669" y="97669"/>
                </a:lnTo>
                <a:lnTo>
                  <a:pt x="97669" y="0"/>
                </a:lnTo>
                <a:close/>
              </a:path>
            </a:pathLst>
          </a:custGeom>
          <a:solidFill>
            <a:srgbClr val="00AFE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1" name="object 21" descr=""/>
          <p:cNvSpPr txBox="1"/>
          <p:nvPr/>
        </p:nvSpPr>
        <p:spPr>
          <a:xfrm>
            <a:off x="6255511" y="5350255"/>
            <a:ext cx="474345" cy="2393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 spc="-10" b="1">
                <a:solidFill>
                  <a:srgbClr val="585858"/>
                </a:solidFill>
                <a:latin typeface="Calibri"/>
                <a:cs typeface="Calibri"/>
              </a:rPr>
              <a:t>Mujer</a:t>
            </a:r>
            <a:endParaRPr sz="1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396111" y="2255647"/>
            <a:ext cx="9396095" cy="1367155"/>
          </a:xfrm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3613785" marR="5080" indent="-3601720">
              <a:lnSpc>
                <a:spcPct val="100000"/>
              </a:lnSpc>
              <a:spcBef>
                <a:spcPts val="105"/>
              </a:spcBef>
            </a:pPr>
            <a:r>
              <a:rPr dirty="0" sz="4400" b="1">
                <a:latin typeface="Calibri"/>
                <a:cs typeface="Calibri"/>
              </a:rPr>
              <a:t>Algunas</a:t>
            </a:r>
            <a:r>
              <a:rPr dirty="0" sz="4400" spc="-50" b="1">
                <a:latin typeface="Calibri"/>
                <a:cs typeface="Calibri"/>
              </a:rPr>
              <a:t> </a:t>
            </a:r>
            <a:r>
              <a:rPr dirty="0" sz="4400" b="1">
                <a:latin typeface="Calibri"/>
                <a:cs typeface="Calibri"/>
              </a:rPr>
              <a:t>hallazgos</a:t>
            </a:r>
            <a:r>
              <a:rPr dirty="0" sz="4400" spc="-55" b="1">
                <a:latin typeface="Calibri"/>
                <a:cs typeface="Calibri"/>
              </a:rPr>
              <a:t> </a:t>
            </a:r>
            <a:r>
              <a:rPr dirty="0" sz="4400" b="1">
                <a:latin typeface="Calibri"/>
                <a:cs typeface="Calibri"/>
              </a:rPr>
              <a:t>a</a:t>
            </a:r>
            <a:r>
              <a:rPr dirty="0" sz="4400" spc="-30" b="1">
                <a:latin typeface="Calibri"/>
                <a:cs typeface="Calibri"/>
              </a:rPr>
              <a:t> </a:t>
            </a:r>
            <a:r>
              <a:rPr dirty="0" sz="4400" b="1">
                <a:latin typeface="Calibri"/>
                <a:cs typeface="Calibri"/>
              </a:rPr>
              <a:t>partir</a:t>
            </a:r>
            <a:r>
              <a:rPr dirty="0" sz="4400" spc="-30" b="1">
                <a:latin typeface="Calibri"/>
                <a:cs typeface="Calibri"/>
              </a:rPr>
              <a:t> </a:t>
            </a:r>
            <a:r>
              <a:rPr dirty="0" sz="4400" b="1">
                <a:latin typeface="Calibri"/>
                <a:cs typeface="Calibri"/>
              </a:rPr>
              <a:t>del</a:t>
            </a:r>
            <a:r>
              <a:rPr dirty="0" sz="4400" spc="-30" b="1">
                <a:latin typeface="Calibri"/>
                <a:cs typeface="Calibri"/>
              </a:rPr>
              <a:t> </a:t>
            </a:r>
            <a:r>
              <a:rPr dirty="0" sz="4400" b="1">
                <a:latin typeface="Calibri"/>
                <a:cs typeface="Calibri"/>
              </a:rPr>
              <a:t>Análisis</a:t>
            </a:r>
            <a:r>
              <a:rPr dirty="0" sz="4400" spc="-60" b="1">
                <a:latin typeface="Calibri"/>
                <a:cs typeface="Calibri"/>
              </a:rPr>
              <a:t> </a:t>
            </a:r>
            <a:r>
              <a:rPr dirty="0" sz="4400" spc="-25" b="1">
                <a:latin typeface="Calibri"/>
                <a:cs typeface="Calibri"/>
              </a:rPr>
              <a:t>de </a:t>
            </a:r>
            <a:r>
              <a:rPr dirty="0" sz="4400" spc="-10" b="1">
                <a:latin typeface="Calibri"/>
                <a:cs typeface="Calibri"/>
              </a:rPr>
              <a:t>Eficiencia</a:t>
            </a:r>
            <a:endParaRPr sz="4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355599" rIns="0" bIns="0" rtlCol="0" vert="horz">
            <a:spAutoFit/>
          </a:bodyPr>
          <a:lstStyle/>
          <a:p>
            <a:pPr marL="325755">
              <a:lnSpc>
                <a:spcPct val="100000"/>
              </a:lnSpc>
              <a:spcBef>
                <a:spcPts val="95"/>
              </a:spcBef>
            </a:pPr>
            <a:r>
              <a:rPr dirty="0" spc="-25">
                <a:latin typeface="Calibri Light"/>
                <a:cs typeface="Calibri Light"/>
              </a:rPr>
              <a:t>Lugar</a:t>
            </a:r>
            <a:r>
              <a:rPr dirty="0" spc="-155">
                <a:latin typeface="Calibri Light"/>
                <a:cs typeface="Calibri Light"/>
              </a:rPr>
              <a:t> </a:t>
            </a:r>
            <a:r>
              <a:rPr dirty="0">
                <a:latin typeface="Calibri Light"/>
                <a:cs typeface="Calibri Light"/>
              </a:rPr>
              <a:t>de</a:t>
            </a:r>
            <a:r>
              <a:rPr dirty="0" spc="-150">
                <a:latin typeface="Calibri Light"/>
                <a:cs typeface="Calibri Light"/>
              </a:rPr>
              <a:t> </a:t>
            </a:r>
            <a:r>
              <a:rPr dirty="0" spc="-40">
                <a:latin typeface="Calibri Light"/>
                <a:cs typeface="Calibri Light"/>
              </a:rPr>
              <a:t>procedencia</a:t>
            </a:r>
            <a:r>
              <a:rPr dirty="0" spc="-160">
                <a:latin typeface="Calibri Light"/>
                <a:cs typeface="Calibri Light"/>
              </a:rPr>
              <a:t> </a:t>
            </a:r>
            <a:r>
              <a:rPr dirty="0">
                <a:latin typeface="Calibri Light"/>
                <a:cs typeface="Calibri Light"/>
              </a:rPr>
              <a:t>del</a:t>
            </a:r>
            <a:r>
              <a:rPr dirty="0" spc="-150">
                <a:latin typeface="Calibri Light"/>
                <a:cs typeface="Calibri Light"/>
              </a:rPr>
              <a:t> </a:t>
            </a:r>
            <a:r>
              <a:rPr dirty="0" spc="-30">
                <a:latin typeface="Calibri Light"/>
                <a:cs typeface="Calibri Light"/>
              </a:rPr>
              <a:t>Becario</a:t>
            </a:r>
            <a:r>
              <a:rPr dirty="0" spc="-155">
                <a:latin typeface="Calibri Light"/>
                <a:cs typeface="Calibri Light"/>
              </a:rPr>
              <a:t> </a:t>
            </a:r>
            <a:r>
              <a:rPr dirty="0">
                <a:latin typeface="Calibri Light"/>
                <a:cs typeface="Calibri Light"/>
              </a:rPr>
              <a:t>por</a:t>
            </a:r>
            <a:r>
              <a:rPr dirty="0" spc="-155">
                <a:latin typeface="Calibri Light"/>
                <a:cs typeface="Calibri Light"/>
              </a:rPr>
              <a:t> </a:t>
            </a:r>
            <a:r>
              <a:rPr dirty="0" spc="-10">
                <a:latin typeface="Calibri Light"/>
                <a:cs typeface="Calibri Light"/>
              </a:rPr>
              <a:t>grupo</a:t>
            </a:r>
            <a:r>
              <a:rPr dirty="0" spc="-165">
                <a:latin typeface="Calibri Light"/>
                <a:cs typeface="Calibri Light"/>
              </a:rPr>
              <a:t> </a:t>
            </a:r>
            <a:r>
              <a:rPr dirty="0">
                <a:latin typeface="Calibri Light"/>
                <a:cs typeface="Calibri Light"/>
              </a:rPr>
              <a:t>de</a:t>
            </a:r>
            <a:r>
              <a:rPr dirty="0" spc="-140">
                <a:latin typeface="Calibri Light"/>
                <a:cs typeface="Calibri Light"/>
              </a:rPr>
              <a:t> </a:t>
            </a:r>
            <a:r>
              <a:rPr dirty="0" spc="-20">
                <a:latin typeface="Calibri Light"/>
                <a:cs typeface="Calibri Light"/>
              </a:rPr>
              <a:t>edad</a:t>
            </a:r>
          </a:p>
        </p:txBody>
      </p:sp>
      <p:sp>
        <p:nvSpPr>
          <p:cNvPr id="3" name="object 3" descr=""/>
          <p:cNvSpPr/>
          <p:nvPr/>
        </p:nvSpPr>
        <p:spPr>
          <a:xfrm>
            <a:off x="1719072" y="5105400"/>
            <a:ext cx="279400" cy="116205"/>
          </a:xfrm>
          <a:custGeom>
            <a:avLst/>
            <a:gdLst/>
            <a:ahLst/>
            <a:cxnLst/>
            <a:rect l="l" t="t" r="r" b="b"/>
            <a:pathLst>
              <a:path w="279400" h="116204">
                <a:moveTo>
                  <a:pt x="278891" y="0"/>
                </a:moveTo>
                <a:lnTo>
                  <a:pt x="0" y="0"/>
                </a:lnTo>
                <a:lnTo>
                  <a:pt x="0" y="115824"/>
                </a:lnTo>
                <a:lnTo>
                  <a:pt x="278891" y="115824"/>
                </a:lnTo>
                <a:lnTo>
                  <a:pt x="278891" y="0"/>
                </a:lnTo>
                <a:close/>
              </a:path>
            </a:pathLst>
          </a:custGeom>
          <a:solidFill>
            <a:srgbClr val="92D050"/>
          </a:solidFill>
        </p:spPr>
        <p:txBody>
          <a:bodyPr wrap="square" lIns="0" tIns="0" rIns="0" bIns="0" rtlCol="0"/>
          <a:lstStyle/>
          <a:p/>
        </p:txBody>
      </p:sp>
      <p:grpSp>
        <p:nvGrpSpPr>
          <p:cNvPr id="4" name="object 4" descr=""/>
          <p:cNvGrpSpPr/>
          <p:nvPr/>
        </p:nvGrpSpPr>
        <p:grpSpPr>
          <a:xfrm>
            <a:off x="1719072" y="5679947"/>
            <a:ext cx="222885" cy="114300"/>
            <a:chOff x="1719072" y="5679947"/>
            <a:chExt cx="222885" cy="114300"/>
          </a:xfrm>
        </p:grpSpPr>
        <p:sp>
          <p:nvSpPr>
            <p:cNvPr id="5" name="object 5" descr=""/>
            <p:cNvSpPr/>
            <p:nvPr/>
          </p:nvSpPr>
          <p:spPr>
            <a:xfrm>
              <a:off x="1719072" y="5679947"/>
              <a:ext cx="167640" cy="114300"/>
            </a:xfrm>
            <a:custGeom>
              <a:avLst/>
              <a:gdLst/>
              <a:ahLst/>
              <a:cxnLst/>
              <a:rect l="l" t="t" r="r" b="b"/>
              <a:pathLst>
                <a:path w="167639" h="114300">
                  <a:moveTo>
                    <a:pt x="167639" y="0"/>
                  </a:moveTo>
                  <a:lnTo>
                    <a:pt x="0" y="0"/>
                  </a:lnTo>
                  <a:lnTo>
                    <a:pt x="0" y="114299"/>
                  </a:lnTo>
                  <a:lnTo>
                    <a:pt x="167639" y="114299"/>
                  </a:lnTo>
                  <a:lnTo>
                    <a:pt x="167639" y="0"/>
                  </a:lnTo>
                  <a:close/>
                </a:path>
              </a:pathLst>
            </a:custGeom>
            <a:solidFill>
              <a:srgbClr val="92D05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 descr=""/>
            <p:cNvSpPr/>
            <p:nvPr/>
          </p:nvSpPr>
          <p:spPr>
            <a:xfrm>
              <a:off x="1886712" y="5679947"/>
              <a:ext cx="55244" cy="114300"/>
            </a:xfrm>
            <a:custGeom>
              <a:avLst/>
              <a:gdLst/>
              <a:ahLst/>
              <a:cxnLst/>
              <a:rect l="l" t="t" r="r" b="b"/>
              <a:pathLst>
                <a:path w="55244" h="114300">
                  <a:moveTo>
                    <a:pt x="54863" y="0"/>
                  </a:moveTo>
                  <a:lnTo>
                    <a:pt x="0" y="0"/>
                  </a:lnTo>
                  <a:lnTo>
                    <a:pt x="0" y="114299"/>
                  </a:lnTo>
                  <a:lnTo>
                    <a:pt x="54863" y="114299"/>
                  </a:lnTo>
                  <a:lnTo>
                    <a:pt x="54863" y="0"/>
                  </a:lnTo>
                  <a:close/>
                </a:path>
              </a:pathLst>
            </a:custGeom>
            <a:solidFill>
              <a:srgbClr val="007CDA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7" name="object 7" descr=""/>
          <p:cNvSpPr/>
          <p:nvPr/>
        </p:nvSpPr>
        <p:spPr>
          <a:xfrm>
            <a:off x="1941576" y="5393435"/>
            <a:ext cx="56515" cy="114300"/>
          </a:xfrm>
          <a:custGeom>
            <a:avLst/>
            <a:gdLst/>
            <a:ahLst/>
            <a:cxnLst/>
            <a:rect l="l" t="t" r="r" b="b"/>
            <a:pathLst>
              <a:path w="56514" h="114300">
                <a:moveTo>
                  <a:pt x="56387" y="0"/>
                </a:moveTo>
                <a:lnTo>
                  <a:pt x="0" y="0"/>
                </a:lnTo>
                <a:lnTo>
                  <a:pt x="0" y="114300"/>
                </a:lnTo>
                <a:lnTo>
                  <a:pt x="56387" y="114300"/>
                </a:lnTo>
                <a:lnTo>
                  <a:pt x="56387" y="0"/>
                </a:lnTo>
                <a:close/>
              </a:path>
            </a:pathLst>
          </a:custGeom>
          <a:solidFill>
            <a:srgbClr val="007CDA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" name="object 8" descr=""/>
          <p:cNvSpPr/>
          <p:nvPr/>
        </p:nvSpPr>
        <p:spPr>
          <a:xfrm>
            <a:off x="1886711" y="4818888"/>
            <a:ext cx="111760" cy="114300"/>
          </a:xfrm>
          <a:custGeom>
            <a:avLst/>
            <a:gdLst/>
            <a:ahLst/>
            <a:cxnLst/>
            <a:rect l="l" t="t" r="r" b="b"/>
            <a:pathLst>
              <a:path w="111760" h="114300">
                <a:moveTo>
                  <a:pt x="111251" y="0"/>
                </a:moveTo>
                <a:lnTo>
                  <a:pt x="0" y="0"/>
                </a:lnTo>
                <a:lnTo>
                  <a:pt x="0" y="114300"/>
                </a:lnTo>
                <a:lnTo>
                  <a:pt x="111251" y="114300"/>
                </a:lnTo>
                <a:lnTo>
                  <a:pt x="111251" y="0"/>
                </a:lnTo>
                <a:close/>
              </a:path>
            </a:pathLst>
          </a:custGeom>
          <a:solidFill>
            <a:srgbClr val="007CDA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" name="object 9" descr=""/>
          <p:cNvSpPr/>
          <p:nvPr/>
        </p:nvSpPr>
        <p:spPr>
          <a:xfrm>
            <a:off x="1886711" y="4530852"/>
            <a:ext cx="166370" cy="116205"/>
          </a:xfrm>
          <a:custGeom>
            <a:avLst/>
            <a:gdLst/>
            <a:ahLst/>
            <a:cxnLst/>
            <a:rect l="l" t="t" r="r" b="b"/>
            <a:pathLst>
              <a:path w="166369" h="116204">
                <a:moveTo>
                  <a:pt x="166115" y="0"/>
                </a:moveTo>
                <a:lnTo>
                  <a:pt x="0" y="0"/>
                </a:lnTo>
                <a:lnTo>
                  <a:pt x="0" y="115824"/>
                </a:lnTo>
                <a:lnTo>
                  <a:pt x="166115" y="115824"/>
                </a:lnTo>
                <a:lnTo>
                  <a:pt x="166115" y="0"/>
                </a:lnTo>
                <a:close/>
              </a:path>
            </a:pathLst>
          </a:custGeom>
          <a:solidFill>
            <a:srgbClr val="007CDA"/>
          </a:solidFill>
        </p:spPr>
        <p:txBody>
          <a:bodyPr wrap="square" lIns="0" tIns="0" rIns="0" bIns="0" rtlCol="0"/>
          <a:lstStyle/>
          <a:p/>
        </p:txBody>
      </p:sp>
      <p:grpSp>
        <p:nvGrpSpPr>
          <p:cNvPr id="10" name="object 10" descr=""/>
          <p:cNvGrpSpPr/>
          <p:nvPr/>
        </p:nvGrpSpPr>
        <p:grpSpPr>
          <a:xfrm>
            <a:off x="1830323" y="3957828"/>
            <a:ext cx="334010" cy="114300"/>
            <a:chOff x="1830323" y="3957828"/>
            <a:chExt cx="334010" cy="114300"/>
          </a:xfrm>
        </p:grpSpPr>
        <p:sp>
          <p:nvSpPr>
            <p:cNvPr id="11" name="object 11" descr=""/>
            <p:cNvSpPr/>
            <p:nvPr/>
          </p:nvSpPr>
          <p:spPr>
            <a:xfrm>
              <a:off x="1830323" y="3957828"/>
              <a:ext cx="279400" cy="114300"/>
            </a:xfrm>
            <a:custGeom>
              <a:avLst/>
              <a:gdLst/>
              <a:ahLst/>
              <a:cxnLst/>
              <a:rect l="l" t="t" r="r" b="b"/>
              <a:pathLst>
                <a:path w="279400" h="114300">
                  <a:moveTo>
                    <a:pt x="278892" y="0"/>
                  </a:moveTo>
                  <a:lnTo>
                    <a:pt x="0" y="0"/>
                  </a:lnTo>
                  <a:lnTo>
                    <a:pt x="0" y="114300"/>
                  </a:lnTo>
                  <a:lnTo>
                    <a:pt x="278892" y="114300"/>
                  </a:lnTo>
                  <a:lnTo>
                    <a:pt x="278892" y="0"/>
                  </a:lnTo>
                  <a:close/>
                </a:path>
              </a:pathLst>
            </a:custGeom>
            <a:solidFill>
              <a:srgbClr val="92D05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2" name="object 12" descr=""/>
            <p:cNvSpPr/>
            <p:nvPr/>
          </p:nvSpPr>
          <p:spPr>
            <a:xfrm>
              <a:off x="2109215" y="3957828"/>
              <a:ext cx="55244" cy="114300"/>
            </a:xfrm>
            <a:custGeom>
              <a:avLst/>
              <a:gdLst/>
              <a:ahLst/>
              <a:cxnLst/>
              <a:rect l="l" t="t" r="r" b="b"/>
              <a:pathLst>
                <a:path w="55244" h="114300">
                  <a:moveTo>
                    <a:pt x="54863" y="0"/>
                  </a:moveTo>
                  <a:lnTo>
                    <a:pt x="0" y="0"/>
                  </a:lnTo>
                  <a:lnTo>
                    <a:pt x="0" y="114300"/>
                  </a:lnTo>
                  <a:lnTo>
                    <a:pt x="54863" y="114300"/>
                  </a:lnTo>
                  <a:lnTo>
                    <a:pt x="54863" y="0"/>
                  </a:lnTo>
                  <a:close/>
                </a:path>
              </a:pathLst>
            </a:custGeom>
            <a:solidFill>
              <a:srgbClr val="007CDA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3" name="object 13" descr=""/>
          <p:cNvSpPr/>
          <p:nvPr/>
        </p:nvSpPr>
        <p:spPr>
          <a:xfrm>
            <a:off x="2275332" y="3096767"/>
            <a:ext cx="111760" cy="114300"/>
          </a:xfrm>
          <a:custGeom>
            <a:avLst/>
            <a:gdLst/>
            <a:ahLst/>
            <a:cxnLst/>
            <a:rect l="l" t="t" r="r" b="b"/>
            <a:pathLst>
              <a:path w="111760" h="114300">
                <a:moveTo>
                  <a:pt x="111251" y="0"/>
                </a:moveTo>
                <a:lnTo>
                  <a:pt x="0" y="0"/>
                </a:lnTo>
                <a:lnTo>
                  <a:pt x="0" y="114300"/>
                </a:lnTo>
                <a:lnTo>
                  <a:pt x="111251" y="114300"/>
                </a:lnTo>
                <a:lnTo>
                  <a:pt x="111251" y="0"/>
                </a:lnTo>
                <a:close/>
              </a:path>
            </a:pathLst>
          </a:custGeom>
          <a:solidFill>
            <a:srgbClr val="007CDA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4" name="object 14" descr=""/>
          <p:cNvSpPr/>
          <p:nvPr/>
        </p:nvSpPr>
        <p:spPr>
          <a:xfrm>
            <a:off x="2331720" y="2808732"/>
            <a:ext cx="166370" cy="116205"/>
          </a:xfrm>
          <a:custGeom>
            <a:avLst/>
            <a:gdLst/>
            <a:ahLst/>
            <a:cxnLst/>
            <a:rect l="l" t="t" r="r" b="b"/>
            <a:pathLst>
              <a:path w="166369" h="116205">
                <a:moveTo>
                  <a:pt x="166116" y="0"/>
                </a:moveTo>
                <a:lnTo>
                  <a:pt x="0" y="0"/>
                </a:lnTo>
                <a:lnTo>
                  <a:pt x="0" y="115823"/>
                </a:lnTo>
                <a:lnTo>
                  <a:pt x="166116" y="115823"/>
                </a:lnTo>
                <a:lnTo>
                  <a:pt x="166116" y="0"/>
                </a:lnTo>
                <a:close/>
              </a:path>
            </a:pathLst>
          </a:custGeom>
          <a:solidFill>
            <a:srgbClr val="007CDA"/>
          </a:solidFill>
        </p:spPr>
        <p:txBody>
          <a:bodyPr wrap="square" lIns="0" tIns="0" rIns="0" bIns="0" rtlCol="0"/>
          <a:lstStyle/>
          <a:p/>
        </p:txBody>
      </p:sp>
      <p:grpSp>
        <p:nvGrpSpPr>
          <p:cNvPr id="15" name="object 15" descr=""/>
          <p:cNvGrpSpPr/>
          <p:nvPr/>
        </p:nvGrpSpPr>
        <p:grpSpPr>
          <a:xfrm>
            <a:off x="1719072" y="4244340"/>
            <a:ext cx="390525" cy="114300"/>
            <a:chOff x="1719072" y="4244340"/>
            <a:chExt cx="390525" cy="114300"/>
          </a:xfrm>
        </p:grpSpPr>
        <p:sp>
          <p:nvSpPr>
            <p:cNvPr id="16" name="object 16" descr=""/>
            <p:cNvSpPr/>
            <p:nvPr/>
          </p:nvSpPr>
          <p:spPr>
            <a:xfrm>
              <a:off x="1719072" y="4244340"/>
              <a:ext cx="279400" cy="114300"/>
            </a:xfrm>
            <a:custGeom>
              <a:avLst/>
              <a:gdLst/>
              <a:ahLst/>
              <a:cxnLst/>
              <a:rect l="l" t="t" r="r" b="b"/>
              <a:pathLst>
                <a:path w="279400" h="114300">
                  <a:moveTo>
                    <a:pt x="278891" y="0"/>
                  </a:moveTo>
                  <a:lnTo>
                    <a:pt x="0" y="0"/>
                  </a:lnTo>
                  <a:lnTo>
                    <a:pt x="0" y="114300"/>
                  </a:lnTo>
                  <a:lnTo>
                    <a:pt x="278891" y="114300"/>
                  </a:lnTo>
                  <a:lnTo>
                    <a:pt x="278891" y="0"/>
                  </a:lnTo>
                  <a:close/>
                </a:path>
              </a:pathLst>
            </a:custGeom>
            <a:solidFill>
              <a:srgbClr val="92D05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7" name="object 17" descr=""/>
            <p:cNvSpPr/>
            <p:nvPr/>
          </p:nvSpPr>
          <p:spPr>
            <a:xfrm>
              <a:off x="1997963" y="4244340"/>
              <a:ext cx="55244" cy="114300"/>
            </a:xfrm>
            <a:custGeom>
              <a:avLst/>
              <a:gdLst/>
              <a:ahLst/>
              <a:cxnLst/>
              <a:rect l="l" t="t" r="r" b="b"/>
              <a:pathLst>
                <a:path w="55244" h="114300">
                  <a:moveTo>
                    <a:pt x="54863" y="0"/>
                  </a:moveTo>
                  <a:lnTo>
                    <a:pt x="0" y="0"/>
                  </a:lnTo>
                  <a:lnTo>
                    <a:pt x="0" y="114300"/>
                  </a:lnTo>
                  <a:lnTo>
                    <a:pt x="54863" y="114300"/>
                  </a:lnTo>
                  <a:lnTo>
                    <a:pt x="54863" y="0"/>
                  </a:lnTo>
                  <a:close/>
                </a:path>
              </a:pathLst>
            </a:custGeom>
            <a:solidFill>
              <a:srgbClr val="007CD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8" name="object 18" descr=""/>
            <p:cNvSpPr/>
            <p:nvPr/>
          </p:nvSpPr>
          <p:spPr>
            <a:xfrm>
              <a:off x="2052828" y="4244340"/>
              <a:ext cx="56515" cy="114300"/>
            </a:xfrm>
            <a:custGeom>
              <a:avLst/>
              <a:gdLst/>
              <a:ahLst/>
              <a:cxnLst/>
              <a:rect l="l" t="t" r="r" b="b"/>
              <a:pathLst>
                <a:path w="56514" h="114300">
                  <a:moveTo>
                    <a:pt x="56388" y="0"/>
                  </a:moveTo>
                  <a:lnTo>
                    <a:pt x="0" y="0"/>
                  </a:lnTo>
                  <a:lnTo>
                    <a:pt x="0" y="114300"/>
                  </a:lnTo>
                  <a:lnTo>
                    <a:pt x="56388" y="114300"/>
                  </a:lnTo>
                  <a:lnTo>
                    <a:pt x="56388" y="0"/>
                  </a:lnTo>
                  <a:close/>
                </a:path>
              </a:pathLst>
            </a:custGeom>
            <a:solidFill>
              <a:srgbClr val="FFC000"/>
            </a:solid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19" name="object 19" descr=""/>
          <p:cNvGrpSpPr/>
          <p:nvPr/>
        </p:nvGrpSpPr>
        <p:grpSpPr>
          <a:xfrm>
            <a:off x="1775460" y="3669791"/>
            <a:ext cx="388620" cy="116205"/>
            <a:chOff x="1775460" y="3669791"/>
            <a:chExt cx="388620" cy="116205"/>
          </a:xfrm>
        </p:grpSpPr>
        <p:sp>
          <p:nvSpPr>
            <p:cNvPr id="20" name="object 20" descr=""/>
            <p:cNvSpPr/>
            <p:nvPr/>
          </p:nvSpPr>
          <p:spPr>
            <a:xfrm>
              <a:off x="1775460" y="3669791"/>
              <a:ext cx="334010" cy="116205"/>
            </a:xfrm>
            <a:custGeom>
              <a:avLst/>
              <a:gdLst/>
              <a:ahLst/>
              <a:cxnLst/>
              <a:rect l="l" t="t" r="r" b="b"/>
              <a:pathLst>
                <a:path w="334010" h="116204">
                  <a:moveTo>
                    <a:pt x="333756" y="0"/>
                  </a:moveTo>
                  <a:lnTo>
                    <a:pt x="0" y="0"/>
                  </a:lnTo>
                  <a:lnTo>
                    <a:pt x="0" y="115823"/>
                  </a:lnTo>
                  <a:lnTo>
                    <a:pt x="333756" y="115823"/>
                  </a:lnTo>
                  <a:lnTo>
                    <a:pt x="333756" y="0"/>
                  </a:lnTo>
                  <a:close/>
                </a:path>
              </a:pathLst>
            </a:custGeom>
            <a:solidFill>
              <a:srgbClr val="92D05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1" name="object 21" descr=""/>
            <p:cNvSpPr/>
            <p:nvPr/>
          </p:nvSpPr>
          <p:spPr>
            <a:xfrm>
              <a:off x="2109216" y="3669791"/>
              <a:ext cx="55244" cy="116205"/>
            </a:xfrm>
            <a:custGeom>
              <a:avLst/>
              <a:gdLst/>
              <a:ahLst/>
              <a:cxnLst/>
              <a:rect l="l" t="t" r="r" b="b"/>
              <a:pathLst>
                <a:path w="55244" h="116204">
                  <a:moveTo>
                    <a:pt x="54863" y="0"/>
                  </a:moveTo>
                  <a:lnTo>
                    <a:pt x="0" y="0"/>
                  </a:lnTo>
                  <a:lnTo>
                    <a:pt x="0" y="115823"/>
                  </a:lnTo>
                  <a:lnTo>
                    <a:pt x="54863" y="115823"/>
                  </a:lnTo>
                  <a:lnTo>
                    <a:pt x="54863" y="0"/>
                  </a:lnTo>
                  <a:close/>
                </a:path>
              </a:pathLst>
            </a:custGeom>
            <a:solidFill>
              <a:srgbClr val="FFC000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22" name="object 22" descr=""/>
          <p:cNvSpPr/>
          <p:nvPr/>
        </p:nvSpPr>
        <p:spPr>
          <a:xfrm>
            <a:off x="2220467" y="3383279"/>
            <a:ext cx="111760" cy="114300"/>
          </a:xfrm>
          <a:custGeom>
            <a:avLst/>
            <a:gdLst/>
            <a:ahLst/>
            <a:cxnLst/>
            <a:rect l="l" t="t" r="r" b="b"/>
            <a:pathLst>
              <a:path w="111760" h="114300">
                <a:moveTo>
                  <a:pt x="111251" y="0"/>
                </a:moveTo>
                <a:lnTo>
                  <a:pt x="0" y="0"/>
                </a:lnTo>
                <a:lnTo>
                  <a:pt x="0" y="114300"/>
                </a:lnTo>
                <a:lnTo>
                  <a:pt x="111251" y="114300"/>
                </a:lnTo>
                <a:lnTo>
                  <a:pt x="111251" y="0"/>
                </a:lnTo>
                <a:close/>
              </a:path>
            </a:pathLst>
          </a:custGeom>
          <a:solidFill>
            <a:srgbClr val="FFC000"/>
          </a:solidFill>
        </p:spPr>
        <p:txBody>
          <a:bodyPr wrap="square" lIns="0" tIns="0" rIns="0" bIns="0" rtlCol="0"/>
          <a:lstStyle/>
          <a:p/>
        </p:txBody>
      </p:sp>
      <p:grpSp>
        <p:nvGrpSpPr>
          <p:cNvPr id="23" name="object 23" descr=""/>
          <p:cNvGrpSpPr/>
          <p:nvPr/>
        </p:nvGrpSpPr>
        <p:grpSpPr>
          <a:xfrm>
            <a:off x="2331720" y="2234183"/>
            <a:ext cx="443865" cy="116205"/>
            <a:chOff x="2331720" y="2234183"/>
            <a:chExt cx="443865" cy="116205"/>
          </a:xfrm>
        </p:grpSpPr>
        <p:sp>
          <p:nvSpPr>
            <p:cNvPr id="24" name="object 24" descr=""/>
            <p:cNvSpPr/>
            <p:nvPr/>
          </p:nvSpPr>
          <p:spPr>
            <a:xfrm>
              <a:off x="2331720" y="2234183"/>
              <a:ext cx="388620" cy="116205"/>
            </a:xfrm>
            <a:custGeom>
              <a:avLst/>
              <a:gdLst/>
              <a:ahLst/>
              <a:cxnLst/>
              <a:rect l="l" t="t" r="r" b="b"/>
              <a:pathLst>
                <a:path w="388619" h="116205">
                  <a:moveTo>
                    <a:pt x="388619" y="0"/>
                  </a:moveTo>
                  <a:lnTo>
                    <a:pt x="0" y="0"/>
                  </a:lnTo>
                  <a:lnTo>
                    <a:pt x="0" y="115824"/>
                  </a:lnTo>
                  <a:lnTo>
                    <a:pt x="388619" y="115824"/>
                  </a:lnTo>
                  <a:lnTo>
                    <a:pt x="388619" y="0"/>
                  </a:lnTo>
                  <a:close/>
                </a:path>
              </a:pathLst>
            </a:custGeom>
            <a:solidFill>
              <a:srgbClr val="007CD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5" name="object 25" descr=""/>
            <p:cNvSpPr/>
            <p:nvPr/>
          </p:nvSpPr>
          <p:spPr>
            <a:xfrm>
              <a:off x="2720340" y="2234183"/>
              <a:ext cx="55244" cy="116205"/>
            </a:xfrm>
            <a:custGeom>
              <a:avLst/>
              <a:gdLst/>
              <a:ahLst/>
              <a:cxnLst/>
              <a:rect l="l" t="t" r="r" b="b"/>
              <a:pathLst>
                <a:path w="55244" h="116205">
                  <a:moveTo>
                    <a:pt x="54864" y="0"/>
                  </a:moveTo>
                  <a:lnTo>
                    <a:pt x="0" y="0"/>
                  </a:lnTo>
                  <a:lnTo>
                    <a:pt x="0" y="115824"/>
                  </a:lnTo>
                  <a:lnTo>
                    <a:pt x="54864" y="115824"/>
                  </a:lnTo>
                  <a:lnTo>
                    <a:pt x="54864" y="0"/>
                  </a:lnTo>
                  <a:close/>
                </a:path>
              </a:pathLst>
            </a:custGeom>
            <a:solidFill>
              <a:srgbClr val="FFC000"/>
            </a:solid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26" name="object 26" descr=""/>
          <p:cNvGrpSpPr/>
          <p:nvPr/>
        </p:nvGrpSpPr>
        <p:grpSpPr>
          <a:xfrm>
            <a:off x="2775204" y="1947672"/>
            <a:ext cx="390525" cy="114300"/>
            <a:chOff x="2775204" y="1947672"/>
            <a:chExt cx="390525" cy="114300"/>
          </a:xfrm>
        </p:grpSpPr>
        <p:sp>
          <p:nvSpPr>
            <p:cNvPr id="27" name="object 27" descr=""/>
            <p:cNvSpPr/>
            <p:nvPr/>
          </p:nvSpPr>
          <p:spPr>
            <a:xfrm>
              <a:off x="2775204" y="1947672"/>
              <a:ext cx="334010" cy="114300"/>
            </a:xfrm>
            <a:custGeom>
              <a:avLst/>
              <a:gdLst/>
              <a:ahLst/>
              <a:cxnLst/>
              <a:rect l="l" t="t" r="r" b="b"/>
              <a:pathLst>
                <a:path w="334010" h="114300">
                  <a:moveTo>
                    <a:pt x="333756" y="0"/>
                  </a:moveTo>
                  <a:lnTo>
                    <a:pt x="0" y="0"/>
                  </a:lnTo>
                  <a:lnTo>
                    <a:pt x="0" y="114300"/>
                  </a:lnTo>
                  <a:lnTo>
                    <a:pt x="333756" y="114300"/>
                  </a:lnTo>
                  <a:lnTo>
                    <a:pt x="333756" y="0"/>
                  </a:lnTo>
                  <a:close/>
                </a:path>
              </a:pathLst>
            </a:custGeom>
            <a:solidFill>
              <a:srgbClr val="007CD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8" name="object 28" descr=""/>
            <p:cNvSpPr/>
            <p:nvPr/>
          </p:nvSpPr>
          <p:spPr>
            <a:xfrm>
              <a:off x="3108960" y="1947672"/>
              <a:ext cx="56515" cy="114300"/>
            </a:xfrm>
            <a:custGeom>
              <a:avLst/>
              <a:gdLst/>
              <a:ahLst/>
              <a:cxnLst/>
              <a:rect l="l" t="t" r="r" b="b"/>
              <a:pathLst>
                <a:path w="56514" h="114300">
                  <a:moveTo>
                    <a:pt x="56387" y="0"/>
                  </a:moveTo>
                  <a:lnTo>
                    <a:pt x="0" y="0"/>
                  </a:lnTo>
                  <a:lnTo>
                    <a:pt x="0" y="114300"/>
                  </a:lnTo>
                  <a:lnTo>
                    <a:pt x="56387" y="114300"/>
                  </a:lnTo>
                  <a:lnTo>
                    <a:pt x="56387" y="0"/>
                  </a:lnTo>
                  <a:close/>
                </a:path>
              </a:pathLst>
            </a:custGeom>
            <a:solidFill>
              <a:srgbClr val="FFC000"/>
            </a:solid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29" name="object 29" descr=""/>
          <p:cNvGrpSpPr/>
          <p:nvPr/>
        </p:nvGrpSpPr>
        <p:grpSpPr>
          <a:xfrm>
            <a:off x="2109216" y="2522220"/>
            <a:ext cx="500380" cy="114300"/>
            <a:chOff x="2109216" y="2522220"/>
            <a:chExt cx="500380" cy="114300"/>
          </a:xfrm>
        </p:grpSpPr>
        <p:sp>
          <p:nvSpPr>
            <p:cNvPr id="30" name="object 30" descr=""/>
            <p:cNvSpPr/>
            <p:nvPr/>
          </p:nvSpPr>
          <p:spPr>
            <a:xfrm>
              <a:off x="2109216" y="2522220"/>
              <a:ext cx="334010" cy="114300"/>
            </a:xfrm>
            <a:custGeom>
              <a:avLst/>
              <a:gdLst/>
              <a:ahLst/>
              <a:cxnLst/>
              <a:rect l="l" t="t" r="r" b="b"/>
              <a:pathLst>
                <a:path w="334010" h="114300">
                  <a:moveTo>
                    <a:pt x="333756" y="0"/>
                  </a:moveTo>
                  <a:lnTo>
                    <a:pt x="0" y="0"/>
                  </a:lnTo>
                  <a:lnTo>
                    <a:pt x="0" y="114300"/>
                  </a:lnTo>
                  <a:lnTo>
                    <a:pt x="333756" y="114300"/>
                  </a:lnTo>
                  <a:lnTo>
                    <a:pt x="333756" y="0"/>
                  </a:lnTo>
                  <a:close/>
                </a:path>
              </a:pathLst>
            </a:custGeom>
            <a:solidFill>
              <a:srgbClr val="007CD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1" name="object 31" descr=""/>
            <p:cNvSpPr/>
            <p:nvPr/>
          </p:nvSpPr>
          <p:spPr>
            <a:xfrm>
              <a:off x="2442972" y="2522220"/>
              <a:ext cx="55244" cy="114300"/>
            </a:xfrm>
            <a:custGeom>
              <a:avLst/>
              <a:gdLst/>
              <a:ahLst/>
              <a:cxnLst/>
              <a:rect l="l" t="t" r="r" b="b"/>
              <a:pathLst>
                <a:path w="55244" h="114300">
                  <a:moveTo>
                    <a:pt x="54863" y="0"/>
                  </a:moveTo>
                  <a:lnTo>
                    <a:pt x="0" y="0"/>
                  </a:lnTo>
                  <a:lnTo>
                    <a:pt x="0" y="114300"/>
                  </a:lnTo>
                  <a:lnTo>
                    <a:pt x="54863" y="114300"/>
                  </a:lnTo>
                  <a:lnTo>
                    <a:pt x="54863" y="0"/>
                  </a:lnTo>
                  <a:close/>
                </a:path>
              </a:pathLst>
            </a:custGeom>
            <a:solidFill>
              <a:srgbClr val="FFC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2" name="object 32" descr=""/>
            <p:cNvSpPr/>
            <p:nvPr/>
          </p:nvSpPr>
          <p:spPr>
            <a:xfrm>
              <a:off x="2497836" y="2522220"/>
              <a:ext cx="111760" cy="114300"/>
            </a:xfrm>
            <a:custGeom>
              <a:avLst/>
              <a:gdLst/>
              <a:ahLst/>
              <a:cxnLst/>
              <a:rect l="l" t="t" r="r" b="b"/>
              <a:pathLst>
                <a:path w="111760" h="114300">
                  <a:moveTo>
                    <a:pt x="111251" y="0"/>
                  </a:moveTo>
                  <a:lnTo>
                    <a:pt x="0" y="0"/>
                  </a:lnTo>
                  <a:lnTo>
                    <a:pt x="0" y="114300"/>
                  </a:lnTo>
                  <a:lnTo>
                    <a:pt x="111251" y="114300"/>
                  </a:lnTo>
                  <a:lnTo>
                    <a:pt x="111251" y="0"/>
                  </a:lnTo>
                  <a:close/>
                </a:path>
              </a:pathLst>
            </a:custGeom>
            <a:solidFill>
              <a:srgbClr val="C55A11"/>
            </a:solid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33" name="object 33" descr=""/>
          <p:cNvGrpSpPr/>
          <p:nvPr/>
        </p:nvGrpSpPr>
        <p:grpSpPr>
          <a:xfrm>
            <a:off x="3220211" y="1661160"/>
            <a:ext cx="445134" cy="114300"/>
            <a:chOff x="3220211" y="1661160"/>
            <a:chExt cx="445134" cy="114300"/>
          </a:xfrm>
        </p:grpSpPr>
        <p:sp>
          <p:nvSpPr>
            <p:cNvPr id="34" name="object 34" descr=""/>
            <p:cNvSpPr/>
            <p:nvPr/>
          </p:nvSpPr>
          <p:spPr>
            <a:xfrm>
              <a:off x="3220211" y="1661160"/>
              <a:ext cx="390525" cy="114300"/>
            </a:xfrm>
            <a:custGeom>
              <a:avLst/>
              <a:gdLst/>
              <a:ahLst/>
              <a:cxnLst/>
              <a:rect l="l" t="t" r="r" b="b"/>
              <a:pathLst>
                <a:path w="390525" h="114300">
                  <a:moveTo>
                    <a:pt x="390143" y="0"/>
                  </a:moveTo>
                  <a:lnTo>
                    <a:pt x="0" y="0"/>
                  </a:lnTo>
                  <a:lnTo>
                    <a:pt x="0" y="114300"/>
                  </a:lnTo>
                  <a:lnTo>
                    <a:pt x="390143" y="114300"/>
                  </a:lnTo>
                  <a:lnTo>
                    <a:pt x="390143" y="0"/>
                  </a:lnTo>
                  <a:close/>
                </a:path>
              </a:pathLst>
            </a:custGeom>
            <a:solidFill>
              <a:srgbClr val="007CD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5" name="object 35" descr=""/>
            <p:cNvSpPr/>
            <p:nvPr/>
          </p:nvSpPr>
          <p:spPr>
            <a:xfrm>
              <a:off x="3610355" y="1661160"/>
              <a:ext cx="55244" cy="114300"/>
            </a:xfrm>
            <a:custGeom>
              <a:avLst/>
              <a:gdLst/>
              <a:ahLst/>
              <a:cxnLst/>
              <a:rect l="l" t="t" r="r" b="b"/>
              <a:pathLst>
                <a:path w="55245" h="114300">
                  <a:moveTo>
                    <a:pt x="54864" y="0"/>
                  </a:moveTo>
                  <a:lnTo>
                    <a:pt x="0" y="0"/>
                  </a:lnTo>
                  <a:lnTo>
                    <a:pt x="0" y="114300"/>
                  </a:lnTo>
                  <a:lnTo>
                    <a:pt x="54864" y="114300"/>
                  </a:lnTo>
                  <a:lnTo>
                    <a:pt x="54864" y="0"/>
                  </a:lnTo>
                  <a:close/>
                </a:path>
              </a:pathLst>
            </a:custGeom>
            <a:solidFill>
              <a:srgbClr val="C55A11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36" name="object 36" descr=""/>
          <p:cNvSpPr/>
          <p:nvPr/>
        </p:nvSpPr>
        <p:spPr>
          <a:xfrm>
            <a:off x="1608455" y="1287399"/>
            <a:ext cx="0" cy="4593590"/>
          </a:xfrm>
          <a:custGeom>
            <a:avLst/>
            <a:gdLst/>
            <a:ahLst/>
            <a:cxnLst/>
            <a:rect l="l" t="t" r="r" b="b"/>
            <a:pathLst>
              <a:path w="0" h="4593590">
                <a:moveTo>
                  <a:pt x="0" y="4593348"/>
                </a:moveTo>
                <a:lnTo>
                  <a:pt x="0" y="0"/>
                </a:lnTo>
              </a:path>
            </a:pathLst>
          </a:custGeom>
          <a:ln w="9525">
            <a:solidFill>
              <a:srgbClr val="D9D9D9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7" name="object 37" descr=""/>
          <p:cNvSpPr txBox="1"/>
          <p:nvPr/>
        </p:nvSpPr>
        <p:spPr>
          <a:xfrm>
            <a:off x="1608455" y="5679947"/>
            <a:ext cx="111125" cy="114300"/>
          </a:xfrm>
          <a:prstGeom prst="rect">
            <a:avLst/>
          </a:prstGeom>
          <a:solidFill>
            <a:srgbClr val="00506A"/>
          </a:solidFill>
        </p:spPr>
        <p:txBody>
          <a:bodyPr wrap="square" lIns="0" tIns="0" rIns="0" bIns="0" rtlCol="0" vert="horz">
            <a:spAutoFit/>
          </a:bodyPr>
          <a:lstStyle/>
          <a:p>
            <a:pPr marL="16510">
              <a:lnSpc>
                <a:spcPts val="900"/>
              </a:lnSpc>
            </a:pPr>
            <a:r>
              <a:rPr dirty="0" sz="1200" spc="-50">
                <a:solidFill>
                  <a:srgbClr val="FFFFFF"/>
                </a:solidFill>
                <a:latin typeface="Calibri"/>
                <a:cs typeface="Calibri"/>
              </a:rPr>
              <a:t>2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38" name="object 38" descr=""/>
          <p:cNvSpPr txBox="1"/>
          <p:nvPr/>
        </p:nvSpPr>
        <p:spPr>
          <a:xfrm>
            <a:off x="1608455" y="5393435"/>
            <a:ext cx="222250" cy="114300"/>
          </a:xfrm>
          <a:prstGeom prst="rect">
            <a:avLst/>
          </a:prstGeom>
          <a:solidFill>
            <a:srgbClr val="00506A"/>
          </a:solidFill>
        </p:spPr>
        <p:txBody>
          <a:bodyPr wrap="square" lIns="0" tIns="0" rIns="0" bIns="0" rtlCol="0" vert="horz">
            <a:spAutoFit/>
          </a:bodyPr>
          <a:lstStyle/>
          <a:p>
            <a:pPr marL="72390">
              <a:lnSpc>
                <a:spcPts val="900"/>
              </a:lnSpc>
            </a:pPr>
            <a:r>
              <a:rPr dirty="0" sz="1200" spc="-50">
                <a:solidFill>
                  <a:srgbClr val="FFFFFF"/>
                </a:solidFill>
                <a:latin typeface="Calibri"/>
                <a:cs typeface="Calibri"/>
              </a:rPr>
              <a:t>4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39" name="object 39" descr=""/>
          <p:cNvSpPr txBox="1"/>
          <p:nvPr/>
        </p:nvSpPr>
        <p:spPr>
          <a:xfrm>
            <a:off x="1608455" y="5105400"/>
            <a:ext cx="111125" cy="116205"/>
          </a:xfrm>
          <a:prstGeom prst="rect">
            <a:avLst/>
          </a:prstGeom>
          <a:solidFill>
            <a:srgbClr val="00506A"/>
          </a:solidFill>
        </p:spPr>
        <p:txBody>
          <a:bodyPr wrap="square" lIns="0" tIns="0" rIns="0" bIns="0" rtlCol="0" vert="horz">
            <a:spAutoFit/>
          </a:bodyPr>
          <a:lstStyle/>
          <a:p>
            <a:pPr marL="16510">
              <a:lnSpc>
                <a:spcPts val="910"/>
              </a:lnSpc>
            </a:pPr>
            <a:r>
              <a:rPr dirty="0" sz="1200" spc="-50">
                <a:solidFill>
                  <a:srgbClr val="FFFFFF"/>
                </a:solidFill>
                <a:latin typeface="Calibri"/>
                <a:cs typeface="Calibri"/>
              </a:rPr>
              <a:t>2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40" name="object 40" descr=""/>
          <p:cNvSpPr txBox="1"/>
          <p:nvPr/>
        </p:nvSpPr>
        <p:spPr>
          <a:xfrm>
            <a:off x="1608455" y="4818888"/>
            <a:ext cx="167005" cy="114300"/>
          </a:xfrm>
          <a:prstGeom prst="rect">
            <a:avLst/>
          </a:prstGeom>
          <a:solidFill>
            <a:srgbClr val="00506A"/>
          </a:solidFill>
        </p:spPr>
        <p:txBody>
          <a:bodyPr wrap="square" lIns="0" tIns="0" rIns="0" bIns="0" rtlCol="0" vert="horz">
            <a:spAutoFit/>
          </a:bodyPr>
          <a:lstStyle/>
          <a:p>
            <a:pPr marL="44450">
              <a:lnSpc>
                <a:spcPts val="900"/>
              </a:lnSpc>
            </a:pPr>
            <a:r>
              <a:rPr dirty="0" sz="1200" spc="-50">
                <a:solidFill>
                  <a:srgbClr val="FFFFFF"/>
                </a:solidFill>
                <a:latin typeface="Calibri"/>
                <a:cs typeface="Calibri"/>
              </a:rPr>
              <a:t>3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41" name="object 41" descr=""/>
          <p:cNvSpPr txBox="1"/>
          <p:nvPr/>
        </p:nvSpPr>
        <p:spPr>
          <a:xfrm>
            <a:off x="1608455" y="4530852"/>
            <a:ext cx="111125" cy="116205"/>
          </a:xfrm>
          <a:prstGeom prst="rect">
            <a:avLst/>
          </a:prstGeom>
          <a:solidFill>
            <a:srgbClr val="00506A"/>
          </a:solidFill>
        </p:spPr>
        <p:txBody>
          <a:bodyPr wrap="square" lIns="0" tIns="0" rIns="0" bIns="0" rtlCol="0" vert="horz">
            <a:spAutoFit/>
          </a:bodyPr>
          <a:lstStyle/>
          <a:p>
            <a:pPr marL="16510">
              <a:lnSpc>
                <a:spcPts val="910"/>
              </a:lnSpc>
            </a:pPr>
            <a:r>
              <a:rPr dirty="0" sz="1200" spc="-50">
                <a:solidFill>
                  <a:srgbClr val="FFFFFF"/>
                </a:solidFill>
                <a:latin typeface="Calibri"/>
                <a:cs typeface="Calibri"/>
              </a:rPr>
              <a:t>2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42" name="object 42" descr=""/>
          <p:cNvSpPr txBox="1"/>
          <p:nvPr/>
        </p:nvSpPr>
        <p:spPr>
          <a:xfrm>
            <a:off x="1608455" y="4244340"/>
            <a:ext cx="111125" cy="114300"/>
          </a:xfrm>
          <a:prstGeom prst="rect">
            <a:avLst/>
          </a:prstGeom>
          <a:solidFill>
            <a:srgbClr val="00506A"/>
          </a:solidFill>
        </p:spPr>
        <p:txBody>
          <a:bodyPr wrap="square" lIns="0" tIns="0" rIns="0" bIns="0" rtlCol="0" vert="horz">
            <a:spAutoFit/>
          </a:bodyPr>
          <a:lstStyle/>
          <a:p>
            <a:pPr marL="16510">
              <a:lnSpc>
                <a:spcPts val="900"/>
              </a:lnSpc>
            </a:pPr>
            <a:r>
              <a:rPr dirty="0" sz="1200" spc="-50">
                <a:solidFill>
                  <a:srgbClr val="FFFFFF"/>
                </a:solidFill>
                <a:latin typeface="Calibri"/>
                <a:cs typeface="Calibri"/>
              </a:rPr>
              <a:t>2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43" name="object 43" descr=""/>
          <p:cNvSpPr txBox="1"/>
          <p:nvPr/>
        </p:nvSpPr>
        <p:spPr>
          <a:xfrm>
            <a:off x="1608455" y="3957828"/>
            <a:ext cx="222250" cy="114300"/>
          </a:xfrm>
          <a:prstGeom prst="rect">
            <a:avLst/>
          </a:prstGeom>
          <a:solidFill>
            <a:srgbClr val="00506A"/>
          </a:solidFill>
        </p:spPr>
        <p:txBody>
          <a:bodyPr wrap="square" lIns="0" tIns="0" rIns="0" bIns="0" rtlCol="0" vert="horz">
            <a:spAutoFit/>
          </a:bodyPr>
          <a:lstStyle/>
          <a:p>
            <a:pPr marL="72390">
              <a:lnSpc>
                <a:spcPts val="900"/>
              </a:lnSpc>
            </a:pPr>
            <a:r>
              <a:rPr dirty="0" sz="1200" spc="-50">
                <a:solidFill>
                  <a:srgbClr val="FFFFFF"/>
                </a:solidFill>
                <a:latin typeface="Calibri"/>
                <a:cs typeface="Calibri"/>
              </a:rPr>
              <a:t>4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44" name="object 44" descr=""/>
          <p:cNvSpPr txBox="1"/>
          <p:nvPr/>
        </p:nvSpPr>
        <p:spPr>
          <a:xfrm>
            <a:off x="1608455" y="3669791"/>
            <a:ext cx="167005" cy="116205"/>
          </a:xfrm>
          <a:prstGeom prst="rect">
            <a:avLst/>
          </a:prstGeom>
          <a:solidFill>
            <a:srgbClr val="00506A"/>
          </a:solidFill>
        </p:spPr>
        <p:txBody>
          <a:bodyPr wrap="square" lIns="0" tIns="0" rIns="0" bIns="0" rtlCol="0" vert="horz">
            <a:spAutoFit/>
          </a:bodyPr>
          <a:lstStyle/>
          <a:p>
            <a:pPr marL="44450">
              <a:lnSpc>
                <a:spcPts val="910"/>
              </a:lnSpc>
            </a:pPr>
            <a:r>
              <a:rPr dirty="0" sz="1200" spc="-50">
                <a:solidFill>
                  <a:srgbClr val="FFFFFF"/>
                </a:solidFill>
                <a:latin typeface="Calibri"/>
                <a:cs typeface="Calibri"/>
              </a:rPr>
              <a:t>3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45" name="object 45" descr=""/>
          <p:cNvSpPr txBox="1"/>
          <p:nvPr/>
        </p:nvSpPr>
        <p:spPr>
          <a:xfrm>
            <a:off x="1608455" y="3383279"/>
            <a:ext cx="278765" cy="114300"/>
          </a:xfrm>
          <a:prstGeom prst="rect">
            <a:avLst/>
          </a:prstGeom>
          <a:solidFill>
            <a:srgbClr val="00506A"/>
          </a:solidFill>
        </p:spPr>
        <p:txBody>
          <a:bodyPr wrap="square" lIns="0" tIns="0" rIns="0" bIns="0" rtlCol="0" vert="horz">
            <a:spAutoFit/>
          </a:bodyPr>
          <a:lstStyle/>
          <a:p>
            <a:pPr algn="ctr">
              <a:lnSpc>
                <a:spcPts val="900"/>
              </a:lnSpc>
            </a:pPr>
            <a:r>
              <a:rPr dirty="0" sz="1200" spc="-50">
                <a:solidFill>
                  <a:srgbClr val="FFFFFF"/>
                </a:solidFill>
                <a:latin typeface="Calibri"/>
                <a:cs typeface="Calibri"/>
              </a:rPr>
              <a:t>5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46" name="object 46" descr=""/>
          <p:cNvSpPr txBox="1"/>
          <p:nvPr/>
        </p:nvSpPr>
        <p:spPr>
          <a:xfrm>
            <a:off x="1608455" y="3096767"/>
            <a:ext cx="278765" cy="114300"/>
          </a:xfrm>
          <a:prstGeom prst="rect">
            <a:avLst/>
          </a:prstGeom>
          <a:solidFill>
            <a:srgbClr val="00506A"/>
          </a:solidFill>
        </p:spPr>
        <p:txBody>
          <a:bodyPr wrap="square" lIns="0" tIns="0" rIns="0" bIns="0" rtlCol="0" vert="horz">
            <a:spAutoFit/>
          </a:bodyPr>
          <a:lstStyle/>
          <a:p>
            <a:pPr algn="ctr">
              <a:lnSpc>
                <a:spcPts val="900"/>
              </a:lnSpc>
            </a:pPr>
            <a:r>
              <a:rPr dirty="0" sz="1200" spc="-50">
                <a:solidFill>
                  <a:srgbClr val="FFFFFF"/>
                </a:solidFill>
                <a:latin typeface="Calibri"/>
                <a:cs typeface="Calibri"/>
              </a:rPr>
              <a:t>5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47" name="object 47" descr=""/>
          <p:cNvSpPr txBox="1"/>
          <p:nvPr/>
        </p:nvSpPr>
        <p:spPr>
          <a:xfrm>
            <a:off x="1608455" y="2808732"/>
            <a:ext cx="278765" cy="116205"/>
          </a:xfrm>
          <a:prstGeom prst="rect">
            <a:avLst/>
          </a:prstGeom>
          <a:solidFill>
            <a:srgbClr val="00506A"/>
          </a:solidFill>
        </p:spPr>
        <p:txBody>
          <a:bodyPr wrap="square" lIns="0" tIns="0" rIns="0" bIns="0" rtlCol="0" vert="horz">
            <a:spAutoFit/>
          </a:bodyPr>
          <a:lstStyle/>
          <a:p>
            <a:pPr algn="ctr">
              <a:lnSpc>
                <a:spcPts val="910"/>
              </a:lnSpc>
            </a:pPr>
            <a:r>
              <a:rPr dirty="0" sz="1200" spc="-50">
                <a:solidFill>
                  <a:srgbClr val="FFFFFF"/>
                </a:solidFill>
                <a:latin typeface="Calibri"/>
                <a:cs typeface="Calibri"/>
              </a:rPr>
              <a:t>5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48" name="object 48" descr=""/>
          <p:cNvSpPr txBox="1"/>
          <p:nvPr/>
        </p:nvSpPr>
        <p:spPr>
          <a:xfrm>
            <a:off x="1608455" y="2522220"/>
            <a:ext cx="167005" cy="114300"/>
          </a:xfrm>
          <a:prstGeom prst="rect">
            <a:avLst/>
          </a:prstGeom>
          <a:solidFill>
            <a:srgbClr val="00506A"/>
          </a:solidFill>
        </p:spPr>
        <p:txBody>
          <a:bodyPr wrap="square" lIns="0" tIns="0" rIns="0" bIns="0" rtlCol="0" vert="horz">
            <a:spAutoFit/>
          </a:bodyPr>
          <a:lstStyle/>
          <a:p>
            <a:pPr marL="44450">
              <a:lnSpc>
                <a:spcPts val="900"/>
              </a:lnSpc>
            </a:pPr>
            <a:r>
              <a:rPr dirty="0" sz="1200" spc="-50">
                <a:solidFill>
                  <a:srgbClr val="FFFFFF"/>
                </a:solidFill>
                <a:latin typeface="Calibri"/>
                <a:cs typeface="Calibri"/>
              </a:rPr>
              <a:t>3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49" name="object 49" descr=""/>
          <p:cNvSpPr txBox="1"/>
          <p:nvPr/>
        </p:nvSpPr>
        <p:spPr>
          <a:xfrm>
            <a:off x="1608455" y="2234183"/>
            <a:ext cx="222250" cy="116205"/>
          </a:xfrm>
          <a:prstGeom prst="rect">
            <a:avLst/>
          </a:prstGeom>
          <a:solidFill>
            <a:srgbClr val="00506A"/>
          </a:solidFill>
        </p:spPr>
        <p:txBody>
          <a:bodyPr wrap="square" lIns="0" tIns="0" rIns="0" bIns="0" rtlCol="0" vert="horz">
            <a:spAutoFit/>
          </a:bodyPr>
          <a:lstStyle/>
          <a:p>
            <a:pPr marL="72390">
              <a:lnSpc>
                <a:spcPts val="910"/>
              </a:lnSpc>
            </a:pPr>
            <a:r>
              <a:rPr dirty="0" sz="1200" spc="-50">
                <a:solidFill>
                  <a:srgbClr val="FFFFFF"/>
                </a:solidFill>
                <a:latin typeface="Calibri"/>
                <a:cs typeface="Calibri"/>
              </a:rPr>
              <a:t>4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50" name="object 50" descr=""/>
          <p:cNvSpPr txBox="1"/>
          <p:nvPr/>
        </p:nvSpPr>
        <p:spPr>
          <a:xfrm>
            <a:off x="1613217" y="1947672"/>
            <a:ext cx="294640" cy="114300"/>
          </a:xfrm>
          <a:prstGeom prst="rect">
            <a:avLst/>
          </a:prstGeom>
          <a:solidFill>
            <a:srgbClr val="00506A"/>
          </a:solidFill>
        </p:spPr>
        <p:txBody>
          <a:bodyPr wrap="square" lIns="0" tIns="0" rIns="0" bIns="0" rtlCol="0" vert="horz">
            <a:spAutoFit/>
          </a:bodyPr>
          <a:lstStyle/>
          <a:p>
            <a:pPr marL="123189">
              <a:lnSpc>
                <a:spcPts val="900"/>
              </a:lnSpc>
            </a:pPr>
            <a:r>
              <a:rPr dirty="0" sz="1200" spc="-50">
                <a:solidFill>
                  <a:srgbClr val="FFFFFF"/>
                </a:solidFill>
                <a:latin typeface="Calibri"/>
                <a:cs typeface="Calibri"/>
              </a:rPr>
              <a:t>6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51" name="object 51" descr=""/>
          <p:cNvSpPr txBox="1"/>
          <p:nvPr/>
        </p:nvSpPr>
        <p:spPr>
          <a:xfrm>
            <a:off x="1608455" y="1661160"/>
            <a:ext cx="612140" cy="114300"/>
          </a:xfrm>
          <a:prstGeom prst="rect">
            <a:avLst/>
          </a:prstGeom>
          <a:solidFill>
            <a:srgbClr val="00506A"/>
          </a:solidFill>
        </p:spPr>
        <p:txBody>
          <a:bodyPr wrap="square" lIns="0" tIns="0" rIns="0" bIns="0" rtlCol="0" vert="horz">
            <a:spAutoFit/>
          </a:bodyPr>
          <a:lstStyle/>
          <a:p>
            <a:pPr algn="ctr">
              <a:lnSpc>
                <a:spcPts val="900"/>
              </a:lnSpc>
            </a:pPr>
            <a:r>
              <a:rPr dirty="0" sz="1200" spc="-25">
                <a:solidFill>
                  <a:srgbClr val="FFFFFF"/>
                </a:solidFill>
                <a:latin typeface="Calibri"/>
                <a:cs typeface="Calibri"/>
              </a:rPr>
              <a:t>11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52" name="object 52" descr=""/>
          <p:cNvSpPr txBox="1"/>
          <p:nvPr/>
        </p:nvSpPr>
        <p:spPr>
          <a:xfrm>
            <a:off x="1608455" y="1373124"/>
            <a:ext cx="2113280" cy="116205"/>
          </a:xfrm>
          <a:prstGeom prst="rect">
            <a:avLst/>
          </a:prstGeom>
          <a:solidFill>
            <a:srgbClr val="00506A"/>
          </a:solidFill>
        </p:spPr>
        <p:txBody>
          <a:bodyPr wrap="square" lIns="0" tIns="0" rIns="0" bIns="0" rtlCol="0" vert="horz">
            <a:spAutoFit/>
          </a:bodyPr>
          <a:lstStyle/>
          <a:p>
            <a:pPr algn="ctr">
              <a:lnSpc>
                <a:spcPts val="910"/>
              </a:lnSpc>
            </a:pPr>
            <a:r>
              <a:rPr dirty="0" sz="1200" spc="-25">
                <a:solidFill>
                  <a:srgbClr val="FFFFFF"/>
                </a:solidFill>
                <a:latin typeface="Calibri"/>
                <a:cs typeface="Calibri"/>
              </a:rPr>
              <a:t>38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53" name="object 53" descr=""/>
          <p:cNvSpPr txBox="1"/>
          <p:nvPr/>
        </p:nvSpPr>
        <p:spPr>
          <a:xfrm>
            <a:off x="1830323" y="5393435"/>
            <a:ext cx="112395" cy="114300"/>
          </a:xfrm>
          <a:prstGeom prst="rect">
            <a:avLst/>
          </a:prstGeom>
          <a:solidFill>
            <a:srgbClr val="92D050"/>
          </a:solidFill>
        </p:spPr>
        <p:txBody>
          <a:bodyPr wrap="square" lIns="0" tIns="0" rIns="0" bIns="0" rtlCol="0" vert="horz">
            <a:spAutoFit/>
          </a:bodyPr>
          <a:lstStyle/>
          <a:p>
            <a:pPr marL="17145">
              <a:lnSpc>
                <a:spcPts val="900"/>
              </a:lnSpc>
            </a:pPr>
            <a:r>
              <a:rPr dirty="0" sz="1200" spc="-50">
                <a:solidFill>
                  <a:srgbClr val="001F5F"/>
                </a:solidFill>
                <a:latin typeface="Calibri"/>
                <a:cs typeface="Calibri"/>
              </a:rPr>
              <a:t>2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54" name="object 54" descr=""/>
          <p:cNvSpPr txBox="1"/>
          <p:nvPr/>
        </p:nvSpPr>
        <p:spPr>
          <a:xfrm>
            <a:off x="1775460" y="4818888"/>
            <a:ext cx="132080" cy="114300"/>
          </a:xfrm>
          <a:prstGeom prst="rect">
            <a:avLst/>
          </a:prstGeom>
          <a:solidFill>
            <a:srgbClr val="92D050"/>
          </a:solidFill>
        </p:spPr>
        <p:txBody>
          <a:bodyPr wrap="square" lIns="0" tIns="0" rIns="0" bIns="0" rtlCol="0" vert="horz">
            <a:spAutoFit/>
          </a:bodyPr>
          <a:lstStyle/>
          <a:p>
            <a:pPr marL="16510">
              <a:lnSpc>
                <a:spcPts val="900"/>
              </a:lnSpc>
            </a:pPr>
            <a:r>
              <a:rPr dirty="0" sz="1200" spc="-50">
                <a:solidFill>
                  <a:srgbClr val="001F5F"/>
                </a:solidFill>
                <a:latin typeface="Calibri"/>
                <a:cs typeface="Calibri"/>
              </a:rPr>
              <a:t>2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55" name="object 55" descr=""/>
          <p:cNvSpPr txBox="1"/>
          <p:nvPr/>
        </p:nvSpPr>
        <p:spPr>
          <a:xfrm>
            <a:off x="1719072" y="4530852"/>
            <a:ext cx="188595" cy="116205"/>
          </a:xfrm>
          <a:prstGeom prst="rect">
            <a:avLst/>
          </a:prstGeom>
          <a:solidFill>
            <a:srgbClr val="92D050"/>
          </a:solidFill>
        </p:spPr>
        <p:txBody>
          <a:bodyPr wrap="square" lIns="0" tIns="0" rIns="0" bIns="0" rtlCol="0" vert="horz">
            <a:spAutoFit/>
          </a:bodyPr>
          <a:lstStyle/>
          <a:p>
            <a:pPr marL="45085">
              <a:lnSpc>
                <a:spcPts val="910"/>
              </a:lnSpc>
            </a:pPr>
            <a:r>
              <a:rPr dirty="0" sz="1200" spc="-50">
                <a:solidFill>
                  <a:srgbClr val="001F5F"/>
                </a:solidFill>
                <a:latin typeface="Calibri"/>
                <a:cs typeface="Calibri"/>
              </a:rPr>
              <a:t>3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56" name="object 56" descr=""/>
          <p:cNvSpPr txBox="1"/>
          <p:nvPr/>
        </p:nvSpPr>
        <p:spPr>
          <a:xfrm>
            <a:off x="1907381" y="3383279"/>
            <a:ext cx="215900" cy="114300"/>
          </a:xfrm>
          <a:prstGeom prst="rect">
            <a:avLst/>
          </a:prstGeom>
          <a:solidFill>
            <a:srgbClr val="92D050"/>
          </a:solidFill>
        </p:spPr>
        <p:txBody>
          <a:bodyPr wrap="square" lIns="0" tIns="0" rIns="0" bIns="0" rtlCol="0" vert="horz">
            <a:spAutoFit/>
          </a:bodyPr>
          <a:lstStyle/>
          <a:p>
            <a:pPr marL="51435">
              <a:lnSpc>
                <a:spcPts val="900"/>
              </a:lnSpc>
            </a:pPr>
            <a:r>
              <a:rPr dirty="0" sz="1200" spc="-50">
                <a:solidFill>
                  <a:srgbClr val="001F5F"/>
                </a:solidFill>
                <a:latin typeface="Calibri"/>
                <a:cs typeface="Calibri"/>
              </a:rPr>
              <a:t>4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57" name="object 57" descr=""/>
          <p:cNvSpPr txBox="1"/>
          <p:nvPr/>
        </p:nvSpPr>
        <p:spPr>
          <a:xfrm>
            <a:off x="1907381" y="3096767"/>
            <a:ext cx="368300" cy="114300"/>
          </a:xfrm>
          <a:prstGeom prst="rect">
            <a:avLst/>
          </a:prstGeom>
          <a:solidFill>
            <a:srgbClr val="92D050"/>
          </a:solidFill>
        </p:spPr>
        <p:txBody>
          <a:bodyPr wrap="square" lIns="0" tIns="0" rIns="0" bIns="0" rtlCol="0" vert="horz">
            <a:spAutoFit/>
          </a:bodyPr>
          <a:lstStyle/>
          <a:p>
            <a:pPr algn="ctr" marR="12700">
              <a:lnSpc>
                <a:spcPts val="900"/>
              </a:lnSpc>
            </a:pPr>
            <a:r>
              <a:rPr dirty="0" sz="1200" spc="-50">
                <a:solidFill>
                  <a:srgbClr val="001F5F"/>
                </a:solidFill>
                <a:latin typeface="Calibri"/>
                <a:cs typeface="Calibri"/>
              </a:rPr>
              <a:t>7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58" name="object 58" descr=""/>
          <p:cNvSpPr txBox="1"/>
          <p:nvPr/>
        </p:nvSpPr>
        <p:spPr>
          <a:xfrm>
            <a:off x="1907381" y="2808732"/>
            <a:ext cx="424815" cy="116205"/>
          </a:xfrm>
          <a:prstGeom prst="rect">
            <a:avLst/>
          </a:prstGeom>
          <a:solidFill>
            <a:srgbClr val="92D050"/>
          </a:solidFill>
        </p:spPr>
        <p:txBody>
          <a:bodyPr wrap="square" lIns="0" tIns="0" rIns="0" bIns="0" rtlCol="0" vert="horz">
            <a:spAutoFit/>
          </a:bodyPr>
          <a:lstStyle/>
          <a:p>
            <a:pPr algn="ctr" marR="13335">
              <a:lnSpc>
                <a:spcPts val="910"/>
              </a:lnSpc>
            </a:pPr>
            <a:r>
              <a:rPr dirty="0" sz="1200" spc="-50">
                <a:solidFill>
                  <a:srgbClr val="001F5F"/>
                </a:solidFill>
                <a:latin typeface="Calibri"/>
                <a:cs typeface="Calibri"/>
              </a:rPr>
              <a:t>8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59" name="object 59" descr=""/>
          <p:cNvSpPr txBox="1"/>
          <p:nvPr/>
        </p:nvSpPr>
        <p:spPr>
          <a:xfrm>
            <a:off x="1775460" y="2522220"/>
            <a:ext cx="347980" cy="114300"/>
          </a:xfrm>
          <a:prstGeom prst="rect">
            <a:avLst/>
          </a:prstGeom>
          <a:solidFill>
            <a:srgbClr val="92D050"/>
          </a:solidFill>
        </p:spPr>
        <p:txBody>
          <a:bodyPr wrap="square" lIns="0" tIns="0" rIns="0" bIns="0" rtlCol="0" vert="horz">
            <a:spAutoFit/>
          </a:bodyPr>
          <a:lstStyle/>
          <a:p>
            <a:pPr algn="ctr" marR="6350">
              <a:lnSpc>
                <a:spcPts val="900"/>
              </a:lnSpc>
            </a:pPr>
            <a:r>
              <a:rPr dirty="0" sz="1200" spc="-50">
                <a:solidFill>
                  <a:srgbClr val="001F5F"/>
                </a:solidFill>
                <a:latin typeface="Calibri"/>
                <a:cs typeface="Calibri"/>
              </a:rPr>
              <a:t>6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60" name="object 60" descr=""/>
          <p:cNvSpPr txBox="1"/>
          <p:nvPr/>
        </p:nvSpPr>
        <p:spPr>
          <a:xfrm>
            <a:off x="1830323" y="2234183"/>
            <a:ext cx="501650" cy="116205"/>
          </a:xfrm>
          <a:prstGeom prst="rect">
            <a:avLst/>
          </a:prstGeom>
          <a:solidFill>
            <a:srgbClr val="92D050"/>
          </a:solidFill>
        </p:spPr>
        <p:txBody>
          <a:bodyPr wrap="square" lIns="0" tIns="0" rIns="0" bIns="0" rtlCol="0" vert="horz">
            <a:spAutoFit/>
          </a:bodyPr>
          <a:lstStyle/>
          <a:p>
            <a:pPr algn="ctr">
              <a:lnSpc>
                <a:spcPts val="910"/>
              </a:lnSpc>
            </a:pPr>
            <a:r>
              <a:rPr dirty="0" sz="1200" spc="-50">
                <a:solidFill>
                  <a:srgbClr val="001F5F"/>
                </a:solidFill>
                <a:latin typeface="Calibri"/>
                <a:cs typeface="Calibri"/>
              </a:rPr>
              <a:t>9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61" name="object 61" descr=""/>
          <p:cNvSpPr txBox="1"/>
          <p:nvPr/>
        </p:nvSpPr>
        <p:spPr>
          <a:xfrm>
            <a:off x="1907381" y="1947672"/>
            <a:ext cx="854710" cy="114300"/>
          </a:xfrm>
          <a:prstGeom prst="rect">
            <a:avLst/>
          </a:prstGeom>
          <a:solidFill>
            <a:srgbClr val="92D050"/>
          </a:solidFill>
        </p:spPr>
        <p:txBody>
          <a:bodyPr wrap="square" lIns="0" tIns="0" rIns="0" bIns="0" rtlCol="0" vert="horz">
            <a:spAutoFit/>
          </a:bodyPr>
          <a:lstStyle/>
          <a:p>
            <a:pPr algn="ctr" marL="47625">
              <a:lnSpc>
                <a:spcPts val="900"/>
              </a:lnSpc>
            </a:pPr>
            <a:r>
              <a:rPr dirty="0" sz="1200" spc="-25">
                <a:solidFill>
                  <a:srgbClr val="001F5F"/>
                </a:solidFill>
                <a:latin typeface="Calibri"/>
                <a:cs typeface="Calibri"/>
              </a:rPr>
              <a:t>15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62" name="object 62" descr=""/>
          <p:cNvSpPr txBox="1"/>
          <p:nvPr/>
        </p:nvSpPr>
        <p:spPr>
          <a:xfrm>
            <a:off x="2220467" y="1661160"/>
            <a:ext cx="1000125" cy="114300"/>
          </a:xfrm>
          <a:prstGeom prst="rect">
            <a:avLst/>
          </a:prstGeom>
          <a:solidFill>
            <a:srgbClr val="92D050"/>
          </a:solidFill>
        </p:spPr>
        <p:txBody>
          <a:bodyPr wrap="square" lIns="0" tIns="0" rIns="0" bIns="0" rtlCol="0" vert="horz">
            <a:spAutoFit/>
          </a:bodyPr>
          <a:lstStyle/>
          <a:p>
            <a:pPr algn="ctr">
              <a:lnSpc>
                <a:spcPts val="900"/>
              </a:lnSpc>
            </a:pPr>
            <a:r>
              <a:rPr dirty="0" sz="1200" spc="-25">
                <a:solidFill>
                  <a:srgbClr val="001F5F"/>
                </a:solidFill>
                <a:latin typeface="Calibri"/>
                <a:cs typeface="Calibri"/>
              </a:rPr>
              <a:t>18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63" name="object 63" descr=""/>
          <p:cNvSpPr txBox="1"/>
          <p:nvPr/>
        </p:nvSpPr>
        <p:spPr>
          <a:xfrm>
            <a:off x="3721608" y="1373124"/>
            <a:ext cx="4335780" cy="116205"/>
          </a:xfrm>
          <a:prstGeom prst="rect">
            <a:avLst/>
          </a:prstGeom>
          <a:solidFill>
            <a:srgbClr val="92D050"/>
          </a:solidFill>
        </p:spPr>
        <p:txBody>
          <a:bodyPr wrap="square" lIns="0" tIns="0" rIns="0" bIns="0" rtlCol="0" vert="horz">
            <a:spAutoFit/>
          </a:bodyPr>
          <a:lstStyle/>
          <a:p>
            <a:pPr algn="ctr">
              <a:lnSpc>
                <a:spcPts val="910"/>
              </a:lnSpc>
            </a:pPr>
            <a:r>
              <a:rPr dirty="0" sz="1200" spc="-25">
                <a:solidFill>
                  <a:srgbClr val="001F5F"/>
                </a:solidFill>
                <a:latin typeface="Calibri"/>
                <a:cs typeface="Calibri"/>
              </a:rPr>
              <a:t>78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64" name="object 64" descr=""/>
          <p:cNvSpPr txBox="1"/>
          <p:nvPr/>
        </p:nvSpPr>
        <p:spPr>
          <a:xfrm>
            <a:off x="2122932" y="3383279"/>
            <a:ext cx="97790" cy="114300"/>
          </a:xfrm>
          <a:prstGeom prst="rect">
            <a:avLst/>
          </a:prstGeom>
          <a:solidFill>
            <a:srgbClr val="007CDA"/>
          </a:solidFill>
        </p:spPr>
        <p:txBody>
          <a:bodyPr wrap="square" lIns="0" tIns="0" rIns="0" bIns="0" rtlCol="0" vert="horz">
            <a:spAutoFit/>
          </a:bodyPr>
          <a:lstStyle/>
          <a:p>
            <a:pPr marL="2540">
              <a:lnSpc>
                <a:spcPts val="900"/>
              </a:lnSpc>
            </a:pPr>
            <a:r>
              <a:rPr dirty="0" sz="1200" spc="-50">
                <a:solidFill>
                  <a:srgbClr val="FFFFFF"/>
                </a:solidFill>
                <a:latin typeface="Calibri"/>
                <a:cs typeface="Calibri"/>
              </a:rPr>
              <a:t>2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65" name="object 65" descr=""/>
          <p:cNvSpPr txBox="1"/>
          <p:nvPr/>
        </p:nvSpPr>
        <p:spPr>
          <a:xfrm>
            <a:off x="8057388" y="1373124"/>
            <a:ext cx="1556385" cy="116205"/>
          </a:xfrm>
          <a:prstGeom prst="rect">
            <a:avLst/>
          </a:prstGeom>
          <a:solidFill>
            <a:srgbClr val="007CDA"/>
          </a:solidFill>
        </p:spPr>
        <p:txBody>
          <a:bodyPr wrap="square" lIns="0" tIns="0" rIns="0" bIns="0" rtlCol="0" vert="horz">
            <a:spAutoFit/>
          </a:bodyPr>
          <a:lstStyle/>
          <a:p>
            <a:pPr algn="ctr" marL="635">
              <a:lnSpc>
                <a:spcPts val="910"/>
              </a:lnSpc>
            </a:pPr>
            <a:r>
              <a:rPr dirty="0" sz="1200" spc="-25">
                <a:solidFill>
                  <a:srgbClr val="FFFFFF"/>
                </a:solidFill>
                <a:latin typeface="Calibri"/>
                <a:cs typeface="Calibri"/>
              </a:rPr>
              <a:t>28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66" name="object 66" descr=""/>
          <p:cNvSpPr txBox="1"/>
          <p:nvPr/>
        </p:nvSpPr>
        <p:spPr>
          <a:xfrm>
            <a:off x="9613392" y="1373124"/>
            <a:ext cx="279400" cy="116205"/>
          </a:xfrm>
          <a:prstGeom prst="rect">
            <a:avLst/>
          </a:prstGeom>
          <a:solidFill>
            <a:srgbClr val="FFC000"/>
          </a:solidFill>
        </p:spPr>
        <p:txBody>
          <a:bodyPr wrap="square" lIns="0" tIns="0" rIns="0" bIns="0" rtlCol="0" vert="horz">
            <a:spAutoFit/>
          </a:bodyPr>
          <a:lstStyle/>
          <a:p>
            <a:pPr algn="ctr" marL="1905">
              <a:lnSpc>
                <a:spcPts val="910"/>
              </a:lnSpc>
            </a:pPr>
            <a:r>
              <a:rPr dirty="0" sz="1200" spc="-50">
                <a:solidFill>
                  <a:srgbClr val="404040"/>
                </a:solidFill>
                <a:latin typeface="Calibri"/>
                <a:cs typeface="Calibri"/>
              </a:rPr>
              <a:t>5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67" name="object 67" descr=""/>
          <p:cNvSpPr txBox="1"/>
          <p:nvPr/>
        </p:nvSpPr>
        <p:spPr>
          <a:xfrm>
            <a:off x="1751838" y="5624576"/>
            <a:ext cx="241935" cy="20891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>
                <a:solidFill>
                  <a:srgbClr val="001F5F"/>
                </a:solidFill>
                <a:latin typeface="Calibri"/>
                <a:cs typeface="Calibri"/>
              </a:rPr>
              <a:t>3</a:t>
            </a:r>
            <a:r>
              <a:rPr dirty="0" sz="1200" spc="-15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dirty="0" sz="1200" spc="-180">
                <a:solidFill>
                  <a:srgbClr val="FFFFFF"/>
                </a:solidFill>
                <a:latin typeface="Calibri"/>
                <a:cs typeface="Calibri"/>
              </a:rPr>
              <a:t>1</a:t>
            </a:r>
            <a:r>
              <a:rPr dirty="0" sz="1200" spc="-180">
                <a:solidFill>
                  <a:srgbClr val="404040"/>
                </a:solidFill>
                <a:latin typeface="Calibri"/>
                <a:cs typeface="Calibri"/>
              </a:rPr>
              <a:t>0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68" name="object 68" descr=""/>
          <p:cNvSpPr txBox="1"/>
          <p:nvPr/>
        </p:nvSpPr>
        <p:spPr>
          <a:xfrm>
            <a:off x="1918461" y="5337809"/>
            <a:ext cx="130810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180">
                <a:solidFill>
                  <a:srgbClr val="FFFFFF"/>
                </a:solidFill>
                <a:latin typeface="Calibri"/>
                <a:cs typeface="Calibri"/>
              </a:rPr>
              <a:t>1</a:t>
            </a:r>
            <a:r>
              <a:rPr dirty="0" sz="1200" spc="-180">
                <a:solidFill>
                  <a:srgbClr val="404040"/>
                </a:solidFill>
                <a:latin typeface="Calibri"/>
                <a:cs typeface="Calibri"/>
              </a:rPr>
              <a:t>0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69" name="object 69" descr=""/>
          <p:cNvSpPr txBox="1"/>
          <p:nvPr/>
        </p:nvSpPr>
        <p:spPr>
          <a:xfrm>
            <a:off x="1807210" y="5050663"/>
            <a:ext cx="241935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>
                <a:solidFill>
                  <a:srgbClr val="001F5F"/>
                </a:solidFill>
                <a:latin typeface="Calibri"/>
                <a:cs typeface="Calibri"/>
              </a:rPr>
              <a:t>5</a:t>
            </a:r>
            <a:r>
              <a:rPr dirty="0" sz="1200" spc="204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dirty="0" sz="1200" spc="-50">
                <a:solidFill>
                  <a:srgbClr val="404040"/>
                </a:solidFill>
                <a:latin typeface="Calibri"/>
                <a:cs typeface="Calibri"/>
              </a:rPr>
              <a:t>0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70" name="object 70" descr=""/>
          <p:cNvSpPr txBox="1"/>
          <p:nvPr/>
        </p:nvSpPr>
        <p:spPr>
          <a:xfrm>
            <a:off x="1890776" y="4763516"/>
            <a:ext cx="158750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70">
                <a:solidFill>
                  <a:srgbClr val="FFFFFF"/>
                </a:solidFill>
                <a:latin typeface="Calibri"/>
                <a:cs typeface="Calibri"/>
              </a:rPr>
              <a:t>2</a:t>
            </a:r>
            <a:r>
              <a:rPr dirty="0" sz="1200" spc="-70">
                <a:solidFill>
                  <a:srgbClr val="404040"/>
                </a:solidFill>
                <a:latin typeface="Calibri"/>
                <a:cs typeface="Calibri"/>
              </a:rPr>
              <a:t>0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71" name="object 71" descr=""/>
          <p:cNvSpPr txBox="1"/>
          <p:nvPr/>
        </p:nvSpPr>
        <p:spPr>
          <a:xfrm>
            <a:off x="1918461" y="4476369"/>
            <a:ext cx="186690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25">
                <a:solidFill>
                  <a:srgbClr val="FFFFFF"/>
                </a:solidFill>
                <a:latin typeface="Calibri"/>
                <a:cs typeface="Calibri"/>
              </a:rPr>
              <a:t>3</a:t>
            </a:r>
            <a:r>
              <a:rPr dirty="0" sz="1200" spc="-25">
                <a:solidFill>
                  <a:srgbClr val="404040"/>
                </a:solidFill>
                <a:latin typeface="Calibri"/>
                <a:cs typeface="Calibri"/>
              </a:rPr>
              <a:t>0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72" name="object 72" descr=""/>
          <p:cNvSpPr txBox="1"/>
          <p:nvPr/>
        </p:nvSpPr>
        <p:spPr>
          <a:xfrm>
            <a:off x="1807210" y="4189221"/>
            <a:ext cx="353060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>
                <a:solidFill>
                  <a:srgbClr val="001F5F"/>
                </a:solidFill>
                <a:latin typeface="Calibri"/>
                <a:cs typeface="Calibri"/>
              </a:rPr>
              <a:t>5</a:t>
            </a:r>
            <a:r>
              <a:rPr dirty="0" sz="1200" spc="43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dirty="0" sz="1200" spc="-185">
                <a:solidFill>
                  <a:srgbClr val="FFFFFF"/>
                </a:solidFill>
                <a:latin typeface="Calibri"/>
                <a:cs typeface="Calibri"/>
              </a:rPr>
              <a:t>1</a:t>
            </a:r>
            <a:r>
              <a:rPr dirty="0" sz="1200" spc="-185">
                <a:solidFill>
                  <a:srgbClr val="404040"/>
                </a:solidFill>
                <a:latin typeface="Calibri"/>
                <a:cs typeface="Calibri"/>
              </a:rPr>
              <a:t>10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73" name="object 73" descr=""/>
          <p:cNvSpPr txBox="1"/>
          <p:nvPr/>
        </p:nvSpPr>
        <p:spPr>
          <a:xfrm>
            <a:off x="1918461" y="3902202"/>
            <a:ext cx="297815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>
                <a:solidFill>
                  <a:srgbClr val="001F5F"/>
                </a:solidFill>
                <a:latin typeface="Calibri"/>
                <a:cs typeface="Calibri"/>
              </a:rPr>
              <a:t>5</a:t>
            </a:r>
            <a:r>
              <a:rPr dirty="0" sz="1200" spc="43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dirty="0" sz="1200" spc="-185">
                <a:solidFill>
                  <a:srgbClr val="FFFFFF"/>
                </a:solidFill>
                <a:latin typeface="Calibri"/>
                <a:cs typeface="Calibri"/>
              </a:rPr>
              <a:t>1</a:t>
            </a:r>
            <a:r>
              <a:rPr dirty="0" sz="1200" spc="-185">
                <a:solidFill>
                  <a:srgbClr val="404040"/>
                </a:solidFill>
                <a:latin typeface="Calibri"/>
                <a:cs typeface="Calibri"/>
              </a:rPr>
              <a:t>0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74" name="object 74" descr=""/>
          <p:cNvSpPr txBox="1"/>
          <p:nvPr/>
        </p:nvSpPr>
        <p:spPr>
          <a:xfrm>
            <a:off x="1890776" y="3615054"/>
            <a:ext cx="325755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>
                <a:solidFill>
                  <a:srgbClr val="001F5F"/>
                </a:solidFill>
                <a:latin typeface="Calibri"/>
                <a:cs typeface="Calibri"/>
              </a:rPr>
              <a:t>6</a:t>
            </a:r>
            <a:r>
              <a:rPr dirty="0" sz="1200" spc="43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dirty="0" sz="1200" spc="-295">
                <a:solidFill>
                  <a:srgbClr val="FFFFFF"/>
                </a:solidFill>
                <a:latin typeface="Calibri"/>
                <a:cs typeface="Calibri"/>
              </a:rPr>
              <a:t>0</a:t>
            </a:r>
            <a:r>
              <a:rPr dirty="0" sz="1200" spc="-295">
                <a:solidFill>
                  <a:srgbClr val="404040"/>
                </a:solidFill>
                <a:latin typeface="Calibri"/>
                <a:cs typeface="Calibri"/>
              </a:rPr>
              <a:t>10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75" name="object 75" descr=""/>
          <p:cNvSpPr txBox="1"/>
          <p:nvPr/>
        </p:nvSpPr>
        <p:spPr>
          <a:xfrm>
            <a:off x="2224277" y="3327908"/>
            <a:ext cx="158750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70">
                <a:solidFill>
                  <a:srgbClr val="404040"/>
                </a:solidFill>
                <a:latin typeface="Calibri"/>
                <a:cs typeface="Calibri"/>
              </a:rPr>
              <a:t>20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76" name="object 76" descr=""/>
          <p:cNvSpPr txBox="1"/>
          <p:nvPr/>
        </p:nvSpPr>
        <p:spPr>
          <a:xfrm>
            <a:off x="2280030" y="3040760"/>
            <a:ext cx="158750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70">
                <a:solidFill>
                  <a:srgbClr val="FFFFFF"/>
                </a:solidFill>
                <a:latin typeface="Calibri"/>
                <a:cs typeface="Calibri"/>
              </a:rPr>
              <a:t>2</a:t>
            </a:r>
            <a:r>
              <a:rPr dirty="0" sz="1200" spc="-70">
                <a:solidFill>
                  <a:srgbClr val="404040"/>
                </a:solidFill>
                <a:latin typeface="Calibri"/>
                <a:cs typeface="Calibri"/>
              </a:rPr>
              <a:t>0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77" name="object 77" descr=""/>
          <p:cNvSpPr txBox="1"/>
          <p:nvPr/>
        </p:nvSpPr>
        <p:spPr>
          <a:xfrm>
            <a:off x="2363216" y="2753614"/>
            <a:ext cx="186690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25">
                <a:solidFill>
                  <a:srgbClr val="FFFFFF"/>
                </a:solidFill>
                <a:latin typeface="Calibri"/>
                <a:cs typeface="Calibri"/>
              </a:rPr>
              <a:t>3</a:t>
            </a:r>
            <a:r>
              <a:rPr dirty="0" sz="1200" spc="-25">
                <a:solidFill>
                  <a:srgbClr val="404040"/>
                </a:solidFill>
                <a:latin typeface="Calibri"/>
                <a:cs typeface="Calibri"/>
              </a:rPr>
              <a:t>0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78" name="object 78" descr=""/>
          <p:cNvSpPr txBox="1"/>
          <p:nvPr/>
        </p:nvSpPr>
        <p:spPr>
          <a:xfrm>
            <a:off x="2224277" y="2466594"/>
            <a:ext cx="381000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>
                <a:solidFill>
                  <a:srgbClr val="FFFFFF"/>
                </a:solidFill>
                <a:latin typeface="Calibri"/>
                <a:cs typeface="Calibri"/>
              </a:rPr>
              <a:t>6</a:t>
            </a:r>
            <a:r>
              <a:rPr dirty="0" sz="1200" spc="185">
                <a:solidFill>
                  <a:srgbClr val="FFFFFF"/>
                </a:solidFill>
                <a:latin typeface="Calibri"/>
                <a:cs typeface="Calibri"/>
              </a:rPr>
              <a:t>  </a:t>
            </a:r>
            <a:r>
              <a:rPr dirty="0" sz="1200" spc="-25">
                <a:solidFill>
                  <a:srgbClr val="404040"/>
                </a:solidFill>
                <a:latin typeface="Calibri"/>
                <a:cs typeface="Calibri"/>
              </a:rPr>
              <a:t>12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79" name="object 79" descr=""/>
          <p:cNvSpPr txBox="1"/>
          <p:nvPr/>
        </p:nvSpPr>
        <p:spPr>
          <a:xfrm>
            <a:off x="2474467" y="2179446"/>
            <a:ext cx="353060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34950" algn="l"/>
              </a:tabLst>
            </a:pPr>
            <a:r>
              <a:rPr dirty="0" sz="1200" spc="-50">
                <a:solidFill>
                  <a:srgbClr val="FFFFFF"/>
                </a:solidFill>
                <a:latin typeface="Calibri"/>
                <a:cs typeface="Calibri"/>
              </a:rPr>
              <a:t>7</a:t>
            </a:r>
            <a:r>
              <a:rPr dirty="0" sz="1200">
                <a:solidFill>
                  <a:srgbClr val="FFFFFF"/>
                </a:solidFill>
                <a:latin typeface="Calibri"/>
                <a:cs typeface="Calibri"/>
              </a:rPr>
              <a:t>	</a:t>
            </a:r>
            <a:r>
              <a:rPr dirty="0" sz="1200" spc="-180">
                <a:solidFill>
                  <a:srgbClr val="404040"/>
                </a:solidFill>
                <a:latin typeface="Calibri"/>
                <a:cs typeface="Calibri"/>
              </a:rPr>
              <a:t>10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80" name="object 80" descr=""/>
          <p:cNvSpPr txBox="1"/>
          <p:nvPr/>
        </p:nvSpPr>
        <p:spPr>
          <a:xfrm>
            <a:off x="2891408" y="1892300"/>
            <a:ext cx="325755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>
                <a:solidFill>
                  <a:srgbClr val="FFFFFF"/>
                </a:solidFill>
                <a:latin typeface="Calibri"/>
                <a:cs typeface="Calibri"/>
              </a:rPr>
              <a:t>6</a:t>
            </a:r>
            <a:r>
              <a:rPr dirty="0" sz="1200" spc="185">
                <a:solidFill>
                  <a:srgbClr val="FFFFFF"/>
                </a:solidFill>
                <a:latin typeface="Calibri"/>
                <a:cs typeface="Calibri"/>
              </a:rPr>
              <a:t>  </a:t>
            </a:r>
            <a:r>
              <a:rPr dirty="0" sz="1200" spc="-185">
                <a:solidFill>
                  <a:srgbClr val="404040"/>
                </a:solidFill>
                <a:latin typeface="Calibri"/>
                <a:cs typeface="Calibri"/>
              </a:rPr>
              <a:t>10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81" name="object 81" descr=""/>
          <p:cNvSpPr txBox="1"/>
          <p:nvPr/>
        </p:nvSpPr>
        <p:spPr>
          <a:xfrm>
            <a:off x="3364229" y="1605153"/>
            <a:ext cx="325120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>
                <a:solidFill>
                  <a:srgbClr val="FFFFFF"/>
                </a:solidFill>
                <a:latin typeface="Calibri"/>
                <a:cs typeface="Calibri"/>
              </a:rPr>
              <a:t>7</a:t>
            </a:r>
            <a:r>
              <a:rPr dirty="0" sz="1200" spc="185">
                <a:solidFill>
                  <a:srgbClr val="FFFFFF"/>
                </a:solidFill>
                <a:latin typeface="Calibri"/>
                <a:cs typeface="Calibri"/>
              </a:rPr>
              <a:t>  </a:t>
            </a:r>
            <a:r>
              <a:rPr dirty="0" sz="1200" spc="-185">
                <a:solidFill>
                  <a:srgbClr val="404040"/>
                </a:solidFill>
                <a:latin typeface="Calibri"/>
                <a:cs typeface="Calibri"/>
              </a:rPr>
              <a:t>01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82" name="object 82" descr=""/>
          <p:cNvSpPr txBox="1"/>
          <p:nvPr/>
        </p:nvSpPr>
        <p:spPr>
          <a:xfrm>
            <a:off x="9892283" y="1373124"/>
            <a:ext cx="277495" cy="116205"/>
          </a:xfrm>
          <a:prstGeom prst="rect">
            <a:avLst/>
          </a:prstGeom>
          <a:solidFill>
            <a:srgbClr val="C55A11"/>
          </a:solidFill>
        </p:spPr>
        <p:txBody>
          <a:bodyPr wrap="square" lIns="0" tIns="0" rIns="0" bIns="0" rtlCol="0" vert="horz">
            <a:spAutoFit/>
          </a:bodyPr>
          <a:lstStyle/>
          <a:p>
            <a:pPr algn="ctr" marL="1270">
              <a:lnSpc>
                <a:spcPts val="910"/>
              </a:lnSpc>
            </a:pPr>
            <a:r>
              <a:rPr dirty="0" sz="1200" spc="-50">
                <a:solidFill>
                  <a:srgbClr val="404040"/>
                </a:solidFill>
                <a:latin typeface="Calibri"/>
                <a:cs typeface="Calibri"/>
              </a:rPr>
              <a:t>5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83" name="object 83" descr=""/>
          <p:cNvSpPr txBox="1"/>
          <p:nvPr/>
        </p:nvSpPr>
        <p:spPr>
          <a:xfrm>
            <a:off x="1557274" y="5958332"/>
            <a:ext cx="102870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50">
                <a:solidFill>
                  <a:srgbClr val="585858"/>
                </a:solidFill>
                <a:latin typeface="Calibri"/>
                <a:cs typeface="Calibri"/>
              </a:rPr>
              <a:t>0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84" name="object 84" descr=""/>
          <p:cNvSpPr txBox="1"/>
          <p:nvPr/>
        </p:nvSpPr>
        <p:spPr>
          <a:xfrm>
            <a:off x="2630804" y="5958332"/>
            <a:ext cx="180975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25">
                <a:solidFill>
                  <a:srgbClr val="585858"/>
                </a:solidFill>
                <a:latin typeface="Calibri"/>
                <a:cs typeface="Calibri"/>
              </a:rPr>
              <a:t>20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85" name="object 85" descr=""/>
          <p:cNvSpPr txBox="1"/>
          <p:nvPr/>
        </p:nvSpPr>
        <p:spPr>
          <a:xfrm>
            <a:off x="3742690" y="5958332"/>
            <a:ext cx="180975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25">
                <a:solidFill>
                  <a:srgbClr val="585858"/>
                </a:solidFill>
                <a:latin typeface="Calibri"/>
                <a:cs typeface="Calibri"/>
              </a:rPr>
              <a:t>40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86" name="object 86" descr=""/>
          <p:cNvSpPr txBox="1"/>
          <p:nvPr/>
        </p:nvSpPr>
        <p:spPr>
          <a:xfrm>
            <a:off x="4854702" y="5958332"/>
            <a:ext cx="180975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25">
                <a:solidFill>
                  <a:srgbClr val="585858"/>
                </a:solidFill>
                <a:latin typeface="Calibri"/>
                <a:cs typeface="Calibri"/>
              </a:rPr>
              <a:t>60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87" name="object 87" descr=""/>
          <p:cNvSpPr txBox="1"/>
          <p:nvPr/>
        </p:nvSpPr>
        <p:spPr>
          <a:xfrm>
            <a:off x="5966840" y="5958332"/>
            <a:ext cx="180975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25">
                <a:solidFill>
                  <a:srgbClr val="585858"/>
                </a:solidFill>
                <a:latin typeface="Calibri"/>
                <a:cs typeface="Calibri"/>
              </a:rPr>
              <a:t>80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88" name="object 88" descr=""/>
          <p:cNvSpPr txBox="1"/>
          <p:nvPr/>
        </p:nvSpPr>
        <p:spPr>
          <a:xfrm>
            <a:off x="7040118" y="5958332"/>
            <a:ext cx="257175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25">
                <a:solidFill>
                  <a:srgbClr val="585858"/>
                </a:solidFill>
                <a:latin typeface="Calibri"/>
                <a:cs typeface="Calibri"/>
              </a:rPr>
              <a:t>100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89" name="object 89" descr=""/>
          <p:cNvSpPr txBox="1"/>
          <p:nvPr/>
        </p:nvSpPr>
        <p:spPr>
          <a:xfrm>
            <a:off x="8152256" y="5958332"/>
            <a:ext cx="257175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25">
                <a:solidFill>
                  <a:srgbClr val="585858"/>
                </a:solidFill>
                <a:latin typeface="Calibri"/>
                <a:cs typeface="Calibri"/>
              </a:rPr>
              <a:t>120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90" name="object 90" descr=""/>
          <p:cNvSpPr txBox="1"/>
          <p:nvPr/>
        </p:nvSpPr>
        <p:spPr>
          <a:xfrm>
            <a:off x="9264142" y="5958332"/>
            <a:ext cx="257175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25">
                <a:solidFill>
                  <a:srgbClr val="585858"/>
                </a:solidFill>
                <a:latin typeface="Calibri"/>
                <a:cs typeface="Calibri"/>
              </a:rPr>
              <a:t>140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91" name="object 91" descr=""/>
          <p:cNvSpPr txBox="1"/>
          <p:nvPr/>
        </p:nvSpPr>
        <p:spPr>
          <a:xfrm>
            <a:off x="10376154" y="5958332"/>
            <a:ext cx="257175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25">
                <a:solidFill>
                  <a:srgbClr val="585858"/>
                </a:solidFill>
                <a:latin typeface="Calibri"/>
                <a:cs typeface="Calibri"/>
              </a:rPr>
              <a:t>160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92" name="object 92" descr=""/>
          <p:cNvSpPr txBox="1"/>
          <p:nvPr/>
        </p:nvSpPr>
        <p:spPr>
          <a:xfrm>
            <a:off x="11488039" y="5958332"/>
            <a:ext cx="257175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25">
                <a:solidFill>
                  <a:srgbClr val="585858"/>
                </a:solidFill>
                <a:latin typeface="Calibri"/>
                <a:cs typeface="Calibri"/>
              </a:rPr>
              <a:t>180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93" name="object 93" descr=""/>
          <p:cNvSpPr txBox="1"/>
          <p:nvPr/>
        </p:nvSpPr>
        <p:spPr>
          <a:xfrm>
            <a:off x="454863" y="1218031"/>
            <a:ext cx="1002665" cy="461962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algn="r" marL="309880" marR="5080" indent="327025">
              <a:lnSpc>
                <a:spcPct val="134600"/>
              </a:lnSpc>
              <a:spcBef>
                <a:spcPts val="95"/>
              </a:spcBef>
            </a:pPr>
            <a:r>
              <a:rPr dirty="0" sz="1400" spc="-20" b="1">
                <a:solidFill>
                  <a:srgbClr val="585858"/>
                </a:solidFill>
                <a:latin typeface="Calibri"/>
                <a:cs typeface="Calibri"/>
              </a:rPr>
              <a:t>Lima </a:t>
            </a:r>
            <a:r>
              <a:rPr dirty="0" sz="1400" spc="-10" b="1">
                <a:solidFill>
                  <a:srgbClr val="585858"/>
                </a:solidFill>
                <a:latin typeface="Calibri"/>
                <a:cs typeface="Calibri"/>
              </a:rPr>
              <a:t>Arequipa</a:t>
            </a:r>
            <a:endParaRPr sz="1400">
              <a:latin typeface="Calibri"/>
              <a:cs typeface="Calibri"/>
            </a:endParaRPr>
          </a:p>
          <a:p>
            <a:pPr algn="r" marL="215900" marR="5080" indent="342265">
              <a:lnSpc>
                <a:spcPct val="134600"/>
              </a:lnSpc>
            </a:pPr>
            <a:r>
              <a:rPr dirty="0" sz="1400" spc="-10" b="1">
                <a:solidFill>
                  <a:srgbClr val="585858"/>
                </a:solidFill>
                <a:latin typeface="Calibri"/>
                <a:cs typeface="Calibri"/>
              </a:rPr>
              <a:t>Cusco Piura</a:t>
            </a:r>
            <a:r>
              <a:rPr dirty="0" sz="1400" spc="500" b="1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dirty="0" sz="1400" spc="-10" b="1">
                <a:solidFill>
                  <a:srgbClr val="585858"/>
                </a:solidFill>
                <a:latin typeface="Calibri"/>
                <a:cs typeface="Calibri"/>
              </a:rPr>
              <a:t>Junín Cajamarca Amazonas</a:t>
            </a:r>
            <a:endParaRPr sz="1400">
              <a:latin typeface="Calibri"/>
              <a:cs typeface="Calibri"/>
            </a:endParaRPr>
          </a:p>
          <a:p>
            <a:pPr algn="r" marL="173355" marR="5080" indent="381635">
              <a:lnSpc>
                <a:spcPct val="134600"/>
              </a:lnSpc>
            </a:pPr>
            <a:r>
              <a:rPr dirty="0" sz="1400" spc="-20" b="1">
                <a:solidFill>
                  <a:srgbClr val="585858"/>
                </a:solidFill>
                <a:latin typeface="Calibri"/>
                <a:cs typeface="Calibri"/>
              </a:rPr>
              <a:t>Tacna </a:t>
            </a:r>
            <a:r>
              <a:rPr dirty="0" sz="1400" b="1">
                <a:solidFill>
                  <a:srgbClr val="585858"/>
                </a:solidFill>
                <a:latin typeface="Calibri"/>
                <a:cs typeface="Calibri"/>
              </a:rPr>
              <a:t>La</a:t>
            </a:r>
            <a:r>
              <a:rPr dirty="0" sz="1400" spc="-5" b="1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dirty="0" sz="1400" spc="-10" b="1">
                <a:solidFill>
                  <a:srgbClr val="585858"/>
                </a:solidFill>
                <a:latin typeface="Calibri"/>
                <a:cs typeface="Calibri"/>
              </a:rPr>
              <a:t>Libertad</a:t>
            </a:r>
            <a:endParaRPr sz="1400">
              <a:latin typeface="Calibri"/>
              <a:cs typeface="Calibri"/>
            </a:endParaRPr>
          </a:p>
          <a:p>
            <a:pPr algn="r" marL="12700" marR="5080" indent="766445">
              <a:lnSpc>
                <a:spcPts val="2260"/>
              </a:lnSpc>
              <a:spcBef>
                <a:spcPts val="110"/>
              </a:spcBef>
            </a:pPr>
            <a:r>
              <a:rPr dirty="0" sz="1400" spc="-25" b="1">
                <a:solidFill>
                  <a:srgbClr val="585858"/>
                </a:solidFill>
                <a:latin typeface="Calibri"/>
                <a:cs typeface="Calibri"/>
              </a:rPr>
              <a:t>Ica </a:t>
            </a:r>
            <a:r>
              <a:rPr dirty="0" sz="1400" spc="-10" b="1">
                <a:solidFill>
                  <a:srgbClr val="585858"/>
                </a:solidFill>
                <a:latin typeface="Calibri"/>
                <a:cs typeface="Calibri"/>
              </a:rPr>
              <a:t>Huánuco Áncash Lambayeque Huancavelica Apurímac </a:t>
            </a:r>
            <a:r>
              <a:rPr dirty="0" sz="1400" b="1">
                <a:solidFill>
                  <a:srgbClr val="585858"/>
                </a:solidFill>
                <a:latin typeface="Calibri"/>
                <a:cs typeface="Calibri"/>
              </a:rPr>
              <a:t>San</a:t>
            </a:r>
            <a:r>
              <a:rPr dirty="0" sz="1400" spc="-25" b="1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dirty="0" sz="1400" spc="-10" b="1">
                <a:solidFill>
                  <a:srgbClr val="585858"/>
                </a:solidFill>
                <a:latin typeface="Calibri"/>
                <a:cs typeface="Calibri"/>
              </a:rPr>
              <a:t>Martín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94" name="object 94" descr=""/>
          <p:cNvSpPr/>
          <p:nvPr/>
        </p:nvSpPr>
        <p:spPr>
          <a:xfrm>
            <a:off x="4508246" y="6418979"/>
            <a:ext cx="97790" cy="97790"/>
          </a:xfrm>
          <a:custGeom>
            <a:avLst/>
            <a:gdLst/>
            <a:ahLst/>
            <a:cxnLst/>
            <a:rect l="l" t="t" r="r" b="b"/>
            <a:pathLst>
              <a:path w="97789" h="97790">
                <a:moveTo>
                  <a:pt x="97669" y="0"/>
                </a:moveTo>
                <a:lnTo>
                  <a:pt x="0" y="0"/>
                </a:lnTo>
                <a:lnTo>
                  <a:pt x="0" y="97669"/>
                </a:lnTo>
                <a:lnTo>
                  <a:pt x="97669" y="97669"/>
                </a:lnTo>
                <a:lnTo>
                  <a:pt x="97669" y="0"/>
                </a:lnTo>
                <a:close/>
              </a:path>
            </a:pathLst>
          </a:custGeom>
          <a:solidFill>
            <a:srgbClr val="00506A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5" name="object 95" descr=""/>
          <p:cNvSpPr/>
          <p:nvPr/>
        </p:nvSpPr>
        <p:spPr>
          <a:xfrm>
            <a:off x="5215254" y="6418979"/>
            <a:ext cx="97790" cy="97790"/>
          </a:xfrm>
          <a:custGeom>
            <a:avLst/>
            <a:gdLst/>
            <a:ahLst/>
            <a:cxnLst/>
            <a:rect l="l" t="t" r="r" b="b"/>
            <a:pathLst>
              <a:path w="97789" h="97790">
                <a:moveTo>
                  <a:pt x="97669" y="0"/>
                </a:moveTo>
                <a:lnTo>
                  <a:pt x="0" y="0"/>
                </a:lnTo>
                <a:lnTo>
                  <a:pt x="0" y="97669"/>
                </a:lnTo>
                <a:lnTo>
                  <a:pt x="97669" y="97669"/>
                </a:lnTo>
                <a:lnTo>
                  <a:pt x="97669" y="0"/>
                </a:lnTo>
                <a:close/>
              </a:path>
            </a:pathLst>
          </a:custGeom>
          <a:solidFill>
            <a:srgbClr val="92D05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6" name="object 96" descr=""/>
          <p:cNvSpPr/>
          <p:nvPr/>
        </p:nvSpPr>
        <p:spPr>
          <a:xfrm>
            <a:off x="5922264" y="6418979"/>
            <a:ext cx="97790" cy="97790"/>
          </a:xfrm>
          <a:custGeom>
            <a:avLst/>
            <a:gdLst/>
            <a:ahLst/>
            <a:cxnLst/>
            <a:rect l="l" t="t" r="r" b="b"/>
            <a:pathLst>
              <a:path w="97789" h="97790">
                <a:moveTo>
                  <a:pt x="97669" y="0"/>
                </a:moveTo>
                <a:lnTo>
                  <a:pt x="0" y="0"/>
                </a:lnTo>
                <a:lnTo>
                  <a:pt x="0" y="97669"/>
                </a:lnTo>
                <a:lnTo>
                  <a:pt x="97669" y="97669"/>
                </a:lnTo>
                <a:lnTo>
                  <a:pt x="97669" y="0"/>
                </a:lnTo>
                <a:close/>
              </a:path>
            </a:pathLst>
          </a:custGeom>
          <a:solidFill>
            <a:srgbClr val="007CDA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7" name="object 97" descr=""/>
          <p:cNvSpPr/>
          <p:nvPr/>
        </p:nvSpPr>
        <p:spPr>
          <a:xfrm>
            <a:off x="6629272" y="6418979"/>
            <a:ext cx="97790" cy="97790"/>
          </a:xfrm>
          <a:custGeom>
            <a:avLst/>
            <a:gdLst/>
            <a:ahLst/>
            <a:cxnLst/>
            <a:rect l="l" t="t" r="r" b="b"/>
            <a:pathLst>
              <a:path w="97790" h="97790">
                <a:moveTo>
                  <a:pt x="97669" y="0"/>
                </a:moveTo>
                <a:lnTo>
                  <a:pt x="0" y="0"/>
                </a:lnTo>
                <a:lnTo>
                  <a:pt x="0" y="97669"/>
                </a:lnTo>
                <a:lnTo>
                  <a:pt x="97669" y="97669"/>
                </a:lnTo>
                <a:lnTo>
                  <a:pt x="97669" y="0"/>
                </a:lnTo>
                <a:close/>
              </a:path>
            </a:pathLst>
          </a:custGeom>
          <a:solidFill>
            <a:srgbClr val="FFC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8" name="object 98" descr=""/>
          <p:cNvSpPr/>
          <p:nvPr/>
        </p:nvSpPr>
        <p:spPr>
          <a:xfrm>
            <a:off x="7336281" y="6418979"/>
            <a:ext cx="97790" cy="97790"/>
          </a:xfrm>
          <a:custGeom>
            <a:avLst/>
            <a:gdLst/>
            <a:ahLst/>
            <a:cxnLst/>
            <a:rect l="l" t="t" r="r" b="b"/>
            <a:pathLst>
              <a:path w="97790" h="97790">
                <a:moveTo>
                  <a:pt x="97669" y="0"/>
                </a:moveTo>
                <a:lnTo>
                  <a:pt x="0" y="0"/>
                </a:lnTo>
                <a:lnTo>
                  <a:pt x="0" y="97669"/>
                </a:lnTo>
                <a:lnTo>
                  <a:pt x="97669" y="97669"/>
                </a:lnTo>
                <a:lnTo>
                  <a:pt x="97669" y="0"/>
                </a:lnTo>
                <a:close/>
              </a:path>
            </a:pathLst>
          </a:custGeom>
          <a:solidFill>
            <a:srgbClr val="C55A11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9" name="object 99" descr=""/>
          <p:cNvSpPr txBox="1"/>
          <p:nvPr/>
        </p:nvSpPr>
        <p:spPr>
          <a:xfrm>
            <a:off x="4637913" y="6328968"/>
            <a:ext cx="3122930" cy="2393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719455" algn="l"/>
                <a:tab pos="1426845" algn="l"/>
                <a:tab pos="2133600" algn="l"/>
                <a:tab pos="2840355" algn="l"/>
              </a:tabLst>
            </a:pPr>
            <a:r>
              <a:rPr dirty="0" sz="1400" spc="-10" b="1">
                <a:solidFill>
                  <a:srgbClr val="585858"/>
                </a:solidFill>
                <a:latin typeface="Calibri"/>
                <a:cs typeface="Calibri"/>
              </a:rPr>
              <a:t>25-</a:t>
            </a:r>
            <a:r>
              <a:rPr dirty="0" sz="1400" spc="-25" b="1">
                <a:solidFill>
                  <a:srgbClr val="585858"/>
                </a:solidFill>
                <a:latin typeface="Calibri"/>
                <a:cs typeface="Calibri"/>
              </a:rPr>
              <a:t>29</a:t>
            </a:r>
            <a:r>
              <a:rPr dirty="0" sz="1400" b="1">
                <a:solidFill>
                  <a:srgbClr val="585858"/>
                </a:solidFill>
                <a:latin typeface="Calibri"/>
                <a:cs typeface="Calibri"/>
              </a:rPr>
              <a:t>	</a:t>
            </a:r>
            <a:r>
              <a:rPr dirty="0" sz="1400" spc="-10" b="1">
                <a:solidFill>
                  <a:srgbClr val="585858"/>
                </a:solidFill>
                <a:latin typeface="Calibri"/>
                <a:cs typeface="Calibri"/>
              </a:rPr>
              <a:t>30-</a:t>
            </a:r>
            <a:r>
              <a:rPr dirty="0" sz="1400" spc="-25" b="1">
                <a:solidFill>
                  <a:srgbClr val="585858"/>
                </a:solidFill>
                <a:latin typeface="Calibri"/>
                <a:cs typeface="Calibri"/>
              </a:rPr>
              <a:t>34</a:t>
            </a:r>
            <a:r>
              <a:rPr dirty="0" sz="1400" b="1">
                <a:solidFill>
                  <a:srgbClr val="585858"/>
                </a:solidFill>
                <a:latin typeface="Calibri"/>
                <a:cs typeface="Calibri"/>
              </a:rPr>
              <a:t>	</a:t>
            </a:r>
            <a:r>
              <a:rPr dirty="0" sz="1400" spc="-10" b="1">
                <a:solidFill>
                  <a:srgbClr val="585858"/>
                </a:solidFill>
                <a:latin typeface="Calibri"/>
                <a:cs typeface="Calibri"/>
              </a:rPr>
              <a:t>35-</a:t>
            </a:r>
            <a:r>
              <a:rPr dirty="0" sz="1400" spc="-25" b="1">
                <a:solidFill>
                  <a:srgbClr val="585858"/>
                </a:solidFill>
                <a:latin typeface="Calibri"/>
                <a:cs typeface="Calibri"/>
              </a:rPr>
              <a:t>39</a:t>
            </a:r>
            <a:r>
              <a:rPr dirty="0" sz="1400" b="1">
                <a:solidFill>
                  <a:srgbClr val="585858"/>
                </a:solidFill>
                <a:latin typeface="Calibri"/>
                <a:cs typeface="Calibri"/>
              </a:rPr>
              <a:t>	</a:t>
            </a:r>
            <a:r>
              <a:rPr dirty="0" sz="1400" spc="-10" b="1">
                <a:solidFill>
                  <a:srgbClr val="585858"/>
                </a:solidFill>
                <a:latin typeface="Calibri"/>
                <a:cs typeface="Calibri"/>
              </a:rPr>
              <a:t>40-</a:t>
            </a:r>
            <a:r>
              <a:rPr dirty="0" sz="1400" spc="-25" b="1">
                <a:solidFill>
                  <a:srgbClr val="585858"/>
                </a:solidFill>
                <a:latin typeface="Calibri"/>
                <a:cs typeface="Calibri"/>
              </a:rPr>
              <a:t>44</a:t>
            </a:r>
            <a:r>
              <a:rPr dirty="0" sz="1400" b="1">
                <a:solidFill>
                  <a:srgbClr val="585858"/>
                </a:solidFill>
                <a:latin typeface="Calibri"/>
                <a:cs typeface="Calibri"/>
              </a:rPr>
              <a:t>	</a:t>
            </a:r>
            <a:r>
              <a:rPr dirty="0" sz="1400" spc="-25" b="1">
                <a:solidFill>
                  <a:srgbClr val="585858"/>
                </a:solidFill>
                <a:latin typeface="Calibri"/>
                <a:cs typeface="Calibri"/>
              </a:rPr>
              <a:t>45+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100" name="object 100" descr=""/>
          <p:cNvSpPr txBox="1"/>
          <p:nvPr/>
        </p:nvSpPr>
        <p:spPr>
          <a:xfrm>
            <a:off x="10238613" y="1301572"/>
            <a:ext cx="295275" cy="240029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400" spc="-25" b="1">
                <a:latin typeface="Calibri"/>
                <a:cs typeface="Calibri"/>
              </a:rPr>
              <a:t>154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101" name="object 101" descr=""/>
          <p:cNvSpPr txBox="1"/>
          <p:nvPr/>
        </p:nvSpPr>
        <p:spPr>
          <a:xfrm>
            <a:off x="4057269" y="1583816"/>
            <a:ext cx="205740" cy="23939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400" spc="-25" b="1">
                <a:latin typeface="Calibri"/>
                <a:cs typeface="Calibri"/>
              </a:rPr>
              <a:t>37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102" name="object 102" descr=""/>
          <p:cNvSpPr txBox="1"/>
          <p:nvPr/>
        </p:nvSpPr>
        <p:spPr>
          <a:xfrm>
            <a:off x="3676269" y="1890217"/>
            <a:ext cx="205740" cy="240029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400" spc="-25" b="1">
                <a:latin typeface="Calibri"/>
                <a:cs typeface="Calibri"/>
              </a:rPr>
              <a:t>28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103" name="object 103" descr=""/>
          <p:cNvSpPr txBox="1"/>
          <p:nvPr/>
        </p:nvSpPr>
        <p:spPr>
          <a:xfrm>
            <a:off x="3307207" y="2178812"/>
            <a:ext cx="205740" cy="23939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400" spc="-25" b="1">
                <a:latin typeface="Calibri"/>
                <a:cs typeface="Calibri"/>
              </a:rPr>
              <a:t>21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104" name="object 104" descr=""/>
          <p:cNvSpPr txBox="1"/>
          <p:nvPr/>
        </p:nvSpPr>
        <p:spPr>
          <a:xfrm>
            <a:off x="3049016" y="2466848"/>
            <a:ext cx="205740" cy="23939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400" spc="-25" b="1">
                <a:latin typeface="Calibri"/>
                <a:cs typeface="Calibri"/>
              </a:rPr>
              <a:t>18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105" name="object 105" descr=""/>
          <p:cNvSpPr txBox="1"/>
          <p:nvPr/>
        </p:nvSpPr>
        <p:spPr>
          <a:xfrm>
            <a:off x="2938398" y="2763723"/>
            <a:ext cx="205740" cy="240029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400" spc="-25" b="1">
                <a:latin typeface="Calibri"/>
                <a:cs typeface="Calibri"/>
              </a:rPr>
              <a:t>16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106" name="object 106" descr=""/>
          <p:cNvSpPr txBox="1"/>
          <p:nvPr/>
        </p:nvSpPr>
        <p:spPr>
          <a:xfrm>
            <a:off x="2790825" y="3052318"/>
            <a:ext cx="205740" cy="23939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400" spc="-25" b="1">
                <a:latin typeface="Calibri"/>
                <a:cs typeface="Calibri"/>
              </a:rPr>
              <a:t>14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107" name="object 107" descr=""/>
          <p:cNvSpPr txBox="1"/>
          <p:nvPr/>
        </p:nvSpPr>
        <p:spPr>
          <a:xfrm>
            <a:off x="2729229" y="3340353"/>
            <a:ext cx="205740" cy="23939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400" spc="-25" b="1">
                <a:latin typeface="Calibri"/>
                <a:cs typeface="Calibri"/>
              </a:rPr>
              <a:t>13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108" name="object 108" descr=""/>
          <p:cNvSpPr txBox="1"/>
          <p:nvPr/>
        </p:nvSpPr>
        <p:spPr>
          <a:xfrm>
            <a:off x="2581782" y="3637229"/>
            <a:ext cx="205740" cy="240029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400" spc="-25" b="1">
                <a:latin typeface="Calibri"/>
                <a:cs typeface="Calibri"/>
              </a:rPr>
              <a:t>10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109" name="object 109" descr=""/>
          <p:cNvSpPr txBox="1"/>
          <p:nvPr/>
        </p:nvSpPr>
        <p:spPr>
          <a:xfrm>
            <a:off x="2581782" y="3925951"/>
            <a:ext cx="205740" cy="2393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 spc="-25" b="1">
                <a:latin typeface="Calibri"/>
                <a:cs typeface="Calibri"/>
              </a:rPr>
              <a:t>10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110" name="object 110" descr=""/>
          <p:cNvSpPr txBox="1"/>
          <p:nvPr/>
        </p:nvSpPr>
        <p:spPr>
          <a:xfrm>
            <a:off x="2495804" y="4223130"/>
            <a:ext cx="116205" cy="2393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 spc="-50" b="1">
                <a:latin typeface="Calibri"/>
                <a:cs typeface="Calibri"/>
              </a:rPr>
              <a:t>9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111" name="object 111" descr=""/>
          <p:cNvSpPr txBox="1"/>
          <p:nvPr/>
        </p:nvSpPr>
        <p:spPr>
          <a:xfrm>
            <a:off x="2458973" y="4510862"/>
            <a:ext cx="116205" cy="240029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400" spc="-50" b="1">
                <a:latin typeface="Calibri"/>
                <a:cs typeface="Calibri"/>
              </a:rPr>
              <a:t>8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112" name="object 112" descr=""/>
          <p:cNvSpPr txBox="1"/>
          <p:nvPr/>
        </p:nvSpPr>
        <p:spPr>
          <a:xfrm>
            <a:off x="2409570" y="4808601"/>
            <a:ext cx="116205" cy="2393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 spc="-50" b="1">
                <a:latin typeface="Calibri"/>
                <a:cs typeface="Calibri"/>
              </a:rPr>
              <a:t>7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113" name="object 113" descr=""/>
          <p:cNvSpPr txBox="1"/>
          <p:nvPr/>
        </p:nvSpPr>
        <p:spPr>
          <a:xfrm>
            <a:off x="2422017" y="5096636"/>
            <a:ext cx="116205" cy="2393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 spc="-50" b="1">
                <a:latin typeface="Calibri"/>
                <a:cs typeface="Calibri"/>
              </a:rPr>
              <a:t>7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114" name="object 114" descr=""/>
          <p:cNvSpPr txBox="1"/>
          <p:nvPr/>
        </p:nvSpPr>
        <p:spPr>
          <a:xfrm>
            <a:off x="2422017" y="5385053"/>
            <a:ext cx="116205" cy="2393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 spc="-50" b="1">
                <a:latin typeface="Calibri"/>
                <a:cs typeface="Calibri"/>
              </a:rPr>
              <a:t>7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115" name="object 115" descr=""/>
          <p:cNvSpPr txBox="1"/>
          <p:nvPr/>
        </p:nvSpPr>
        <p:spPr>
          <a:xfrm>
            <a:off x="2347976" y="5691632"/>
            <a:ext cx="116205" cy="2393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 spc="-50" b="1">
                <a:latin typeface="Calibri"/>
                <a:cs typeface="Calibri"/>
              </a:rPr>
              <a:t>6</a:t>
            </a:r>
            <a:endParaRPr sz="1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ctrTitle"/>
          </p:nvPr>
        </p:nvSpPr>
        <p:spPr>
          <a:prstGeom prst="rect"/>
        </p:spPr>
        <p:txBody>
          <a:bodyPr wrap="square" lIns="0" tIns="81280" rIns="0" bIns="0" rtlCol="0" vert="horz">
            <a:spAutoFit/>
          </a:bodyPr>
          <a:lstStyle/>
          <a:p>
            <a:pPr marL="140970" marR="5080">
              <a:lnSpc>
                <a:spcPts val="4320"/>
              </a:lnSpc>
              <a:spcBef>
                <a:spcPts val="640"/>
              </a:spcBef>
            </a:pPr>
            <a:r>
              <a:rPr dirty="0" spc="-25">
                <a:latin typeface="Calibri Light"/>
                <a:cs typeface="Calibri Light"/>
              </a:rPr>
              <a:t>Lugar</a:t>
            </a:r>
            <a:r>
              <a:rPr dirty="0" spc="-155">
                <a:latin typeface="Calibri Light"/>
                <a:cs typeface="Calibri Light"/>
              </a:rPr>
              <a:t> </a:t>
            </a:r>
            <a:r>
              <a:rPr dirty="0">
                <a:latin typeface="Calibri Light"/>
                <a:cs typeface="Calibri Light"/>
              </a:rPr>
              <a:t>de</a:t>
            </a:r>
            <a:r>
              <a:rPr dirty="0" spc="-150">
                <a:latin typeface="Calibri Light"/>
                <a:cs typeface="Calibri Light"/>
              </a:rPr>
              <a:t> </a:t>
            </a:r>
            <a:r>
              <a:rPr dirty="0" spc="-40">
                <a:latin typeface="Calibri Light"/>
                <a:cs typeface="Calibri Light"/>
              </a:rPr>
              <a:t>procedencia</a:t>
            </a:r>
            <a:r>
              <a:rPr dirty="0" spc="-165">
                <a:latin typeface="Calibri Light"/>
                <a:cs typeface="Calibri Light"/>
              </a:rPr>
              <a:t> </a:t>
            </a:r>
            <a:r>
              <a:rPr dirty="0">
                <a:latin typeface="Calibri Light"/>
                <a:cs typeface="Calibri Light"/>
              </a:rPr>
              <a:t>del</a:t>
            </a:r>
            <a:r>
              <a:rPr dirty="0" spc="-150">
                <a:latin typeface="Calibri Light"/>
                <a:cs typeface="Calibri Light"/>
              </a:rPr>
              <a:t> </a:t>
            </a:r>
            <a:r>
              <a:rPr dirty="0" spc="-30">
                <a:latin typeface="Calibri Light"/>
                <a:cs typeface="Calibri Light"/>
              </a:rPr>
              <a:t>Becario</a:t>
            </a:r>
            <a:r>
              <a:rPr dirty="0" spc="-160">
                <a:latin typeface="Calibri Light"/>
                <a:cs typeface="Calibri Light"/>
              </a:rPr>
              <a:t> </a:t>
            </a:r>
            <a:r>
              <a:rPr dirty="0">
                <a:latin typeface="Calibri Light"/>
                <a:cs typeface="Calibri Light"/>
              </a:rPr>
              <a:t>por</a:t>
            </a:r>
            <a:r>
              <a:rPr dirty="0" spc="-155">
                <a:latin typeface="Calibri Light"/>
                <a:cs typeface="Calibri Light"/>
              </a:rPr>
              <a:t> </a:t>
            </a:r>
            <a:r>
              <a:rPr dirty="0">
                <a:latin typeface="Calibri Light"/>
                <a:cs typeface="Calibri Light"/>
              </a:rPr>
              <a:t>tipo</a:t>
            </a:r>
            <a:r>
              <a:rPr dirty="0" spc="-160">
                <a:latin typeface="Calibri Light"/>
                <a:cs typeface="Calibri Light"/>
              </a:rPr>
              <a:t> </a:t>
            </a:r>
            <a:r>
              <a:rPr dirty="0">
                <a:latin typeface="Calibri Light"/>
                <a:cs typeface="Calibri Light"/>
              </a:rPr>
              <a:t>de</a:t>
            </a:r>
            <a:r>
              <a:rPr dirty="0" spc="-150">
                <a:latin typeface="Calibri Light"/>
                <a:cs typeface="Calibri Light"/>
              </a:rPr>
              <a:t> </a:t>
            </a:r>
            <a:r>
              <a:rPr dirty="0" spc="-10">
                <a:latin typeface="Calibri Light"/>
                <a:cs typeface="Calibri Light"/>
              </a:rPr>
              <a:t>posgrado según</a:t>
            </a:r>
            <a:r>
              <a:rPr dirty="0" spc="-210">
                <a:latin typeface="Calibri Light"/>
                <a:cs typeface="Calibri Light"/>
              </a:rPr>
              <a:t> </a:t>
            </a:r>
            <a:r>
              <a:rPr dirty="0" spc="-10">
                <a:latin typeface="Calibri Light"/>
                <a:cs typeface="Calibri Light"/>
              </a:rPr>
              <a:t>género</a:t>
            </a:r>
          </a:p>
        </p:txBody>
      </p:sp>
      <p:grpSp>
        <p:nvGrpSpPr>
          <p:cNvPr id="3" name="object 3" descr=""/>
          <p:cNvGrpSpPr/>
          <p:nvPr/>
        </p:nvGrpSpPr>
        <p:grpSpPr>
          <a:xfrm>
            <a:off x="0" y="1280888"/>
            <a:ext cx="11903710" cy="5514975"/>
            <a:chOff x="0" y="1280888"/>
            <a:chExt cx="11903710" cy="5514975"/>
          </a:xfrm>
        </p:grpSpPr>
        <p:sp>
          <p:nvSpPr>
            <p:cNvPr id="4" name="object 4" descr=""/>
            <p:cNvSpPr/>
            <p:nvPr/>
          </p:nvSpPr>
          <p:spPr>
            <a:xfrm>
              <a:off x="0" y="1280888"/>
              <a:ext cx="11903710" cy="5514975"/>
            </a:xfrm>
            <a:custGeom>
              <a:avLst/>
              <a:gdLst/>
              <a:ahLst/>
              <a:cxnLst/>
              <a:rect l="l" t="t" r="r" b="b"/>
              <a:pathLst>
                <a:path w="11903710" h="5514975">
                  <a:moveTo>
                    <a:pt x="11903329" y="0"/>
                  </a:moveTo>
                  <a:lnTo>
                    <a:pt x="0" y="0"/>
                  </a:lnTo>
                  <a:lnTo>
                    <a:pt x="0" y="5514975"/>
                  </a:lnTo>
                  <a:lnTo>
                    <a:pt x="11903329" y="5514975"/>
                  </a:lnTo>
                  <a:lnTo>
                    <a:pt x="1190332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 descr=""/>
            <p:cNvSpPr/>
            <p:nvPr/>
          </p:nvSpPr>
          <p:spPr>
            <a:xfrm>
              <a:off x="1149032" y="4779263"/>
              <a:ext cx="347980" cy="1016635"/>
            </a:xfrm>
            <a:custGeom>
              <a:avLst/>
              <a:gdLst/>
              <a:ahLst/>
              <a:cxnLst/>
              <a:rect l="l" t="t" r="r" b="b"/>
              <a:pathLst>
                <a:path w="347980" h="1016635">
                  <a:moveTo>
                    <a:pt x="173799" y="0"/>
                  </a:moveTo>
                  <a:lnTo>
                    <a:pt x="0" y="0"/>
                  </a:lnTo>
                  <a:lnTo>
                    <a:pt x="0" y="118872"/>
                  </a:lnTo>
                  <a:lnTo>
                    <a:pt x="173799" y="118872"/>
                  </a:lnTo>
                  <a:lnTo>
                    <a:pt x="173799" y="0"/>
                  </a:lnTo>
                  <a:close/>
                </a:path>
                <a:path w="347980" h="1016635">
                  <a:moveTo>
                    <a:pt x="231711" y="899160"/>
                  </a:moveTo>
                  <a:lnTo>
                    <a:pt x="0" y="899160"/>
                  </a:lnTo>
                  <a:lnTo>
                    <a:pt x="0" y="1016508"/>
                  </a:lnTo>
                  <a:lnTo>
                    <a:pt x="231711" y="1016508"/>
                  </a:lnTo>
                  <a:lnTo>
                    <a:pt x="231711" y="899160"/>
                  </a:lnTo>
                  <a:close/>
                </a:path>
                <a:path w="347980" h="1016635">
                  <a:moveTo>
                    <a:pt x="231711" y="598932"/>
                  </a:moveTo>
                  <a:lnTo>
                    <a:pt x="0" y="598932"/>
                  </a:lnTo>
                  <a:lnTo>
                    <a:pt x="0" y="717804"/>
                  </a:lnTo>
                  <a:lnTo>
                    <a:pt x="231711" y="717804"/>
                  </a:lnTo>
                  <a:lnTo>
                    <a:pt x="231711" y="598932"/>
                  </a:lnTo>
                  <a:close/>
                </a:path>
                <a:path w="347980" h="1016635">
                  <a:moveTo>
                    <a:pt x="347535" y="300228"/>
                  </a:moveTo>
                  <a:lnTo>
                    <a:pt x="0" y="300228"/>
                  </a:lnTo>
                  <a:lnTo>
                    <a:pt x="0" y="417576"/>
                  </a:lnTo>
                  <a:lnTo>
                    <a:pt x="347535" y="417576"/>
                  </a:lnTo>
                  <a:lnTo>
                    <a:pt x="347535" y="300228"/>
                  </a:lnTo>
                  <a:close/>
                </a:path>
              </a:pathLst>
            </a:custGeom>
            <a:solidFill>
              <a:srgbClr val="04304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 descr=""/>
            <p:cNvSpPr/>
            <p:nvPr/>
          </p:nvSpPr>
          <p:spPr>
            <a:xfrm>
              <a:off x="1264920" y="2084831"/>
              <a:ext cx="695325" cy="4011295"/>
            </a:xfrm>
            <a:custGeom>
              <a:avLst/>
              <a:gdLst/>
              <a:ahLst/>
              <a:cxnLst/>
              <a:rect l="l" t="t" r="r" b="b"/>
              <a:pathLst>
                <a:path w="695325" h="4011295">
                  <a:moveTo>
                    <a:pt x="57912" y="3892296"/>
                  </a:moveTo>
                  <a:lnTo>
                    <a:pt x="0" y="3892296"/>
                  </a:lnTo>
                  <a:lnTo>
                    <a:pt x="0" y="4011168"/>
                  </a:lnTo>
                  <a:lnTo>
                    <a:pt x="57912" y="4011168"/>
                  </a:lnTo>
                  <a:lnTo>
                    <a:pt x="57912" y="3892296"/>
                  </a:lnTo>
                  <a:close/>
                </a:path>
                <a:path w="695325" h="4011295">
                  <a:moveTo>
                    <a:pt x="173736" y="3593592"/>
                  </a:moveTo>
                  <a:lnTo>
                    <a:pt x="115824" y="3593592"/>
                  </a:lnTo>
                  <a:lnTo>
                    <a:pt x="115824" y="3710940"/>
                  </a:lnTo>
                  <a:lnTo>
                    <a:pt x="173736" y="3710940"/>
                  </a:lnTo>
                  <a:lnTo>
                    <a:pt x="173736" y="3593592"/>
                  </a:lnTo>
                  <a:close/>
                </a:path>
                <a:path w="695325" h="4011295">
                  <a:moveTo>
                    <a:pt x="405384" y="598932"/>
                  </a:moveTo>
                  <a:lnTo>
                    <a:pt x="173736" y="598932"/>
                  </a:lnTo>
                  <a:lnTo>
                    <a:pt x="173736" y="717804"/>
                  </a:lnTo>
                  <a:lnTo>
                    <a:pt x="405384" y="717804"/>
                  </a:lnTo>
                  <a:lnTo>
                    <a:pt x="405384" y="598932"/>
                  </a:lnTo>
                  <a:close/>
                </a:path>
                <a:path w="695325" h="4011295">
                  <a:moveTo>
                    <a:pt x="694944" y="0"/>
                  </a:moveTo>
                  <a:lnTo>
                    <a:pt x="637032" y="0"/>
                  </a:lnTo>
                  <a:lnTo>
                    <a:pt x="637032" y="118872"/>
                  </a:lnTo>
                  <a:lnTo>
                    <a:pt x="694944" y="118872"/>
                  </a:lnTo>
                  <a:lnTo>
                    <a:pt x="694944" y="0"/>
                  </a:lnTo>
                  <a:close/>
                </a:path>
              </a:pathLst>
            </a:custGeom>
            <a:solidFill>
              <a:srgbClr val="0061A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 descr=""/>
            <p:cNvSpPr/>
            <p:nvPr/>
          </p:nvSpPr>
          <p:spPr>
            <a:xfrm>
              <a:off x="1322832" y="1784603"/>
              <a:ext cx="1912620" cy="4311650"/>
            </a:xfrm>
            <a:custGeom>
              <a:avLst/>
              <a:gdLst/>
              <a:ahLst/>
              <a:cxnLst/>
              <a:rect l="l" t="t" r="r" b="b"/>
              <a:pathLst>
                <a:path w="1912620" h="4311650">
                  <a:moveTo>
                    <a:pt x="173736" y="4192524"/>
                  </a:moveTo>
                  <a:lnTo>
                    <a:pt x="0" y="4192524"/>
                  </a:lnTo>
                  <a:lnTo>
                    <a:pt x="0" y="4311396"/>
                  </a:lnTo>
                  <a:lnTo>
                    <a:pt x="173736" y="4311396"/>
                  </a:lnTo>
                  <a:lnTo>
                    <a:pt x="173736" y="4192524"/>
                  </a:lnTo>
                  <a:close/>
                </a:path>
                <a:path w="1912620" h="4311650">
                  <a:moveTo>
                    <a:pt x="231648" y="3893820"/>
                  </a:moveTo>
                  <a:lnTo>
                    <a:pt x="115824" y="3893820"/>
                  </a:lnTo>
                  <a:lnTo>
                    <a:pt x="115824" y="4011168"/>
                  </a:lnTo>
                  <a:lnTo>
                    <a:pt x="231648" y="4011168"/>
                  </a:lnTo>
                  <a:lnTo>
                    <a:pt x="231648" y="3893820"/>
                  </a:lnTo>
                  <a:close/>
                </a:path>
                <a:path w="1912620" h="4311650">
                  <a:moveTo>
                    <a:pt x="231648" y="3593592"/>
                  </a:moveTo>
                  <a:lnTo>
                    <a:pt x="57912" y="3593592"/>
                  </a:lnTo>
                  <a:lnTo>
                    <a:pt x="57912" y="3712464"/>
                  </a:lnTo>
                  <a:lnTo>
                    <a:pt x="231648" y="3712464"/>
                  </a:lnTo>
                  <a:lnTo>
                    <a:pt x="231648" y="3593592"/>
                  </a:lnTo>
                  <a:close/>
                </a:path>
                <a:path w="1912620" h="4311650">
                  <a:moveTo>
                    <a:pt x="231648" y="3294888"/>
                  </a:moveTo>
                  <a:lnTo>
                    <a:pt x="173736" y="3294888"/>
                  </a:lnTo>
                  <a:lnTo>
                    <a:pt x="173736" y="3412236"/>
                  </a:lnTo>
                  <a:lnTo>
                    <a:pt x="231648" y="3412236"/>
                  </a:lnTo>
                  <a:lnTo>
                    <a:pt x="231648" y="3294888"/>
                  </a:lnTo>
                  <a:close/>
                </a:path>
                <a:path w="1912620" h="4311650">
                  <a:moveTo>
                    <a:pt x="289560" y="2994660"/>
                  </a:moveTo>
                  <a:lnTo>
                    <a:pt x="0" y="2994660"/>
                  </a:lnTo>
                  <a:lnTo>
                    <a:pt x="0" y="3113532"/>
                  </a:lnTo>
                  <a:lnTo>
                    <a:pt x="289560" y="3113532"/>
                  </a:lnTo>
                  <a:lnTo>
                    <a:pt x="289560" y="2994660"/>
                  </a:lnTo>
                  <a:close/>
                </a:path>
                <a:path w="1912620" h="4311650">
                  <a:moveTo>
                    <a:pt x="347472" y="2695956"/>
                  </a:moveTo>
                  <a:lnTo>
                    <a:pt x="173736" y="2695956"/>
                  </a:lnTo>
                  <a:lnTo>
                    <a:pt x="173736" y="2813304"/>
                  </a:lnTo>
                  <a:lnTo>
                    <a:pt x="347472" y="2813304"/>
                  </a:lnTo>
                  <a:lnTo>
                    <a:pt x="347472" y="2695956"/>
                  </a:lnTo>
                  <a:close/>
                </a:path>
                <a:path w="1912620" h="4311650">
                  <a:moveTo>
                    <a:pt x="347472" y="2395728"/>
                  </a:moveTo>
                  <a:lnTo>
                    <a:pt x="173736" y="2395728"/>
                  </a:lnTo>
                  <a:lnTo>
                    <a:pt x="173736" y="2514600"/>
                  </a:lnTo>
                  <a:lnTo>
                    <a:pt x="347472" y="2514600"/>
                  </a:lnTo>
                  <a:lnTo>
                    <a:pt x="347472" y="2395728"/>
                  </a:lnTo>
                  <a:close/>
                </a:path>
                <a:path w="1912620" h="4311650">
                  <a:moveTo>
                    <a:pt x="405384" y="2097024"/>
                  </a:moveTo>
                  <a:lnTo>
                    <a:pt x="173736" y="2097024"/>
                  </a:lnTo>
                  <a:lnTo>
                    <a:pt x="173736" y="2214372"/>
                  </a:lnTo>
                  <a:lnTo>
                    <a:pt x="405384" y="2214372"/>
                  </a:lnTo>
                  <a:lnTo>
                    <a:pt x="405384" y="2097024"/>
                  </a:lnTo>
                  <a:close/>
                </a:path>
                <a:path w="1912620" h="4311650">
                  <a:moveTo>
                    <a:pt x="637032" y="1498092"/>
                  </a:moveTo>
                  <a:lnTo>
                    <a:pt x="231648" y="1498092"/>
                  </a:lnTo>
                  <a:lnTo>
                    <a:pt x="231648" y="1615440"/>
                  </a:lnTo>
                  <a:lnTo>
                    <a:pt x="637032" y="1615440"/>
                  </a:lnTo>
                  <a:lnTo>
                    <a:pt x="637032" y="1498092"/>
                  </a:lnTo>
                  <a:close/>
                </a:path>
                <a:path w="1912620" h="4311650">
                  <a:moveTo>
                    <a:pt x="752856" y="1197864"/>
                  </a:moveTo>
                  <a:lnTo>
                    <a:pt x="405384" y="1197864"/>
                  </a:lnTo>
                  <a:lnTo>
                    <a:pt x="405384" y="1316736"/>
                  </a:lnTo>
                  <a:lnTo>
                    <a:pt x="752856" y="1316736"/>
                  </a:lnTo>
                  <a:lnTo>
                    <a:pt x="752856" y="1197864"/>
                  </a:lnTo>
                  <a:close/>
                </a:path>
                <a:path w="1912620" h="4311650">
                  <a:moveTo>
                    <a:pt x="986028" y="598932"/>
                  </a:moveTo>
                  <a:lnTo>
                    <a:pt x="579120" y="598932"/>
                  </a:lnTo>
                  <a:lnTo>
                    <a:pt x="579120" y="717804"/>
                  </a:lnTo>
                  <a:lnTo>
                    <a:pt x="986028" y="717804"/>
                  </a:lnTo>
                  <a:lnTo>
                    <a:pt x="986028" y="598932"/>
                  </a:lnTo>
                  <a:close/>
                </a:path>
                <a:path w="1912620" h="4311650">
                  <a:moveTo>
                    <a:pt x="1391412" y="300228"/>
                  </a:moveTo>
                  <a:lnTo>
                    <a:pt x="637032" y="300228"/>
                  </a:lnTo>
                  <a:lnTo>
                    <a:pt x="637032" y="419100"/>
                  </a:lnTo>
                  <a:lnTo>
                    <a:pt x="1391412" y="419100"/>
                  </a:lnTo>
                  <a:lnTo>
                    <a:pt x="1391412" y="300228"/>
                  </a:lnTo>
                  <a:close/>
                </a:path>
                <a:path w="1912620" h="4311650">
                  <a:moveTo>
                    <a:pt x="1912620" y="0"/>
                  </a:moveTo>
                  <a:lnTo>
                    <a:pt x="928116" y="0"/>
                  </a:lnTo>
                  <a:lnTo>
                    <a:pt x="928116" y="118872"/>
                  </a:lnTo>
                  <a:lnTo>
                    <a:pt x="1912620" y="118872"/>
                  </a:lnTo>
                  <a:lnTo>
                    <a:pt x="1912620" y="0"/>
                  </a:lnTo>
                  <a:close/>
                </a:path>
              </a:pathLst>
            </a:custGeom>
            <a:solidFill>
              <a:srgbClr val="00AFE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" name="object 8" descr=""/>
            <p:cNvSpPr/>
            <p:nvPr/>
          </p:nvSpPr>
          <p:spPr>
            <a:xfrm>
              <a:off x="1670304" y="1784603"/>
              <a:ext cx="1623060" cy="2514600"/>
            </a:xfrm>
            <a:custGeom>
              <a:avLst/>
              <a:gdLst/>
              <a:ahLst/>
              <a:cxnLst/>
              <a:rect l="l" t="t" r="r" b="b"/>
              <a:pathLst>
                <a:path w="1623060" h="2514600">
                  <a:moveTo>
                    <a:pt x="57912" y="2395728"/>
                  </a:moveTo>
                  <a:lnTo>
                    <a:pt x="0" y="2395728"/>
                  </a:lnTo>
                  <a:lnTo>
                    <a:pt x="0" y="2514600"/>
                  </a:lnTo>
                  <a:lnTo>
                    <a:pt x="57912" y="2514600"/>
                  </a:lnTo>
                  <a:lnTo>
                    <a:pt x="57912" y="2395728"/>
                  </a:lnTo>
                  <a:close/>
                </a:path>
                <a:path w="1623060" h="2514600">
                  <a:moveTo>
                    <a:pt x="696468" y="598932"/>
                  </a:moveTo>
                  <a:lnTo>
                    <a:pt x="638556" y="598932"/>
                  </a:lnTo>
                  <a:lnTo>
                    <a:pt x="638556" y="717804"/>
                  </a:lnTo>
                  <a:lnTo>
                    <a:pt x="696468" y="717804"/>
                  </a:lnTo>
                  <a:lnTo>
                    <a:pt x="696468" y="598932"/>
                  </a:lnTo>
                  <a:close/>
                </a:path>
                <a:path w="1623060" h="2514600">
                  <a:moveTo>
                    <a:pt x="1101852" y="300228"/>
                  </a:moveTo>
                  <a:lnTo>
                    <a:pt x="1043940" y="300228"/>
                  </a:lnTo>
                  <a:lnTo>
                    <a:pt x="1043940" y="419100"/>
                  </a:lnTo>
                  <a:lnTo>
                    <a:pt x="1101852" y="419100"/>
                  </a:lnTo>
                  <a:lnTo>
                    <a:pt x="1101852" y="300228"/>
                  </a:lnTo>
                  <a:close/>
                </a:path>
                <a:path w="1623060" h="2514600">
                  <a:moveTo>
                    <a:pt x="1623060" y="0"/>
                  </a:moveTo>
                  <a:lnTo>
                    <a:pt x="1565148" y="0"/>
                  </a:lnTo>
                  <a:lnTo>
                    <a:pt x="1565148" y="118872"/>
                  </a:lnTo>
                  <a:lnTo>
                    <a:pt x="1623060" y="118872"/>
                  </a:lnTo>
                  <a:lnTo>
                    <a:pt x="1623060" y="0"/>
                  </a:lnTo>
                  <a:close/>
                </a:path>
              </a:pathLst>
            </a:custGeom>
            <a:solidFill>
              <a:srgbClr val="A2E7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 descr=""/>
            <p:cNvSpPr/>
            <p:nvPr/>
          </p:nvSpPr>
          <p:spPr>
            <a:xfrm>
              <a:off x="1149032" y="1395221"/>
              <a:ext cx="0" cy="4791710"/>
            </a:xfrm>
            <a:custGeom>
              <a:avLst/>
              <a:gdLst/>
              <a:ahLst/>
              <a:cxnLst/>
              <a:rect l="l" t="t" r="r" b="b"/>
              <a:pathLst>
                <a:path w="0" h="4791710">
                  <a:moveTo>
                    <a:pt x="0" y="4791125"/>
                  </a:moveTo>
                  <a:lnTo>
                    <a:pt x="0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0" name="object 10" descr=""/>
          <p:cNvSpPr txBox="1"/>
          <p:nvPr/>
        </p:nvSpPr>
        <p:spPr>
          <a:xfrm>
            <a:off x="1149032" y="4480559"/>
            <a:ext cx="173990" cy="117475"/>
          </a:xfrm>
          <a:prstGeom prst="rect">
            <a:avLst/>
          </a:prstGeom>
          <a:solidFill>
            <a:srgbClr val="043043"/>
          </a:solidFill>
        </p:spPr>
        <p:txBody>
          <a:bodyPr wrap="square" lIns="0" tIns="0" rIns="0" bIns="0" rtlCol="0" vert="horz">
            <a:spAutoFit/>
          </a:bodyPr>
          <a:lstStyle/>
          <a:p>
            <a:pPr marL="50165">
              <a:lnSpc>
                <a:spcPts val="925"/>
              </a:lnSpc>
            </a:pPr>
            <a:r>
              <a:rPr dirty="0" sz="1100" spc="-50">
                <a:solidFill>
                  <a:srgbClr val="FFFFFF"/>
                </a:solidFill>
                <a:latin typeface="Calibri"/>
                <a:cs typeface="Calibri"/>
              </a:rPr>
              <a:t>3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11" name="object 11" descr=""/>
          <p:cNvSpPr txBox="1"/>
          <p:nvPr/>
        </p:nvSpPr>
        <p:spPr>
          <a:xfrm>
            <a:off x="1149032" y="4180332"/>
            <a:ext cx="231775" cy="119380"/>
          </a:xfrm>
          <a:prstGeom prst="rect">
            <a:avLst/>
          </a:prstGeom>
          <a:solidFill>
            <a:srgbClr val="043043"/>
          </a:solidFill>
        </p:spPr>
        <p:txBody>
          <a:bodyPr wrap="square" lIns="0" tIns="0" rIns="0" bIns="0" rtlCol="0" vert="horz">
            <a:spAutoFit/>
          </a:bodyPr>
          <a:lstStyle/>
          <a:p>
            <a:pPr algn="ctr">
              <a:lnSpc>
                <a:spcPts val="935"/>
              </a:lnSpc>
            </a:pPr>
            <a:r>
              <a:rPr dirty="0" sz="1100" spc="-50">
                <a:solidFill>
                  <a:srgbClr val="FFFFFF"/>
                </a:solidFill>
                <a:latin typeface="Calibri"/>
                <a:cs typeface="Calibri"/>
              </a:rPr>
              <a:t>4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12" name="object 12" descr=""/>
          <p:cNvSpPr txBox="1"/>
          <p:nvPr/>
        </p:nvSpPr>
        <p:spPr>
          <a:xfrm>
            <a:off x="1149032" y="3881628"/>
            <a:ext cx="231775" cy="117475"/>
          </a:xfrm>
          <a:prstGeom prst="rect">
            <a:avLst/>
          </a:prstGeom>
          <a:solidFill>
            <a:srgbClr val="043043"/>
          </a:solidFill>
        </p:spPr>
        <p:txBody>
          <a:bodyPr wrap="square" lIns="0" tIns="0" rIns="0" bIns="0" rtlCol="0" vert="horz">
            <a:spAutoFit/>
          </a:bodyPr>
          <a:lstStyle/>
          <a:p>
            <a:pPr algn="ctr">
              <a:lnSpc>
                <a:spcPts val="925"/>
              </a:lnSpc>
            </a:pPr>
            <a:r>
              <a:rPr dirty="0" sz="1100" spc="-50">
                <a:solidFill>
                  <a:srgbClr val="FFFFFF"/>
                </a:solidFill>
                <a:latin typeface="Calibri"/>
                <a:cs typeface="Calibri"/>
              </a:rPr>
              <a:t>4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13" name="object 13" descr=""/>
          <p:cNvSpPr txBox="1"/>
          <p:nvPr/>
        </p:nvSpPr>
        <p:spPr>
          <a:xfrm>
            <a:off x="1149032" y="3581400"/>
            <a:ext cx="231775" cy="119380"/>
          </a:xfrm>
          <a:prstGeom prst="rect">
            <a:avLst/>
          </a:prstGeom>
          <a:solidFill>
            <a:srgbClr val="043043"/>
          </a:solidFill>
        </p:spPr>
        <p:txBody>
          <a:bodyPr wrap="square" lIns="0" tIns="0" rIns="0" bIns="0" rtlCol="0" vert="horz">
            <a:spAutoFit/>
          </a:bodyPr>
          <a:lstStyle/>
          <a:p>
            <a:pPr algn="ctr">
              <a:lnSpc>
                <a:spcPts val="935"/>
              </a:lnSpc>
            </a:pPr>
            <a:r>
              <a:rPr dirty="0" sz="1100" spc="-50">
                <a:solidFill>
                  <a:srgbClr val="FFFFFF"/>
                </a:solidFill>
                <a:latin typeface="Calibri"/>
                <a:cs typeface="Calibri"/>
              </a:rPr>
              <a:t>4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14" name="object 14" descr=""/>
          <p:cNvSpPr txBox="1"/>
          <p:nvPr/>
        </p:nvSpPr>
        <p:spPr>
          <a:xfrm>
            <a:off x="1153794" y="3282696"/>
            <a:ext cx="357505" cy="117475"/>
          </a:xfrm>
          <a:prstGeom prst="rect">
            <a:avLst/>
          </a:prstGeom>
          <a:solidFill>
            <a:srgbClr val="043043"/>
          </a:solidFill>
        </p:spPr>
        <p:txBody>
          <a:bodyPr wrap="square" lIns="0" tIns="0" rIns="0" bIns="0" rtlCol="0" vert="horz">
            <a:spAutoFit/>
          </a:bodyPr>
          <a:lstStyle/>
          <a:p>
            <a:pPr algn="ctr" marL="36830">
              <a:lnSpc>
                <a:spcPts val="925"/>
              </a:lnSpc>
            </a:pPr>
            <a:r>
              <a:rPr dirty="0" sz="1100" spc="-50">
                <a:solidFill>
                  <a:srgbClr val="FFFFFF"/>
                </a:solidFill>
                <a:latin typeface="Calibri"/>
                <a:cs typeface="Calibri"/>
              </a:rPr>
              <a:t>7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15" name="object 15" descr=""/>
          <p:cNvSpPr txBox="1"/>
          <p:nvPr/>
        </p:nvSpPr>
        <p:spPr>
          <a:xfrm>
            <a:off x="1149032" y="2982467"/>
            <a:ext cx="463550" cy="119380"/>
          </a:xfrm>
          <a:prstGeom prst="rect">
            <a:avLst/>
          </a:prstGeom>
          <a:solidFill>
            <a:srgbClr val="043043"/>
          </a:solidFill>
        </p:spPr>
        <p:txBody>
          <a:bodyPr wrap="square" lIns="0" tIns="0" rIns="0" bIns="0" rtlCol="0" vert="horz">
            <a:spAutoFit/>
          </a:bodyPr>
          <a:lstStyle/>
          <a:p>
            <a:pPr algn="ctr">
              <a:lnSpc>
                <a:spcPts val="935"/>
              </a:lnSpc>
            </a:pPr>
            <a:r>
              <a:rPr dirty="0" sz="1100" spc="-50">
                <a:solidFill>
                  <a:srgbClr val="FFFFFF"/>
                </a:solidFill>
                <a:latin typeface="Calibri"/>
                <a:cs typeface="Calibri"/>
              </a:rPr>
              <a:t>8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16" name="object 16" descr=""/>
          <p:cNvSpPr txBox="1"/>
          <p:nvPr/>
        </p:nvSpPr>
        <p:spPr>
          <a:xfrm>
            <a:off x="1153794" y="2683764"/>
            <a:ext cx="241935" cy="119380"/>
          </a:xfrm>
          <a:prstGeom prst="rect">
            <a:avLst/>
          </a:prstGeom>
          <a:solidFill>
            <a:srgbClr val="043043"/>
          </a:solidFill>
        </p:spPr>
        <p:txBody>
          <a:bodyPr wrap="square" lIns="0" tIns="0" rIns="0" bIns="0" rtlCol="0" vert="horz">
            <a:spAutoFit/>
          </a:bodyPr>
          <a:lstStyle/>
          <a:p>
            <a:pPr marL="103505">
              <a:lnSpc>
                <a:spcPts val="935"/>
              </a:lnSpc>
            </a:pPr>
            <a:r>
              <a:rPr dirty="0" sz="1100" spc="-50">
                <a:solidFill>
                  <a:srgbClr val="FFFFFF"/>
                </a:solidFill>
                <a:latin typeface="Calibri"/>
                <a:cs typeface="Calibri"/>
              </a:rPr>
              <a:t>5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17" name="object 17" descr=""/>
          <p:cNvSpPr txBox="1"/>
          <p:nvPr/>
        </p:nvSpPr>
        <p:spPr>
          <a:xfrm>
            <a:off x="1149032" y="2383535"/>
            <a:ext cx="579755" cy="119380"/>
          </a:xfrm>
          <a:prstGeom prst="rect">
            <a:avLst/>
          </a:prstGeom>
          <a:solidFill>
            <a:srgbClr val="043043"/>
          </a:solidFill>
        </p:spPr>
        <p:txBody>
          <a:bodyPr wrap="square" lIns="0" tIns="0" rIns="0" bIns="0" rtlCol="0" vert="horz">
            <a:spAutoFit/>
          </a:bodyPr>
          <a:lstStyle/>
          <a:p>
            <a:pPr algn="ctr">
              <a:lnSpc>
                <a:spcPts val="935"/>
              </a:lnSpc>
            </a:pPr>
            <a:r>
              <a:rPr dirty="0" sz="1100" spc="-25">
                <a:solidFill>
                  <a:srgbClr val="FFFFFF"/>
                </a:solidFill>
                <a:latin typeface="Calibri"/>
                <a:cs typeface="Calibri"/>
              </a:rPr>
              <a:t>10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18" name="object 18" descr=""/>
          <p:cNvSpPr txBox="1"/>
          <p:nvPr/>
        </p:nvSpPr>
        <p:spPr>
          <a:xfrm>
            <a:off x="1149032" y="2084832"/>
            <a:ext cx="753110" cy="119380"/>
          </a:xfrm>
          <a:prstGeom prst="rect">
            <a:avLst/>
          </a:prstGeom>
          <a:solidFill>
            <a:srgbClr val="043043"/>
          </a:solidFill>
        </p:spPr>
        <p:txBody>
          <a:bodyPr wrap="square" lIns="0" tIns="0" rIns="0" bIns="0" rtlCol="0" vert="horz">
            <a:spAutoFit/>
          </a:bodyPr>
          <a:lstStyle/>
          <a:p>
            <a:pPr algn="ctr">
              <a:lnSpc>
                <a:spcPts val="935"/>
              </a:lnSpc>
            </a:pPr>
            <a:r>
              <a:rPr dirty="0" sz="1100" spc="-25">
                <a:solidFill>
                  <a:srgbClr val="FFFFFF"/>
                </a:solidFill>
                <a:latin typeface="Calibri"/>
                <a:cs typeface="Calibri"/>
              </a:rPr>
              <a:t>13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19" name="object 19" descr=""/>
          <p:cNvSpPr txBox="1"/>
          <p:nvPr/>
        </p:nvSpPr>
        <p:spPr>
          <a:xfrm>
            <a:off x="1149032" y="1784604"/>
            <a:ext cx="810895" cy="119380"/>
          </a:xfrm>
          <a:prstGeom prst="rect">
            <a:avLst/>
          </a:prstGeom>
          <a:solidFill>
            <a:srgbClr val="043043"/>
          </a:solidFill>
        </p:spPr>
        <p:txBody>
          <a:bodyPr wrap="square" lIns="0" tIns="0" rIns="0" bIns="0" rtlCol="0" vert="horz">
            <a:spAutoFit/>
          </a:bodyPr>
          <a:lstStyle/>
          <a:p>
            <a:pPr algn="ctr">
              <a:lnSpc>
                <a:spcPts val="935"/>
              </a:lnSpc>
            </a:pPr>
            <a:r>
              <a:rPr dirty="0" sz="1100" spc="-25">
                <a:solidFill>
                  <a:srgbClr val="FFFFFF"/>
                </a:solidFill>
                <a:latin typeface="Calibri"/>
                <a:cs typeface="Calibri"/>
              </a:rPr>
              <a:t>14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20" name="object 20" descr=""/>
          <p:cNvSpPr txBox="1"/>
          <p:nvPr/>
        </p:nvSpPr>
        <p:spPr>
          <a:xfrm>
            <a:off x="1149032" y="1485900"/>
            <a:ext cx="3536315" cy="119380"/>
          </a:xfrm>
          <a:prstGeom prst="rect">
            <a:avLst/>
          </a:prstGeom>
          <a:solidFill>
            <a:srgbClr val="043043"/>
          </a:solidFill>
        </p:spPr>
        <p:txBody>
          <a:bodyPr wrap="square" lIns="0" tIns="0" rIns="0" bIns="0" rtlCol="0" vert="horz">
            <a:spAutoFit/>
          </a:bodyPr>
          <a:lstStyle/>
          <a:p>
            <a:pPr algn="ctr">
              <a:lnSpc>
                <a:spcPts val="935"/>
              </a:lnSpc>
            </a:pPr>
            <a:r>
              <a:rPr dirty="0" sz="1100" spc="-25">
                <a:solidFill>
                  <a:srgbClr val="FFFFFF"/>
                </a:solidFill>
                <a:latin typeface="Calibri"/>
                <a:cs typeface="Calibri"/>
              </a:rPr>
              <a:t>61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21" name="object 21" descr=""/>
          <p:cNvSpPr txBox="1"/>
          <p:nvPr/>
        </p:nvSpPr>
        <p:spPr>
          <a:xfrm>
            <a:off x="1153794" y="5977128"/>
            <a:ext cx="181610" cy="119380"/>
          </a:xfrm>
          <a:prstGeom prst="rect">
            <a:avLst/>
          </a:prstGeom>
          <a:solidFill>
            <a:srgbClr val="043043"/>
          </a:solidFill>
        </p:spPr>
        <p:txBody>
          <a:bodyPr wrap="square" lIns="0" tIns="0" rIns="0" bIns="0" rtlCol="0" vert="horz">
            <a:spAutoFit/>
          </a:bodyPr>
          <a:lstStyle/>
          <a:p>
            <a:pPr marL="16510">
              <a:lnSpc>
                <a:spcPts val="935"/>
              </a:lnSpc>
            </a:pPr>
            <a:r>
              <a:rPr dirty="0" sz="1100" spc="25">
                <a:solidFill>
                  <a:srgbClr val="FFFFFF"/>
                </a:solidFill>
                <a:latin typeface="Calibri"/>
                <a:cs typeface="Calibri"/>
              </a:rPr>
              <a:t>21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22" name="object 22" descr=""/>
          <p:cNvSpPr txBox="1"/>
          <p:nvPr/>
        </p:nvSpPr>
        <p:spPr>
          <a:xfrm>
            <a:off x="1313180" y="4480559"/>
            <a:ext cx="198120" cy="117475"/>
          </a:xfrm>
          <a:prstGeom prst="rect">
            <a:avLst/>
          </a:prstGeom>
          <a:solidFill>
            <a:srgbClr val="0061AC"/>
          </a:solidFill>
        </p:spPr>
        <p:txBody>
          <a:bodyPr wrap="square" lIns="0" tIns="0" rIns="0" bIns="0" rtlCol="0" vert="horz">
            <a:spAutoFit/>
          </a:bodyPr>
          <a:lstStyle/>
          <a:p>
            <a:pPr marL="59690">
              <a:lnSpc>
                <a:spcPts val="925"/>
              </a:lnSpc>
            </a:pPr>
            <a:r>
              <a:rPr dirty="0" sz="1100" spc="-50">
                <a:solidFill>
                  <a:srgbClr val="FFFFFF"/>
                </a:solidFill>
                <a:latin typeface="Calibri"/>
                <a:cs typeface="Calibri"/>
              </a:rPr>
              <a:t>3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23" name="object 23" descr=""/>
          <p:cNvSpPr txBox="1"/>
          <p:nvPr/>
        </p:nvSpPr>
        <p:spPr>
          <a:xfrm>
            <a:off x="1395222" y="4180332"/>
            <a:ext cx="116205" cy="119380"/>
          </a:xfrm>
          <a:prstGeom prst="rect">
            <a:avLst/>
          </a:prstGeom>
          <a:solidFill>
            <a:srgbClr val="0061AC"/>
          </a:solidFill>
        </p:spPr>
        <p:txBody>
          <a:bodyPr wrap="square" lIns="0" tIns="0" rIns="0" bIns="0" rtlCol="0" vert="horz">
            <a:spAutoFit/>
          </a:bodyPr>
          <a:lstStyle/>
          <a:p>
            <a:pPr marL="6985">
              <a:lnSpc>
                <a:spcPts val="935"/>
              </a:lnSpc>
            </a:pPr>
            <a:r>
              <a:rPr dirty="0" sz="1100" spc="-50">
                <a:solidFill>
                  <a:srgbClr val="FFFFFF"/>
                </a:solidFill>
                <a:latin typeface="Calibri"/>
                <a:cs typeface="Calibri"/>
              </a:rPr>
              <a:t>2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24" name="object 24" descr=""/>
          <p:cNvSpPr txBox="1"/>
          <p:nvPr/>
        </p:nvSpPr>
        <p:spPr>
          <a:xfrm>
            <a:off x="1395222" y="3881628"/>
            <a:ext cx="116205" cy="117475"/>
          </a:xfrm>
          <a:prstGeom prst="rect">
            <a:avLst/>
          </a:prstGeom>
          <a:solidFill>
            <a:srgbClr val="0061AC"/>
          </a:solidFill>
        </p:spPr>
        <p:txBody>
          <a:bodyPr wrap="square" lIns="0" tIns="0" rIns="0" bIns="0" rtlCol="0" vert="horz">
            <a:spAutoFit/>
          </a:bodyPr>
          <a:lstStyle/>
          <a:p>
            <a:pPr marL="6985">
              <a:lnSpc>
                <a:spcPts val="925"/>
              </a:lnSpc>
            </a:pPr>
            <a:r>
              <a:rPr dirty="0" sz="1100" spc="-50">
                <a:solidFill>
                  <a:srgbClr val="FFFFFF"/>
                </a:solidFill>
                <a:latin typeface="Calibri"/>
                <a:cs typeface="Calibri"/>
              </a:rPr>
              <a:t>2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25" name="object 25" descr=""/>
          <p:cNvSpPr txBox="1"/>
          <p:nvPr/>
        </p:nvSpPr>
        <p:spPr>
          <a:xfrm>
            <a:off x="1395222" y="3581400"/>
            <a:ext cx="116205" cy="119380"/>
          </a:xfrm>
          <a:prstGeom prst="rect">
            <a:avLst/>
          </a:prstGeom>
          <a:solidFill>
            <a:srgbClr val="0061AC"/>
          </a:solidFill>
        </p:spPr>
        <p:txBody>
          <a:bodyPr wrap="square" lIns="0" tIns="0" rIns="0" bIns="0" rtlCol="0" vert="horz">
            <a:spAutoFit/>
          </a:bodyPr>
          <a:lstStyle/>
          <a:p>
            <a:pPr marL="6985">
              <a:lnSpc>
                <a:spcPts val="935"/>
              </a:lnSpc>
            </a:pPr>
            <a:r>
              <a:rPr dirty="0" sz="1100" spc="-50">
                <a:solidFill>
                  <a:srgbClr val="FFFFFF"/>
                </a:solidFill>
                <a:latin typeface="Calibri"/>
                <a:cs typeface="Calibri"/>
              </a:rPr>
              <a:t>2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26" name="object 26" descr=""/>
          <p:cNvSpPr txBox="1"/>
          <p:nvPr/>
        </p:nvSpPr>
        <p:spPr>
          <a:xfrm>
            <a:off x="1612391" y="2982467"/>
            <a:ext cx="94615" cy="119380"/>
          </a:xfrm>
          <a:prstGeom prst="rect">
            <a:avLst/>
          </a:prstGeom>
          <a:solidFill>
            <a:srgbClr val="0061AC"/>
          </a:solidFill>
        </p:spPr>
        <p:txBody>
          <a:bodyPr wrap="square" lIns="0" tIns="0" rIns="0" bIns="0" rtlCol="0" vert="horz">
            <a:spAutoFit/>
          </a:bodyPr>
          <a:lstStyle/>
          <a:p>
            <a:pPr marL="21590">
              <a:lnSpc>
                <a:spcPts val="935"/>
              </a:lnSpc>
            </a:pPr>
            <a:r>
              <a:rPr dirty="0" sz="1100" spc="-50">
                <a:solidFill>
                  <a:srgbClr val="FFFFFF"/>
                </a:solidFill>
                <a:latin typeface="Calibri"/>
                <a:cs typeface="Calibri"/>
              </a:rPr>
              <a:t>2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27" name="object 27" descr=""/>
          <p:cNvSpPr txBox="1"/>
          <p:nvPr/>
        </p:nvSpPr>
        <p:spPr>
          <a:xfrm>
            <a:off x="1395222" y="2637536"/>
            <a:ext cx="311785" cy="19367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algn="ctr" marL="5080">
              <a:lnSpc>
                <a:spcPct val="100000"/>
              </a:lnSpc>
              <a:spcBef>
                <a:spcPts val="105"/>
              </a:spcBef>
            </a:pPr>
            <a:r>
              <a:rPr dirty="0" sz="1100" spc="-50">
                <a:solidFill>
                  <a:srgbClr val="FFFFFF"/>
                </a:solidFill>
                <a:latin typeface="Calibri"/>
                <a:cs typeface="Calibri"/>
              </a:rPr>
              <a:t>4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28" name="object 28" descr=""/>
          <p:cNvSpPr txBox="1"/>
          <p:nvPr/>
        </p:nvSpPr>
        <p:spPr>
          <a:xfrm>
            <a:off x="1706498" y="2383535"/>
            <a:ext cx="205104" cy="119380"/>
          </a:xfrm>
          <a:prstGeom prst="rect">
            <a:avLst/>
          </a:prstGeom>
          <a:solidFill>
            <a:srgbClr val="0061AC"/>
          </a:solidFill>
        </p:spPr>
        <p:txBody>
          <a:bodyPr wrap="square" lIns="0" tIns="0" rIns="0" bIns="0" rtlCol="0" vert="horz">
            <a:spAutoFit/>
          </a:bodyPr>
          <a:lstStyle/>
          <a:p>
            <a:pPr marL="72390">
              <a:lnSpc>
                <a:spcPts val="935"/>
              </a:lnSpc>
            </a:pPr>
            <a:r>
              <a:rPr dirty="0" sz="1100" spc="-50">
                <a:solidFill>
                  <a:srgbClr val="FFFFFF"/>
                </a:solidFill>
                <a:latin typeface="Calibri"/>
                <a:cs typeface="Calibri"/>
              </a:rPr>
              <a:t>3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29" name="object 29" descr=""/>
          <p:cNvSpPr txBox="1"/>
          <p:nvPr/>
        </p:nvSpPr>
        <p:spPr>
          <a:xfrm>
            <a:off x="1882520" y="2038604"/>
            <a:ext cx="96520" cy="19367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100" spc="-50">
                <a:solidFill>
                  <a:srgbClr val="FFFFFF"/>
                </a:solidFill>
                <a:latin typeface="Calibri"/>
                <a:cs typeface="Calibri"/>
              </a:rPr>
              <a:t>1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30" name="object 30" descr=""/>
          <p:cNvSpPr txBox="1"/>
          <p:nvPr/>
        </p:nvSpPr>
        <p:spPr>
          <a:xfrm>
            <a:off x="1959864" y="1784604"/>
            <a:ext cx="291465" cy="119380"/>
          </a:xfrm>
          <a:prstGeom prst="rect">
            <a:avLst/>
          </a:prstGeom>
          <a:solidFill>
            <a:srgbClr val="0061AC"/>
          </a:solidFill>
        </p:spPr>
        <p:txBody>
          <a:bodyPr wrap="square" lIns="0" tIns="0" rIns="0" bIns="0" rtlCol="0" vert="horz">
            <a:spAutoFit/>
          </a:bodyPr>
          <a:lstStyle/>
          <a:p>
            <a:pPr algn="ctr">
              <a:lnSpc>
                <a:spcPts val="935"/>
              </a:lnSpc>
            </a:pPr>
            <a:r>
              <a:rPr dirty="0" sz="1100" spc="-50">
                <a:solidFill>
                  <a:srgbClr val="FFFFFF"/>
                </a:solidFill>
                <a:latin typeface="Calibri"/>
                <a:cs typeface="Calibri"/>
              </a:rPr>
              <a:t>5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31" name="object 31" descr=""/>
          <p:cNvSpPr txBox="1"/>
          <p:nvPr/>
        </p:nvSpPr>
        <p:spPr>
          <a:xfrm>
            <a:off x="4684776" y="1485900"/>
            <a:ext cx="1160145" cy="119380"/>
          </a:xfrm>
          <a:prstGeom prst="rect">
            <a:avLst/>
          </a:prstGeom>
          <a:solidFill>
            <a:srgbClr val="0061AC"/>
          </a:solidFill>
        </p:spPr>
        <p:txBody>
          <a:bodyPr wrap="square" lIns="0" tIns="0" rIns="0" bIns="0" rtlCol="0" vert="horz">
            <a:spAutoFit/>
          </a:bodyPr>
          <a:lstStyle/>
          <a:p>
            <a:pPr algn="ctr" marL="635">
              <a:lnSpc>
                <a:spcPts val="935"/>
              </a:lnSpc>
            </a:pPr>
            <a:r>
              <a:rPr dirty="0" sz="1100" spc="-25">
                <a:solidFill>
                  <a:srgbClr val="FFFFFF"/>
                </a:solidFill>
                <a:latin typeface="Calibri"/>
                <a:cs typeface="Calibri"/>
              </a:rPr>
              <a:t>20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32" name="object 32" descr=""/>
          <p:cNvSpPr txBox="1"/>
          <p:nvPr/>
        </p:nvSpPr>
        <p:spPr>
          <a:xfrm>
            <a:off x="1511046" y="3581400"/>
            <a:ext cx="275590" cy="119380"/>
          </a:xfrm>
          <a:prstGeom prst="rect">
            <a:avLst/>
          </a:prstGeom>
          <a:solidFill>
            <a:srgbClr val="00AFEF"/>
          </a:solidFill>
        </p:spPr>
        <p:txBody>
          <a:bodyPr wrap="square" lIns="0" tIns="0" rIns="0" bIns="0" rtlCol="0" vert="horz">
            <a:spAutoFit/>
          </a:bodyPr>
          <a:lstStyle/>
          <a:p>
            <a:pPr algn="ctr" marR="7620">
              <a:lnSpc>
                <a:spcPts val="935"/>
              </a:lnSpc>
            </a:pPr>
            <a:r>
              <a:rPr dirty="0" sz="1100" spc="-50">
                <a:latin typeface="Calibri"/>
                <a:cs typeface="Calibri"/>
              </a:rPr>
              <a:t>5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33" name="object 33" descr=""/>
          <p:cNvSpPr txBox="1"/>
          <p:nvPr/>
        </p:nvSpPr>
        <p:spPr>
          <a:xfrm>
            <a:off x="1706498" y="2683764"/>
            <a:ext cx="253365" cy="119380"/>
          </a:xfrm>
          <a:prstGeom prst="rect">
            <a:avLst/>
          </a:prstGeom>
          <a:solidFill>
            <a:srgbClr val="00AFEF"/>
          </a:solidFill>
        </p:spPr>
        <p:txBody>
          <a:bodyPr wrap="square" lIns="0" tIns="0" rIns="0" bIns="0" rtlCol="0" vert="horz">
            <a:spAutoFit/>
          </a:bodyPr>
          <a:lstStyle/>
          <a:p>
            <a:pPr marL="72390">
              <a:lnSpc>
                <a:spcPts val="935"/>
              </a:lnSpc>
            </a:pPr>
            <a:r>
              <a:rPr dirty="0" sz="1100" spc="-50">
                <a:latin typeface="Calibri"/>
                <a:cs typeface="Calibri"/>
              </a:rPr>
              <a:t>5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34" name="object 34" descr=""/>
          <p:cNvSpPr txBox="1"/>
          <p:nvPr/>
        </p:nvSpPr>
        <p:spPr>
          <a:xfrm>
            <a:off x="2253233" y="2038604"/>
            <a:ext cx="168910" cy="19367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100" spc="-25">
                <a:latin typeface="Calibri"/>
                <a:cs typeface="Calibri"/>
              </a:rPr>
              <a:t>13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35" name="object 35" descr=""/>
          <p:cNvSpPr txBox="1"/>
          <p:nvPr/>
        </p:nvSpPr>
        <p:spPr>
          <a:xfrm>
            <a:off x="5844540" y="1485900"/>
            <a:ext cx="3420110" cy="119380"/>
          </a:xfrm>
          <a:prstGeom prst="rect">
            <a:avLst/>
          </a:prstGeom>
          <a:solidFill>
            <a:srgbClr val="00AFEF"/>
          </a:solidFill>
        </p:spPr>
        <p:txBody>
          <a:bodyPr wrap="square" lIns="0" tIns="0" rIns="0" bIns="0" rtlCol="0" vert="horz">
            <a:spAutoFit/>
          </a:bodyPr>
          <a:lstStyle/>
          <a:p>
            <a:pPr algn="ctr">
              <a:lnSpc>
                <a:spcPts val="935"/>
              </a:lnSpc>
            </a:pPr>
            <a:r>
              <a:rPr dirty="0" sz="1100" spc="-25">
                <a:latin typeface="Calibri"/>
                <a:cs typeface="Calibri"/>
              </a:rPr>
              <a:t>59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36" name="object 36" descr=""/>
          <p:cNvSpPr txBox="1"/>
          <p:nvPr/>
        </p:nvSpPr>
        <p:spPr>
          <a:xfrm>
            <a:off x="1786127" y="3581400"/>
            <a:ext cx="125730" cy="119380"/>
          </a:xfrm>
          <a:prstGeom prst="rect">
            <a:avLst/>
          </a:prstGeom>
          <a:solidFill>
            <a:srgbClr val="A2E7FF"/>
          </a:solidFill>
        </p:spPr>
        <p:txBody>
          <a:bodyPr wrap="square" lIns="0" tIns="0" rIns="0" bIns="0" rtlCol="0" vert="horz">
            <a:spAutoFit/>
          </a:bodyPr>
          <a:lstStyle/>
          <a:p>
            <a:pPr marL="21590">
              <a:lnSpc>
                <a:spcPts val="935"/>
              </a:lnSpc>
            </a:pPr>
            <a:r>
              <a:rPr dirty="0" sz="1100" spc="-50">
                <a:latin typeface="Calibri"/>
                <a:cs typeface="Calibri"/>
              </a:rPr>
              <a:t>2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37" name="object 37" descr=""/>
          <p:cNvSpPr txBox="1"/>
          <p:nvPr/>
        </p:nvSpPr>
        <p:spPr>
          <a:xfrm>
            <a:off x="1959864" y="2683764"/>
            <a:ext cx="233679" cy="119380"/>
          </a:xfrm>
          <a:prstGeom prst="rect">
            <a:avLst/>
          </a:prstGeom>
          <a:solidFill>
            <a:srgbClr val="A2E7FF"/>
          </a:solidFill>
        </p:spPr>
        <p:txBody>
          <a:bodyPr wrap="square" lIns="0" tIns="0" rIns="0" bIns="0" rtlCol="0" vert="horz">
            <a:spAutoFit/>
          </a:bodyPr>
          <a:lstStyle/>
          <a:p>
            <a:pPr algn="ctr">
              <a:lnSpc>
                <a:spcPts val="935"/>
              </a:lnSpc>
            </a:pPr>
            <a:r>
              <a:rPr dirty="0" sz="1100" spc="-50">
                <a:latin typeface="Calibri"/>
                <a:cs typeface="Calibri"/>
              </a:rPr>
              <a:t>4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38" name="object 38" descr=""/>
          <p:cNvSpPr txBox="1"/>
          <p:nvPr/>
        </p:nvSpPr>
        <p:spPr>
          <a:xfrm>
            <a:off x="2056257" y="2338197"/>
            <a:ext cx="328930" cy="19367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244475" algn="l"/>
              </a:tabLst>
            </a:pPr>
            <a:r>
              <a:rPr dirty="0" sz="1100" spc="-50">
                <a:latin typeface="Calibri"/>
                <a:cs typeface="Calibri"/>
              </a:rPr>
              <a:t>7</a:t>
            </a:r>
            <a:r>
              <a:rPr dirty="0" sz="1100">
                <a:latin typeface="Calibri"/>
                <a:cs typeface="Calibri"/>
              </a:rPr>
              <a:t>	</a:t>
            </a:r>
            <a:r>
              <a:rPr dirty="0" sz="1100" spc="-50">
                <a:latin typeface="Calibri"/>
                <a:cs typeface="Calibri"/>
              </a:rPr>
              <a:t>1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39" name="object 39" descr=""/>
          <p:cNvSpPr txBox="1"/>
          <p:nvPr/>
        </p:nvSpPr>
        <p:spPr>
          <a:xfrm>
            <a:off x="9264395" y="1485900"/>
            <a:ext cx="810895" cy="119380"/>
          </a:xfrm>
          <a:prstGeom prst="rect">
            <a:avLst/>
          </a:prstGeom>
          <a:solidFill>
            <a:srgbClr val="A2E7FF"/>
          </a:solidFill>
        </p:spPr>
        <p:txBody>
          <a:bodyPr wrap="square" lIns="0" tIns="0" rIns="0" bIns="0" rtlCol="0" vert="horz">
            <a:spAutoFit/>
          </a:bodyPr>
          <a:lstStyle/>
          <a:p>
            <a:pPr algn="ctr" marL="1270">
              <a:lnSpc>
                <a:spcPts val="935"/>
              </a:lnSpc>
            </a:pPr>
            <a:r>
              <a:rPr dirty="0" sz="1100" spc="-25">
                <a:latin typeface="Calibri"/>
                <a:cs typeface="Calibri"/>
              </a:rPr>
              <a:t>14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40" name="object 40" descr=""/>
          <p:cNvSpPr txBox="1"/>
          <p:nvPr/>
        </p:nvSpPr>
        <p:spPr>
          <a:xfrm>
            <a:off x="1104391" y="6249415"/>
            <a:ext cx="89535" cy="1778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000" spc="-50" b="1">
                <a:solidFill>
                  <a:srgbClr val="585858"/>
                </a:solidFill>
                <a:latin typeface="Calibri"/>
                <a:cs typeface="Calibri"/>
              </a:rPr>
              <a:t>0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41" name="object 41" descr=""/>
          <p:cNvSpPr txBox="1"/>
          <p:nvPr/>
        </p:nvSpPr>
        <p:spPr>
          <a:xfrm>
            <a:off x="2231517" y="6249415"/>
            <a:ext cx="153670" cy="1778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000" spc="-25" b="1">
                <a:solidFill>
                  <a:srgbClr val="585858"/>
                </a:solidFill>
                <a:latin typeface="Calibri"/>
                <a:cs typeface="Calibri"/>
              </a:rPr>
              <a:t>20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42" name="object 42" descr=""/>
          <p:cNvSpPr txBox="1"/>
          <p:nvPr/>
        </p:nvSpPr>
        <p:spPr>
          <a:xfrm>
            <a:off x="9155683" y="6249415"/>
            <a:ext cx="219075" cy="1778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000" spc="-25" b="1">
                <a:solidFill>
                  <a:srgbClr val="585858"/>
                </a:solidFill>
                <a:latin typeface="Calibri"/>
                <a:cs typeface="Calibri"/>
              </a:rPr>
              <a:t>140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43" name="object 43" descr=""/>
          <p:cNvSpPr txBox="1"/>
          <p:nvPr/>
        </p:nvSpPr>
        <p:spPr>
          <a:xfrm>
            <a:off x="10315193" y="6249415"/>
            <a:ext cx="219075" cy="1778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000" spc="-25" b="1">
                <a:solidFill>
                  <a:srgbClr val="585858"/>
                </a:solidFill>
                <a:latin typeface="Calibri"/>
                <a:cs typeface="Calibri"/>
              </a:rPr>
              <a:t>160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44" name="object 44" descr=""/>
          <p:cNvSpPr txBox="1"/>
          <p:nvPr/>
        </p:nvSpPr>
        <p:spPr>
          <a:xfrm>
            <a:off x="11474577" y="6249415"/>
            <a:ext cx="219075" cy="1778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000" spc="-25" b="1">
                <a:solidFill>
                  <a:srgbClr val="585858"/>
                </a:solidFill>
                <a:latin typeface="Calibri"/>
                <a:cs typeface="Calibri"/>
              </a:rPr>
              <a:t>180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45" name="object 45" descr=""/>
          <p:cNvSpPr txBox="1"/>
          <p:nvPr/>
        </p:nvSpPr>
        <p:spPr>
          <a:xfrm>
            <a:off x="296672" y="5915964"/>
            <a:ext cx="722630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b="1">
                <a:solidFill>
                  <a:srgbClr val="585858"/>
                </a:solidFill>
                <a:latin typeface="Calibri"/>
                <a:cs typeface="Calibri"/>
              </a:rPr>
              <a:t>San</a:t>
            </a:r>
            <a:r>
              <a:rPr dirty="0" sz="1200" spc="-15" b="1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dirty="0" sz="1200" spc="-10" b="1">
                <a:solidFill>
                  <a:srgbClr val="585858"/>
                </a:solidFill>
                <a:latin typeface="Calibri"/>
                <a:cs typeface="Calibri"/>
              </a:rPr>
              <a:t>Martín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46" name="object 46" descr=""/>
          <p:cNvSpPr txBox="1"/>
          <p:nvPr/>
        </p:nvSpPr>
        <p:spPr>
          <a:xfrm>
            <a:off x="384454" y="5616650"/>
            <a:ext cx="636270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10" b="1">
                <a:solidFill>
                  <a:srgbClr val="585858"/>
                </a:solidFill>
                <a:latin typeface="Calibri"/>
                <a:cs typeface="Calibri"/>
              </a:rPr>
              <a:t>Apurímac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47" name="object 47" descr=""/>
          <p:cNvSpPr txBox="1"/>
          <p:nvPr/>
        </p:nvSpPr>
        <p:spPr>
          <a:xfrm>
            <a:off x="158292" y="5316982"/>
            <a:ext cx="861694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10" b="1">
                <a:solidFill>
                  <a:srgbClr val="585858"/>
                </a:solidFill>
                <a:latin typeface="Calibri"/>
                <a:cs typeface="Calibri"/>
              </a:rPr>
              <a:t>Huancavelica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48" name="object 48" descr=""/>
          <p:cNvSpPr txBox="1"/>
          <p:nvPr/>
        </p:nvSpPr>
        <p:spPr>
          <a:xfrm>
            <a:off x="185115" y="5017084"/>
            <a:ext cx="835025" cy="20891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10" b="1">
                <a:solidFill>
                  <a:srgbClr val="585858"/>
                </a:solidFill>
                <a:latin typeface="Calibri"/>
                <a:cs typeface="Calibri"/>
              </a:rPr>
              <a:t>Lambayeque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49" name="object 49" descr=""/>
          <p:cNvSpPr txBox="1"/>
          <p:nvPr/>
        </p:nvSpPr>
        <p:spPr>
          <a:xfrm>
            <a:off x="539292" y="4718050"/>
            <a:ext cx="481330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10" b="1">
                <a:solidFill>
                  <a:srgbClr val="585858"/>
                </a:solidFill>
                <a:latin typeface="Calibri"/>
                <a:cs typeface="Calibri"/>
              </a:rPr>
              <a:t>Áncash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50" name="object 50" descr=""/>
          <p:cNvSpPr txBox="1"/>
          <p:nvPr/>
        </p:nvSpPr>
        <p:spPr>
          <a:xfrm>
            <a:off x="432612" y="4418457"/>
            <a:ext cx="587375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10" b="1">
                <a:solidFill>
                  <a:srgbClr val="585858"/>
                </a:solidFill>
                <a:latin typeface="Calibri"/>
                <a:cs typeface="Calibri"/>
              </a:rPr>
              <a:t>Huánuco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51" name="object 51" descr=""/>
          <p:cNvSpPr txBox="1"/>
          <p:nvPr/>
        </p:nvSpPr>
        <p:spPr>
          <a:xfrm>
            <a:off x="815441" y="4119117"/>
            <a:ext cx="205740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25" b="1">
                <a:solidFill>
                  <a:srgbClr val="585858"/>
                </a:solidFill>
                <a:latin typeface="Calibri"/>
                <a:cs typeface="Calibri"/>
              </a:rPr>
              <a:t>Ica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52" name="object 52" descr=""/>
          <p:cNvSpPr txBox="1"/>
          <p:nvPr/>
        </p:nvSpPr>
        <p:spPr>
          <a:xfrm>
            <a:off x="296367" y="3819525"/>
            <a:ext cx="723900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b="1">
                <a:solidFill>
                  <a:srgbClr val="585858"/>
                </a:solidFill>
                <a:latin typeface="Calibri"/>
                <a:cs typeface="Calibri"/>
              </a:rPr>
              <a:t>La</a:t>
            </a:r>
            <a:r>
              <a:rPr dirty="0" sz="1200" spc="-20" b="1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dirty="0" sz="1200" spc="-10" b="1">
                <a:solidFill>
                  <a:srgbClr val="585858"/>
                </a:solidFill>
                <a:latin typeface="Calibri"/>
                <a:cs typeface="Calibri"/>
              </a:rPr>
              <a:t>Libertad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53" name="object 53" descr=""/>
          <p:cNvSpPr txBox="1"/>
          <p:nvPr/>
        </p:nvSpPr>
        <p:spPr>
          <a:xfrm>
            <a:off x="623417" y="3519932"/>
            <a:ext cx="396875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10" b="1">
                <a:solidFill>
                  <a:srgbClr val="585858"/>
                </a:solidFill>
                <a:latin typeface="Calibri"/>
                <a:cs typeface="Calibri"/>
              </a:rPr>
              <a:t>Tacna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54" name="object 54" descr=""/>
          <p:cNvSpPr txBox="1"/>
          <p:nvPr/>
        </p:nvSpPr>
        <p:spPr>
          <a:xfrm>
            <a:off x="343306" y="3220592"/>
            <a:ext cx="677545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10" b="1">
                <a:solidFill>
                  <a:srgbClr val="585858"/>
                </a:solidFill>
                <a:latin typeface="Calibri"/>
                <a:cs typeface="Calibri"/>
              </a:rPr>
              <a:t>Amazonas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55" name="object 55" descr=""/>
          <p:cNvSpPr txBox="1"/>
          <p:nvPr/>
        </p:nvSpPr>
        <p:spPr>
          <a:xfrm>
            <a:off x="332638" y="2921000"/>
            <a:ext cx="687070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10" b="1">
                <a:solidFill>
                  <a:srgbClr val="585858"/>
                </a:solidFill>
                <a:latin typeface="Calibri"/>
                <a:cs typeface="Calibri"/>
              </a:rPr>
              <a:t>Cajamarca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56" name="object 56" descr=""/>
          <p:cNvSpPr txBox="1"/>
          <p:nvPr/>
        </p:nvSpPr>
        <p:spPr>
          <a:xfrm>
            <a:off x="661822" y="2621102"/>
            <a:ext cx="358775" cy="20891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10" b="1">
                <a:solidFill>
                  <a:srgbClr val="585858"/>
                </a:solidFill>
                <a:latin typeface="Calibri"/>
                <a:cs typeface="Calibri"/>
              </a:rPr>
              <a:t>Junín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57" name="object 57" descr=""/>
          <p:cNvSpPr txBox="1"/>
          <p:nvPr/>
        </p:nvSpPr>
        <p:spPr>
          <a:xfrm>
            <a:off x="665480" y="2322067"/>
            <a:ext cx="355600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10" b="1">
                <a:solidFill>
                  <a:srgbClr val="585858"/>
                </a:solidFill>
                <a:latin typeface="Calibri"/>
                <a:cs typeface="Calibri"/>
              </a:rPr>
              <a:t>Piura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58" name="object 58" descr=""/>
          <p:cNvSpPr txBox="1"/>
          <p:nvPr/>
        </p:nvSpPr>
        <p:spPr>
          <a:xfrm>
            <a:off x="626160" y="2022475"/>
            <a:ext cx="393700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20" b="1">
                <a:solidFill>
                  <a:srgbClr val="585858"/>
                </a:solidFill>
                <a:latin typeface="Calibri"/>
                <a:cs typeface="Calibri"/>
              </a:rPr>
              <a:t>Cusco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59" name="object 59" descr=""/>
          <p:cNvSpPr txBox="1"/>
          <p:nvPr/>
        </p:nvSpPr>
        <p:spPr>
          <a:xfrm>
            <a:off x="413715" y="1722577"/>
            <a:ext cx="606425" cy="20891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10" b="1">
                <a:solidFill>
                  <a:srgbClr val="585858"/>
                </a:solidFill>
                <a:latin typeface="Calibri"/>
                <a:cs typeface="Calibri"/>
              </a:rPr>
              <a:t>Arequipa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60" name="object 60" descr=""/>
          <p:cNvSpPr txBox="1"/>
          <p:nvPr/>
        </p:nvSpPr>
        <p:spPr>
          <a:xfrm>
            <a:off x="694131" y="1423542"/>
            <a:ext cx="326390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20" b="1">
                <a:solidFill>
                  <a:srgbClr val="585858"/>
                </a:solidFill>
                <a:latin typeface="Calibri"/>
                <a:cs typeface="Calibri"/>
              </a:rPr>
              <a:t>Lima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61" name="object 61" descr=""/>
          <p:cNvSpPr/>
          <p:nvPr/>
        </p:nvSpPr>
        <p:spPr>
          <a:xfrm>
            <a:off x="2978150" y="6547605"/>
            <a:ext cx="83820" cy="83820"/>
          </a:xfrm>
          <a:custGeom>
            <a:avLst/>
            <a:gdLst/>
            <a:ahLst/>
            <a:cxnLst/>
            <a:rect l="l" t="t" r="r" b="b"/>
            <a:pathLst>
              <a:path w="83819" h="83820">
                <a:moveTo>
                  <a:pt x="83724" y="0"/>
                </a:moveTo>
                <a:lnTo>
                  <a:pt x="0" y="0"/>
                </a:lnTo>
                <a:lnTo>
                  <a:pt x="0" y="83724"/>
                </a:lnTo>
                <a:lnTo>
                  <a:pt x="83724" y="83724"/>
                </a:lnTo>
                <a:lnTo>
                  <a:pt x="83724" y="0"/>
                </a:lnTo>
                <a:close/>
              </a:path>
            </a:pathLst>
          </a:custGeom>
          <a:solidFill>
            <a:srgbClr val="04304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2" name="object 62" descr=""/>
          <p:cNvSpPr txBox="1"/>
          <p:nvPr/>
        </p:nvSpPr>
        <p:spPr>
          <a:xfrm>
            <a:off x="3086480" y="6193618"/>
            <a:ext cx="1219835" cy="483870"/>
          </a:xfrm>
          <a:prstGeom prst="rect">
            <a:avLst/>
          </a:prstGeom>
        </p:spPr>
        <p:txBody>
          <a:bodyPr wrap="square" lIns="0" tIns="67945" rIns="0" bIns="0" rtlCol="0" vert="horz">
            <a:spAutoFit/>
          </a:bodyPr>
          <a:lstStyle/>
          <a:p>
            <a:pPr marL="316865">
              <a:lnSpc>
                <a:spcPct val="100000"/>
              </a:lnSpc>
              <a:spcBef>
                <a:spcPts val="535"/>
              </a:spcBef>
            </a:pPr>
            <a:r>
              <a:rPr dirty="0" sz="1000" spc="-25" b="1">
                <a:solidFill>
                  <a:srgbClr val="585858"/>
                </a:solidFill>
                <a:latin typeface="Calibri"/>
                <a:cs typeface="Calibri"/>
              </a:rPr>
              <a:t>40</a:t>
            </a:r>
            <a:endParaRPr sz="10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530"/>
              </a:spcBef>
            </a:pPr>
            <a:r>
              <a:rPr dirty="0" sz="1200" b="1">
                <a:solidFill>
                  <a:srgbClr val="585858"/>
                </a:solidFill>
                <a:latin typeface="Calibri"/>
                <a:cs typeface="Calibri"/>
              </a:rPr>
              <a:t>Maestría</a:t>
            </a:r>
            <a:r>
              <a:rPr dirty="0" sz="1200" spc="-20" b="1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dirty="0" sz="1200" b="1">
                <a:solidFill>
                  <a:srgbClr val="585858"/>
                </a:solidFill>
                <a:latin typeface="Calibri"/>
                <a:cs typeface="Calibri"/>
              </a:rPr>
              <a:t>-</a:t>
            </a:r>
            <a:r>
              <a:rPr dirty="0" sz="1200" spc="-15" b="1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dirty="0" sz="1200" spc="-10" b="1">
                <a:solidFill>
                  <a:srgbClr val="585858"/>
                </a:solidFill>
                <a:latin typeface="Calibri"/>
                <a:cs typeface="Calibri"/>
              </a:rPr>
              <a:t>Hombre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63" name="object 63" descr=""/>
          <p:cNvSpPr/>
          <p:nvPr/>
        </p:nvSpPr>
        <p:spPr>
          <a:xfrm>
            <a:off x="4557521" y="6547605"/>
            <a:ext cx="83820" cy="83820"/>
          </a:xfrm>
          <a:custGeom>
            <a:avLst/>
            <a:gdLst/>
            <a:ahLst/>
            <a:cxnLst/>
            <a:rect l="l" t="t" r="r" b="b"/>
            <a:pathLst>
              <a:path w="83820" h="83820">
                <a:moveTo>
                  <a:pt x="83724" y="0"/>
                </a:moveTo>
                <a:lnTo>
                  <a:pt x="0" y="0"/>
                </a:lnTo>
                <a:lnTo>
                  <a:pt x="0" y="83724"/>
                </a:lnTo>
                <a:lnTo>
                  <a:pt x="83724" y="83724"/>
                </a:lnTo>
                <a:lnTo>
                  <a:pt x="83724" y="0"/>
                </a:lnTo>
                <a:close/>
              </a:path>
            </a:pathLst>
          </a:custGeom>
          <a:solidFill>
            <a:srgbClr val="0061AC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4" name="object 64" descr=""/>
          <p:cNvSpPr txBox="1"/>
          <p:nvPr/>
        </p:nvSpPr>
        <p:spPr>
          <a:xfrm>
            <a:off x="4550155" y="6193618"/>
            <a:ext cx="1441450" cy="483870"/>
          </a:xfrm>
          <a:prstGeom prst="rect">
            <a:avLst/>
          </a:prstGeom>
        </p:spPr>
        <p:txBody>
          <a:bodyPr wrap="square" lIns="0" tIns="6794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535"/>
              </a:spcBef>
              <a:tabLst>
                <a:tab pos="1171575" algn="l"/>
              </a:tabLst>
            </a:pPr>
            <a:r>
              <a:rPr dirty="0" sz="1000" spc="-25" b="1">
                <a:solidFill>
                  <a:srgbClr val="585858"/>
                </a:solidFill>
                <a:latin typeface="Calibri"/>
                <a:cs typeface="Calibri"/>
              </a:rPr>
              <a:t>60</a:t>
            </a:r>
            <a:r>
              <a:rPr dirty="0" sz="1000" b="1">
                <a:solidFill>
                  <a:srgbClr val="585858"/>
                </a:solidFill>
                <a:latin typeface="Calibri"/>
                <a:cs typeface="Calibri"/>
              </a:rPr>
              <a:t>	</a:t>
            </a:r>
            <a:r>
              <a:rPr dirty="0" sz="1000" spc="-25" b="1">
                <a:solidFill>
                  <a:srgbClr val="585858"/>
                </a:solidFill>
                <a:latin typeface="Calibri"/>
                <a:cs typeface="Calibri"/>
              </a:rPr>
              <a:t>80</a:t>
            </a:r>
            <a:endParaRPr sz="1000">
              <a:latin typeface="Calibri"/>
              <a:cs typeface="Calibri"/>
            </a:endParaRPr>
          </a:p>
          <a:p>
            <a:pPr marL="128270">
              <a:lnSpc>
                <a:spcPct val="100000"/>
              </a:lnSpc>
              <a:spcBef>
                <a:spcPts val="530"/>
              </a:spcBef>
            </a:pPr>
            <a:r>
              <a:rPr dirty="0" sz="1200" spc="-10" b="1">
                <a:solidFill>
                  <a:srgbClr val="585858"/>
                </a:solidFill>
                <a:latin typeface="Calibri"/>
                <a:cs typeface="Calibri"/>
              </a:rPr>
              <a:t>Doctorado</a:t>
            </a:r>
            <a:r>
              <a:rPr dirty="0" sz="1200" spc="5" b="1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dirty="0" sz="1200" b="1">
                <a:solidFill>
                  <a:srgbClr val="585858"/>
                </a:solidFill>
                <a:latin typeface="Calibri"/>
                <a:cs typeface="Calibri"/>
              </a:rPr>
              <a:t>-</a:t>
            </a:r>
            <a:r>
              <a:rPr dirty="0" sz="1200" spc="10" b="1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dirty="0" sz="1200" spc="-10" b="1">
                <a:solidFill>
                  <a:srgbClr val="585858"/>
                </a:solidFill>
                <a:latin typeface="Calibri"/>
                <a:cs typeface="Calibri"/>
              </a:rPr>
              <a:t>Hombre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65" name="object 65" descr=""/>
          <p:cNvSpPr/>
          <p:nvPr/>
        </p:nvSpPr>
        <p:spPr>
          <a:xfrm>
            <a:off x="6240907" y="6547605"/>
            <a:ext cx="83820" cy="83820"/>
          </a:xfrm>
          <a:custGeom>
            <a:avLst/>
            <a:gdLst/>
            <a:ahLst/>
            <a:cxnLst/>
            <a:rect l="l" t="t" r="r" b="b"/>
            <a:pathLst>
              <a:path w="83820" h="83820">
                <a:moveTo>
                  <a:pt x="83724" y="0"/>
                </a:moveTo>
                <a:lnTo>
                  <a:pt x="0" y="0"/>
                </a:lnTo>
                <a:lnTo>
                  <a:pt x="0" y="83724"/>
                </a:lnTo>
                <a:lnTo>
                  <a:pt x="83724" y="83724"/>
                </a:lnTo>
                <a:lnTo>
                  <a:pt x="83724" y="0"/>
                </a:lnTo>
                <a:close/>
              </a:path>
            </a:pathLst>
          </a:custGeom>
          <a:solidFill>
            <a:srgbClr val="00AFE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6" name="object 66" descr=""/>
          <p:cNvSpPr txBox="1"/>
          <p:nvPr/>
        </p:nvSpPr>
        <p:spPr>
          <a:xfrm>
            <a:off x="6350000" y="6193618"/>
            <a:ext cx="1090930" cy="483870"/>
          </a:xfrm>
          <a:prstGeom prst="rect">
            <a:avLst/>
          </a:prstGeom>
        </p:spPr>
        <p:txBody>
          <a:bodyPr wrap="square" lIns="0" tIns="67945" rIns="0" bIns="0" rtlCol="0" vert="horz">
            <a:spAutoFit/>
          </a:bodyPr>
          <a:lstStyle/>
          <a:p>
            <a:pPr algn="ctr" marL="101600">
              <a:lnSpc>
                <a:spcPct val="100000"/>
              </a:lnSpc>
              <a:spcBef>
                <a:spcPts val="535"/>
              </a:spcBef>
            </a:pPr>
            <a:r>
              <a:rPr dirty="0" sz="1000" spc="-25" b="1">
                <a:solidFill>
                  <a:srgbClr val="585858"/>
                </a:solidFill>
                <a:latin typeface="Calibri"/>
                <a:cs typeface="Calibri"/>
              </a:rPr>
              <a:t>100</a:t>
            </a:r>
            <a:endParaRPr sz="10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530"/>
              </a:spcBef>
            </a:pPr>
            <a:r>
              <a:rPr dirty="0" sz="1200" b="1">
                <a:solidFill>
                  <a:srgbClr val="585858"/>
                </a:solidFill>
                <a:latin typeface="Calibri"/>
                <a:cs typeface="Calibri"/>
              </a:rPr>
              <a:t>Maestría</a:t>
            </a:r>
            <a:r>
              <a:rPr dirty="0" sz="1200" spc="-20" b="1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dirty="0" sz="1200" b="1">
                <a:solidFill>
                  <a:srgbClr val="585858"/>
                </a:solidFill>
                <a:latin typeface="Calibri"/>
                <a:cs typeface="Calibri"/>
              </a:rPr>
              <a:t>-</a:t>
            </a:r>
            <a:r>
              <a:rPr dirty="0" sz="1200" spc="-15" b="1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dirty="0" sz="1200" spc="-20" b="1">
                <a:solidFill>
                  <a:srgbClr val="585858"/>
                </a:solidFill>
                <a:latin typeface="Calibri"/>
                <a:cs typeface="Calibri"/>
              </a:rPr>
              <a:t>Mujer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67" name="object 67" descr=""/>
          <p:cNvSpPr/>
          <p:nvPr/>
        </p:nvSpPr>
        <p:spPr>
          <a:xfrm>
            <a:off x="7690484" y="6547605"/>
            <a:ext cx="83820" cy="83820"/>
          </a:xfrm>
          <a:custGeom>
            <a:avLst/>
            <a:gdLst/>
            <a:ahLst/>
            <a:cxnLst/>
            <a:rect l="l" t="t" r="r" b="b"/>
            <a:pathLst>
              <a:path w="83820" h="83820">
                <a:moveTo>
                  <a:pt x="83724" y="0"/>
                </a:moveTo>
                <a:lnTo>
                  <a:pt x="0" y="0"/>
                </a:lnTo>
                <a:lnTo>
                  <a:pt x="0" y="83724"/>
                </a:lnTo>
                <a:lnTo>
                  <a:pt x="83724" y="83724"/>
                </a:lnTo>
                <a:lnTo>
                  <a:pt x="83724" y="0"/>
                </a:lnTo>
                <a:close/>
              </a:path>
            </a:pathLst>
          </a:custGeom>
          <a:solidFill>
            <a:srgbClr val="A2E7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8" name="object 68" descr=""/>
          <p:cNvSpPr txBox="1"/>
          <p:nvPr/>
        </p:nvSpPr>
        <p:spPr>
          <a:xfrm>
            <a:off x="7799578" y="6193618"/>
            <a:ext cx="1195070" cy="483870"/>
          </a:xfrm>
          <a:prstGeom prst="rect">
            <a:avLst/>
          </a:prstGeom>
        </p:spPr>
        <p:txBody>
          <a:bodyPr wrap="square" lIns="0" tIns="67945" rIns="0" bIns="0" rtlCol="0" vert="horz">
            <a:spAutoFit/>
          </a:bodyPr>
          <a:lstStyle/>
          <a:p>
            <a:pPr marL="208915">
              <a:lnSpc>
                <a:spcPct val="100000"/>
              </a:lnSpc>
              <a:spcBef>
                <a:spcPts val="535"/>
              </a:spcBef>
            </a:pPr>
            <a:r>
              <a:rPr dirty="0" sz="1000" spc="-25" b="1">
                <a:solidFill>
                  <a:srgbClr val="585858"/>
                </a:solidFill>
                <a:latin typeface="Calibri"/>
                <a:cs typeface="Calibri"/>
              </a:rPr>
              <a:t>120</a:t>
            </a:r>
            <a:endParaRPr sz="10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530"/>
              </a:spcBef>
            </a:pPr>
            <a:r>
              <a:rPr dirty="0" sz="1200" spc="-10" b="1">
                <a:solidFill>
                  <a:srgbClr val="585858"/>
                </a:solidFill>
                <a:latin typeface="Calibri"/>
                <a:cs typeface="Calibri"/>
              </a:rPr>
              <a:t>Doctorado</a:t>
            </a:r>
            <a:r>
              <a:rPr dirty="0" sz="1200" spc="5" b="1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dirty="0" sz="1200" b="1">
                <a:solidFill>
                  <a:srgbClr val="585858"/>
                </a:solidFill>
                <a:latin typeface="Calibri"/>
                <a:cs typeface="Calibri"/>
              </a:rPr>
              <a:t>-</a:t>
            </a:r>
            <a:r>
              <a:rPr dirty="0" sz="1200" spc="10" b="1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dirty="0" sz="1200" spc="-20" b="1">
                <a:solidFill>
                  <a:srgbClr val="585858"/>
                </a:solidFill>
                <a:latin typeface="Calibri"/>
                <a:cs typeface="Calibri"/>
              </a:rPr>
              <a:t>Mujer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69" name="object 69" descr=""/>
          <p:cNvSpPr txBox="1"/>
          <p:nvPr/>
        </p:nvSpPr>
        <p:spPr>
          <a:xfrm>
            <a:off x="10242550" y="1438401"/>
            <a:ext cx="240665" cy="19367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100" spc="-25" b="1">
                <a:latin typeface="Calibri"/>
                <a:cs typeface="Calibri"/>
              </a:rPr>
              <a:t>154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70" name="object 70" descr=""/>
          <p:cNvSpPr txBox="1"/>
          <p:nvPr/>
        </p:nvSpPr>
        <p:spPr>
          <a:xfrm>
            <a:off x="2658872" y="1739264"/>
            <a:ext cx="967740" cy="49657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568960" algn="l"/>
                <a:tab pos="810895" algn="l"/>
              </a:tabLst>
            </a:pPr>
            <a:r>
              <a:rPr dirty="0" sz="1100" spc="-25">
                <a:latin typeface="Calibri"/>
                <a:cs typeface="Calibri"/>
              </a:rPr>
              <a:t>17</a:t>
            </a:r>
            <a:r>
              <a:rPr dirty="0" sz="1100">
                <a:latin typeface="Calibri"/>
                <a:cs typeface="Calibri"/>
              </a:rPr>
              <a:t>	</a:t>
            </a:r>
            <a:r>
              <a:rPr dirty="0" sz="1100" spc="-50">
                <a:latin typeface="Calibri"/>
                <a:cs typeface="Calibri"/>
              </a:rPr>
              <a:t>1</a:t>
            </a:r>
            <a:r>
              <a:rPr dirty="0" sz="1100">
                <a:latin typeface="Calibri"/>
                <a:cs typeface="Calibri"/>
              </a:rPr>
              <a:t>	</a:t>
            </a:r>
            <a:r>
              <a:rPr dirty="0" baseline="5050" sz="1650" spc="-37" b="1">
                <a:latin typeface="Calibri"/>
                <a:cs typeface="Calibri"/>
              </a:rPr>
              <a:t>37</a:t>
            </a:r>
            <a:endParaRPr baseline="5050" sz="1650">
              <a:latin typeface="Calibri"/>
              <a:cs typeface="Calibri"/>
            </a:endParaRPr>
          </a:p>
          <a:p>
            <a:pPr marL="47625">
              <a:lnSpc>
                <a:spcPct val="100000"/>
              </a:lnSpc>
              <a:spcBef>
                <a:spcPts val="1060"/>
              </a:spcBef>
              <a:tabLst>
                <a:tab pos="392430" algn="l"/>
              </a:tabLst>
            </a:pPr>
            <a:r>
              <a:rPr dirty="0" baseline="2525" sz="1650" spc="-75">
                <a:latin typeface="Calibri"/>
                <a:cs typeface="Calibri"/>
              </a:rPr>
              <a:t>1</a:t>
            </a:r>
            <a:r>
              <a:rPr dirty="0" baseline="2525" sz="1650">
                <a:latin typeface="Calibri"/>
                <a:cs typeface="Calibri"/>
              </a:rPr>
              <a:t>	</a:t>
            </a:r>
            <a:r>
              <a:rPr dirty="0" sz="1100" spc="-25" b="1">
                <a:latin typeface="Calibri"/>
                <a:cs typeface="Calibri"/>
              </a:rPr>
              <a:t>28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71" name="object 71" descr=""/>
          <p:cNvSpPr txBox="1"/>
          <p:nvPr/>
        </p:nvSpPr>
        <p:spPr>
          <a:xfrm>
            <a:off x="2634233" y="2336749"/>
            <a:ext cx="168910" cy="19431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100" spc="-25" b="1">
                <a:latin typeface="Calibri"/>
                <a:cs typeface="Calibri"/>
              </a:rPr>
              <a:t>21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72" name="object 72" descr=""/>
          <p:cNvSpPr txBox="1"/>
          <p:nvPr/>
        </p:nvSpPr>
        <p:spPr>
          <a:xfrm>
            <a:off x="2351023" y="2632329"/>
            <a:ext cx="168910" cy="19367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100" spc="-25" b="1">
                <a:latin typeface="Calibri"/>
                <a:cs typeface="Calibri"/>
              </a:rPr>
              <a:t>18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73" name="object 73" descr=""/>
          <p:cNvSpPr txBox="1"/>
          <p:nvPr/>
        </p:nvSpPr>
        <p:spPr>
          <a:xfrm>
            <a:off x="1853310" y="2937510"/>
            <a:ext cx="544830" cy="19367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388620" algn="l"/>
              </a:tabLst>
            </a:pPr>
            <a:r>
              <a:rPr dirty="0" sz="1100">
                <a:latin typeface="Calibri"/>
                <a:cs typeface="Calibri"/>
              </a:rPr>
              <a:t>6</a:t>
            </a:r>
            <a:r>
              <a:rPr dirty="0" sz="1100" spc="150">
                <a:latin typeface="Calibri"/>
                <a:cs typeface="Calibri"/>
              </a:rPr>
              <a:t>  </a:t>
            </a:r>
            <a:r>
              <a:rPr dirty="0" sz="1100" spc="-50">
                <a:latin typeface="Calibri"/>
                <a:cs typeface="Calibri"/>
              </a:rPr>
              <a:t>0</a:t>
            </a:r>
            <a:r>
              <a:rPr dirty="0" sz="1100">
                <a:latin typeface="Calibri"/>
                <a:cs typeface="Calibri"/>
              </a:rPr>
              <a:t>	</a:t>
            </a:r>
            <a:r>
              <a:rPr dirty="0" sz="1100" spc="-25" b="1">
                <a:latin typeface="Calibri"/>
                <a:cs typeface="Calibri"/>
              </a:rPr>
              <a:t>16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74" name="object 74" descr=""/>
          <p:cNvSpPr txBox="1"/>
          <p:nvPr/>
        </p:nvSpPr>
        <p:spPr>
          <a:xfrm>
            <a:off x="1505458" y="3236722"/>
            <a:ext cx="730885" cy="19367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215265" algn="l"/>
                <a:tab pos="418465" algn="l"/>
              </a:tabLst>
            </a:pPr>
            <a:r>
              <a:rPr dirty="0" sz="1100" spc="-50">
                <a:solidFill>
                  <a:srgbClr val="FFFFFF"/>
                </a:solidFill>
                <a:latin typeface="Calibri"/>
                <a:cs typeface="Calibri"/>
              </a:rPr>
              <a:t>0</a:t>
            </a:r>
            <a:r>
              <a:rPr dirty="0" sz="1100">
                <a:solidFill>
                  <a:srgbClr val="FFFFFF"/>
                </a:solidFill>
                <a:latin typeface="Calibri"/>
                <a:cs typeface="Calibri"/>
              </a:rPr>
              <a:t>	</a:t>
            </a:r>
            <a:r>
              <a:rPr dirty="0" sz="1100" spc="-50">
                <a:latin typeface="Calibri"/>
                <a:cs typeface="Calibri"/>
              </a:rPr>
              <a:t>7</a:t>
            </a:r>
            <a:r>
              <a:rPr dirty="0" sz="1100">
                <a:latin typeface="Calibri"/>
                <a:cs typeface="Calibri"/>
              </a:rPr>
              <a:t>	0</a:t>
            </a:r>
            <a:r>
              <a:rPr dirty="0" sz="1100" spc="409">
                <a:latin typeface="Calibri"/>
                <a:cs typeface="Calibri"/>
              </a:rPr>
              <a:t> </a:t>
            </a:r>
            <a:r>
              <a:rPr dirty="0" baseline="2525" sz="1650" spc="-37" b="1">
                <a:latin typeface="Calibri"/>
                <a:cs typeface="Calibri"/>
              </a:rPr>
              <a:t>14</a:t>
            </a:r>
            <a:endParaRPr baseline="2525" sz="1650">
              <a:latin typeface="Calibri"/>
              <a:cs typeface="Calibri"/>
            </a:endParaRPr>
          </a:p>
        </p:txBody>
      </p:sp>
      <p:sp>
        <p:nvSpPr>
          <p:cNvPr id="75" name="object 75" descr=""/>
          <p:cNvSpPr txBox="1"/>
          <p:nvPr/>
        </p:nvSpPr>
        <p:spPr>
          <a:xfrm>
            <a:off x="1999869" y="3527501"/>
            <a:ext cx="168910" cy="19431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100" spc="-25" b="1">
                <a:latin typeface="Calibri"/>
                <a:cs typeface="Calibri"/>
              </a:rPr>
              <a:t>13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76" name="object 76" descr=""/>
          <p:cNvSpPr txBox="1"/>
          <p:nvPr/>
        </p:nvSpPr>
        <p:spPr>
          <a:xfrm>
            <a:off x="1534413" y="3835653"/>
            <a:ext cx="472440" cy="79311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41275">
              <a:lnSpc>
                <a:spcPct val="100000"/>
              </a:lnSpc>
              <a:spcBef>
                <a:spcPts val="100"/>
              </a:spcBef>
            </a:pPr>
            <a:r>
              <a:rPr dirty="0" sz="1100">
                <a:latin typeface="Calibri"/>
                <a:cs typeface="Calibri"/>
              </a:rPr>
              <a:t>4</a:t>
            </a:r>
            <a:r>
              <a:rPr dirty="0" sz="1100" spc="100">
                <a:latin typeface="Calibri"/>
                <a:cs typeface="Calibri"/>
              </a:rPr>
              <a:t> </a:t>
            </a:r>
            <a:r>
              <a:rPr dirty="0" sz="1100">
                <a:latin typeface="Calibri"/>
                <a:cs typeface="Calibri"/>
              </a:rPr>
              <a:t>0</a:t>
            </a:r>
            <a:r>
              <a:rPr dirty="0" sz="1100" spc="430">
                <a:latin typeface="Calibri"/>
                <a:cs typeface="Calibri"/>
              </a:rPr>
              <a:t> </a:t>
            </a:r>
            <a:r>
              <a:rPr dirty="0" sz="1100" spc="-25" b="1">
                <a:latin typeface="Calibri"/>
                <a:cs typeface="Calibri"/>
              </a:rPr>
              <a:t>10</a:t>
            </a:r>
            <a:endParaRPr sz="11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045"/>
              </a:spcBef>
            </a:pPr>
            <a:r>
              <a:rPr dirty="0" sz="1100">
                <a:latin typeface="Calibri"/>
                <a:cs typeface="Calibri"/>
              </a:rPr>
              <a:t>3</a:t>
            </a:r>
            <a:r>
              <a:rPr dirty="0" sz="1100" spc="100">
                <a:latin typeface="Calibri"/>
                <a:cs typeface="Calibri"/>
              </a:rPr>
              <a:t> </a:t>
            </a:r>
            <a:r>
              <a:rPr dirty="0" sz="1100">
                <a:latin typeface="Calibri"/>
                <a:cs typeface="Calibri"/>
              </a:rPr>
              <a:t>1</a:t>
            </a:r>
            <a:r>
              <a:rPr dirty="0" sz="1100" spc="204">
                <a:latin typeface="Calibri"/>
                <a:cs typeface="Calibri"/>
              </a:rPr>
              <a:t>  </a:t>
            </a:r>
            <a:r>
              <a:rPr dirty="0" baseline="2525" sz="1650" spc="-37" b="1">
                <a:latin typeface="Calibri"/>
                <a:cs typeface="Calibri"/>
              </a:rPr>
              <a:t>10</a:t>
            </a:r>
            <a:endParaRPr baseline="2525" sz="165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035"/>
              </a:spcBef>
            </a:pPr>
            <a:r>
              <a:rPr dirty="0" sz="1100" spc="55">
                <a:latin typeface="Calibri"/>
                <a:cs typeface="Calibri"/>
              </a:rPr>
              <a:t>30</a:t>
            </a:r>
            <a:r>
              <a:rPr dirty="0" sz="1100" spc="150">
                <a:latin typeface="Calibri"/>
                <a:cs typeface="Calibri"/>
              </a:rPr>
              <a:t> </a:t>
            </a:r>
            <a:r>
              <a:rPr dirty="0" sz="1100" spc="-50" b="1">
                <a:latin typeface="Calibri"/>
                <a:cs typeface="Calibri"/>
              </a:rPr>
              <a:t>9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77" name="object 77" descr=""/>
          <p:cNvSpPr txBox="1"/>
          <p:nvPr/>
        </p:nvSpPr>
        <p:spPr>
          <a:xfrm>
            <a:off x="1186688" y="4734305"/>
            <a:ext cx="613410" cy="1936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100" spc="55">
                <a:solidFill>
                  <a:srgbClr val="FFFFFF"/>
                </a:solidFill>
                <a:latin typeface="Calibri"/>
                <a:cs typeface="Calibri"/>
              </a:rPr>
              <a:t>30</a:t>
            </a:r>
            <a:r>
              <a:rPr dirty="0" sz="1100" spc="32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100">
                <a:latin typeface="Calibri"/>
                <a:cs typeface="Calibri"/>
              </a:rPr>
              <a:t>5</a:t>
            </a:r>
            <a:r>
              <a:rPr dirty="0" sz="1100" spc="325">
                <a:latin typeface="Calibri"/>
                <a:cs typeface="Calibri"/>
              </a:rPr>
              <a:t> </a:t>
            </a:r>
            <a:r>
              <a:rPr dirty="0" sz="1100">
                <a:latin typeface="Calibri"/>
                <a:cs typeface="Calibri"/>
              </a:rPr>
              <a:t>0</a:t>
            </a:r>
            <a:r>
              <a:rPr dirty="0" sz="1100" spc="290">
                <a:latin typeface="Calibri"/>
                <a:cs typeface="Calibri"/>
              </a:rPr>
              <a:t> </a:t>
            </a:r>
            <a:r>
              <a:rPr dirty="0" baseline="2525" sz="1650" spc="-75" b="1">
                <a:latin typeface="Calibri"/>
                <a:cs typeface="Calibri"/>
              </a:rPr>
              <a:t>8</a:t>
            </a:r>
            <a:endParaRPr baseline="2525" sz="1650">
              <a:latin typeface="Calibri"/>
              <a:cs typeface="Calibri"/>
            </a:endParaRPr>
          </a:p>
        </p:txBody>
      </p:sp>
      <p:sp>
        <p:nvSpPr>
          <p:cNvPr id="78" name="object 78" descr=""/>
          <p:cNvSpPr txBox="1"/>
          <p:nvPr/>
        </p:nvSpPr>
        <p:spPr>
          <a:xfrm>
            <a:off x="1273810" y="5033213"/>
            <a:ext cx="471805" cy="19431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100">
                <a:solidFill>
                  <a:srgbClr val="FFFFFF"/>
                </a:solidFill>
                <a:latin typeface="Calibri"/>
                <a:cs typeface="Calibri"/>
              </a:rPr>
              <a:t>6</a:t>
            </a:r>
            <a:r>
              <a:rPr dirty="0" sz="1100" spc="150">
                <a:solidFill>
                  <a:srgbClr val="FFFFFF"/>
                </a:solidFill>
                <a:latin typeface="Calibri"/>
                <a:cs typeface="Calibri"/>
              </a:rPr>
              <a:t>  </a:t>
            </a:r>
            <a:r>
              <a:rPr dirty="0" sz="1100" spc="-20">
                <a:solidFill>
                  <a:srgbClr val="FFFFFF"/>
                </a:solidFill>
                <a:latin typeface="Calibri"/>
                <a:cs typeface="Calibri"/>
              </a:rPr>
              <a:t>0</a:t>
            </a:r>
            <a:r>
              <a:rPr dirty="0" sz="1100" spc="-20">
                <a:latin typeface="Calibri"/>
                <a:cs typeface="Calibri"/>
              </a:rPr>
              <a:t>10</a:t>
            </a:r>
            <a:r>
              <a:rPr dirty="0" sz="1100" spc="-20" b="1">
                <a:latin typeface="Calibri"/>
                <a:cs typeface="Calibri"/>
              </a:rPr>
              <a:t>7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79" name="object 79" descr=""/>
          <p:cNvSpPr txBox="1"/>
          <p:nvPr/>
        </p:nvSpPr>
        <p:spPr>
          <a:xfrm>
            <a:off x="1215644" y="5333238"/>
            <a:ext cx="543560" cy="1936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100">
                <a:solidFill>
                  <a:srgbClr val="FFFFFF"/>
                </a:solidFill>
                <a:latin typeface="Calibri"/>
                <a:cs typeface="Calibri"/>
              </a:rPr>
              <a:t>4</a:t>
            </a:r>
            <a:r>
              <a:rPr dirty="0" sz="1100" spc="10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100" spc="70">
                <a:solidFill>
                  <a:srgbClr val="FFFFFF"/>
                </a:solidFill>
                <a:latin typeface="Calibri"/>
                <a:cs typeface="Calibri"/>
              </a:rPr>
              <a:t>0</a:t>
            </a:r>
            <a:r>
              <a:rPr dirty="0" sz="1100" spc="70">
                <a:latin typeface="Calibri"/>
                <a:cs typeface="Calibri"/>
              </a:rPr>
              <a:t>30</a:t>
            </a:r>
            <a:r>
              <a:rPr dirty="0" sz="1100" spc="434">
                <a:latin typeface="Calibri"/>
                <a:cs typeface="Calibri"/>
              </a:rPr>
              <a:t> </a:t>
            </a:r>
            <a:r>
              <a:rPr dirty="0" baseline="2525" sz="1650" spc="-75" b="1">
                <a:latin typeface="Calibri"/>
                <a:cs typeface="Calibri"/>
              </a:rPr>
              <a:t>7</a:t>
            </a:r>
            <a:endParaRPr baseline="2525" sz="1650">
              <a:latin typeface="Calibri"/>
              <a:cs typeface="Calibri"/>
            </a:endParaRPr>
          </a:p>
        </p:txBody>
      </p:sp>
      <p:sp>
        <p:nvSpPr>
          <p:cNvPr id="80" name="object 80" descr=""/>
          <p:cNvSpPr txBox="1"/>
          <p:nvPr/>
        </p:nvSpPr>
        <p:spPr>
          <a:xfrm>
            <a:off x="1215644" y="5632805"/>
            <a:ext cx="543560" cy="1936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100">
                <a:solidFill>
                  <a:srgbClr val="FFFFFF"/>
                </a:solidFill>
                <a:latin typeface="Calibri"/>
                <a:cs typeface="Calibri"/>
              </a:rPr>
              <a:t>4</a:t>
            </a:r>
            <a:r>
              <a:rPr dirty="0" sz="1100" spc="27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100" spc="-10">
                <a:solidFill>
                  <a:srgbClr val="FFFFFF"/>
                </a:solidFill>
                <a:latin typeface="Calibri"/>
                <a:cs typeface="Calibri"/>
              </a:rPr>
              <a:t>1</a:t>
            </a:r>
            <a:r>
              <a:rPr dirty="0" sz="1100" spc="-12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100">
                <a:latin typeface="Calibri"/>
                <a:cs typeface="Calibri"/>
              </a:rPr>
              <a:t>20</a:t>
            </a:r>
            <a:r>
              <a:rPr dirty="0" sz="1100" spc="370">
                <a:latin typeface="Calibri"/>
                <a:cs typeface="Calibri"/>
              </a:rPr>
              <a:t> </a:t>
            </a:r>
            <a:r>
              <a:rPr dirty="0" baseline="2525" sz="1650" spc="-75" b="1">
                <a:latin typeface="Calibri"/>
                <a:cs typeface="Calibri"/>
              </a:rPr>
              <a:t>7</a:t>
            </a:r>
            <a:endParaRPr baseline="2525" sz="1650">
              <a:latin typeface="Calibri"/>
              <a:cs typeface="Calibri"/>
            </a:endParaRPr>
          </a:p>
        </p:txBody>
      </p:sp>
      <p:sp>
        <p:nvSpPr>
          <p:cNvPr id="81" name="object 81" descr=""/>
          <p:cNvSpPr txBox="1"/>
          <p:nvPr/>
        </p:nvSpPr>
        <p:spPr>
          <a:xfrm>
            <a:off x="1360677" y="5938215"/>
            <a:ext cx="317500" cy="1936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baseline="2525" sz="1650" spc="75">
                <a:latin typeface="Calibri"/>
                <a:cs typeface="Calibri"/>
              </a:rPr>
              <a:t>30</a:t>
            </a:r>
            <a:r>
              <a:rPr dirty="0" baseline="2525" sz="1650" spc="375">
                <a:latin typeface="Calibri"/>
                <a:cs typeface="Calibri"/>
              </a:rPr>
              <a:t> </a:t>
            </a:r>
            <a:r>
              <a:rPr dirty="0" sz="1100" spc="-50" b="1">
                <a:latin typeface="Calibri"/>
                <a:cs typeface="Calibri"/>
              </a:rPr>
              <a:t>6</a:t>
            </a:r>
            <a:endParaRPr sz="11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224536" rIns="0" bIns="0" rtlCol="0" vert="horz">
            <a:spAutoFit/>
          </a:bodyPr>
          <a:lstStyle/>
          <a:p>
            <a:pPr marL="321310">
              <a:lnSpc>
                <a:spcPct val="100000"/>
              </a:lnSpc>
              <a:spcBef>
                <a:spcPts val="95"/>
              </a:spcBef>
            </a:pPr>
            <a:r>
              <a:rPr dirty="0" b="1">
                <a:latin typeface="Calibri"/>
                <a:cs typeface="Calibri"/>
              </a:rPr>
              <a:t>Con</a:t>
            </a:r>
            <a:r>
              <a:rPr dirty="0" spc="-90" b="1">
                <a:latin typeface="Calibri"/>
                <a:cs typeface="Calibri"/>
              </a:rPr>
              <a:t> </a:t>
            </a:r>
            <a:r>
              <a:rPr dirty="0" spc="-10" b="1">
                <a:latin typeface="Calibri"/>
                <a:cs typeface="Calibri"/>
              </a:rPr>
              <a:t>respecto</a:t>
            </a:r>
            <a:r>
              <a:rPr dirty="0" spc="-70" b="1">
                <a:latin typeface="Calibri"/>
                <a:cs typeface="Calibri"/>
              </a:rPr>
              <a:t> </a:t>
            </a:r>
            <a:r>
              <a:rPr dirty="0" b="1">
                <a:latin typeface="Calibri"/>
                <a:cs typeface="Calibri"/>
              </a:rPr>
              <a:t>al</a:t>
            </a:r>
            <a:r>
              <a:rPr dirty="0" spc="-85" b="1">
                <a:latin typeface="Calibri"/>
                <a:cs typeface="Calibri"/>
              </a:rPr>
              <a:t> </a:t>
            </a:r>
            <a:r>
              <a:rPr dirty="0" b="1">
                <a:latin typeface="Calibri"/>
                <a:cs typeface="Calibri"/>
              </a:rPr>
              <a:t>análisis</a:t>
            </a:r>
            <a:r>
              <a:rPr dirty="0" spc="-45" b="1">
                <a:latin typeface="Calibri"/>
                <a:cs typeface="Calibri"/>
              </a:rPr>
              <a:t> </a:t>
            </a:r>
            <a:r>
              <a:rPr dirty="0" b="1">
                <a:latin typeface="Calibri"/>
                <a:cs typeface="Calibri"/>
              </a:rPr>
              <a:t>de</a:t>
            </a:r>
            <a:r>
              <a:rPr dirty="0" spc="-80" b="1">
                <a:latin typeface="Calibri"/>
                <a:cs typeface="Calibri"/>
              </a:rPr>
              <a:t> </a:t>
            </a:r>
            <a:r>
              <a:rPr dirty="0" spc="-10" b="1">
                <a:latin typeface="Calibri"/>
                <a:cs typeface="Calibri"/>
              </a:rPr>
              <a:t>SINACTI</a:t>
            </a:r>
          </a:p>
        </p:txBody>
      </p:sp>
      <p:sp>
        <p:nvSpPr>
          <p:cNvPr id="3" name="object 3" descr=""/>
          <p:cNvSpPr txBox="1"/>
          <p:nvPr/>
        </p:nvSpPr>
        <p:spPr>
          <a:xfrm>
            <a:off x="698398" y="1575942"/>
            <a:ext cx="10796905" cy="3521710"/>
          </a:xfrm>
          <a:prstGeom prst="rect">
            <a:avLst/>
          </a:prstGeom>
        </p:spPr>
        <p:txBody>
          <a:bodyPr wrap="square" lIns="0" tIns="60960" rIns="0" bIns="0" rtlCol="0" vert="horz">
            <a:spAutoFit/>
          </a:bodyPr>
          <a:lstStyle/>
          <a:p>
            <a:pPr algn="just" marL="240029" marR="5080" indent="-227329">
              <a:lnSpc>
                <a:spcPts val="3020"/>
              </a:lnSpc>
              <a:spcBef>
                <a:spcPts val="480"/>
              </a:spcBef>
              <a:buFont typeface="Arial MT"/>
              <a:buChar char="•"/>
              <a:tabLst>
                <a:tab pos="241300" algn="l"/>
              </a:tabLst>
            </a:pPr>
            <a:r>
              <a:rPr dirty="0" sz="2800">
                <a:latin typeface="Calibri"/>
                <a:cs typeface="Calibri"/>
              </a:rPr>
              <a:t>Se</a:t>
            </a:r>
            <a:r>
              <a:rPr dirty="0" sz="2800" spc="90">
                <a:latin typeface="Calibri"/>
                <a:cs typeface="Calibri"/>
              </a:rPr>
              <a:t>  </a:t>
            </a:r>
            <a:r>
              <a:rPr dirty="0" sz="2800">
                <a:latin typeface="Calibri"/>
                <a:cs typeface="Calibri"/>
              </a:rPr>
              <a:t>basa</a:t>
            </a:r>
            <a:r>
              <a:rPr dirty="0" sz="2800" spc="95">
                <a:latin typeface="Calibri"/>
                <a:cs typeface="Calibri"/>
              </a:rPr>
              <a:t>  </a:t>
            </a:r>
            <a:r>
              <a:rPr dirty="0" sz="2800">
                <a:latin typeface="Calibri"/>
                <a:cs typeface="Calibri"/>
              </a:rPr>
              <a:t>en</a:t>
            </a:r>
            <a:r>
              <a:rPr dirty="0" sz="2800" spc="90">
                <a:latin typeface="Calibri"/>
                <a:cs typeface="Calibri"/>
              </a:rPr>
              <a:t>  </a:t>
            </a:r>
            <a:r>
              <a:rPr dirty="0" sz="2800">
                <a:latin typeface="Calibri"/>
                <a:cs typeface="Calibri"/>
              </a:rPr>
              <a:t>información</a:t>
            </a:r>
            <a:r>
              <a:rPr dirty="0" sz="2800" spc="100">
                <a:latin typeface="Calibri"/>
                <a:cs typeface="Calibri"/>
              </a:rPr>
              <a:t>  </a:t>
            </a:r>
            <a:r>
              <a:rPr dirty="0" sz="2800">
                <a:latin typeface="Calibri"/>
                <a:cs typeface="Calibri"/>
              </a:rPr>
              <a:t>detallada</a:t>
            </a:r>
            <a:r>
              <a:rPr dirty="0" sz="2800" spc="90">
                <a:latin typeface="Calibri"/>
                <a:cs typeface="Calibri"/>
              </a:rPr>
              <a:t>  </a:t>
            </a:r>
            <a:r>
              <a:rPr dirty="0" sz="2800">
                <a:latin typeface="Calibri"/>
                <a:cs typeface="Calibri"/>
              </a:rPr>
              <a:t>de</a:t>
            </a:r>
            <a:r>
              <a:rPr dirty="0" sz="2800" spc="90">
                <a:latin typeface="Calibri"/>
                <a:cs typeface="Calibri"/>
              </a:rPr>
              <a:t>  </a:t>
            </a:r>
            <a:r>
              <a:rPr dirty="0" sz="2800">
                <a:latin typeface="Calibri"/>
                <a:cs typeface="Calibri"/>
              </a:rPr>
              <a:t>los</a:t>
            </a:r>
            <a:r>
              <a:rPr dirty="0" sz="2800" spc="90">
                <a:latin typeface="Calibri"/>
                <a:cs typeface="Calibri"/>
              </a:rPr>
              <a:t>  </a:t>
            </a:r>
            <a:r>
              <a:rPr dirty="0" sz="2800">
                <a:latin typeface="Calibri"/>
                <a:cs typeface="Calibri"/>
              </a:rPr>
              <a:t>instrumentos</a:t>
            </a:r>
            <a:r>
              <a:rPr dirty="0" sz="2800" spc="100">
                <a:latin typeface="Calibri"/>
                <a:cs typeface="Calibri"/>
              </a:rPr>
              <a:t>  </a:t>
            </a:r>
            <a:r>
              <a:rPr dirty="0" sz="2800">
                <a:latin typeface="Calibri"/>
                <a:cs typeface="Calibri"/>
              </a:rPr>
              <a:t>en</a:t>
            </a:r>
            <a:r>
              <a:rPr dirty="0" sz="2800" spc="85">
                <a:latin typeface="Calibri"/>
                <a:cs typeface="Calibri"/>
              </a:rPr>
              <a:t>  </a:t>
            </a:r>
            <a:r>
              <a:rPr dirty="0" sz="2800">
                <a:latin typeface="Calibri"/>
                <a:cs typeface="Calibri"/>
              </a:rPr>
              <a:t>lugar</a:t>
            </a:r>
            <a:r>
              <a:rPr dirty="0" sz="2800" spc="95">
                <a:latin typeface="Calibri"/>
                <a:cs typeface="Calibri"/>
              </a:rPr>
              <a:t>  </a:t>
            </a:r>
            <a:r>
              <a:rPr dirty="0" sz="2800" spc="-25">
                <a:latin typeface="Calibri"/>
                <a:cs typeface="Calibri"/>
              </a:rPr>
              <a:t>de </a:t>
            </a:r>
            <a:r>
              <a:rPr dirty="0" sz="2800" spc="-25">
                <a:latin typeface="Calibri"/>
                <a:cs typeface="Calibri"/>
              </a:rPr>
              <a:t>	</a:t>
            </a:r>
            <a:r>
              <a:rPr dirty="0" sz="2800">
                <a:latin typeface="Calibri"/>
                <a:cs typeface="Calibri"/>
              </a:rPr>
              <a:t>descripciones</a:t>
            </a:r>
            <a:r>
              <a:rPr dirty="0" sz="2800" spc="-55">
                <a:latin typeface="Calibri"/>
                <a:cs typeface="Calibri"/>
              </a:rPr>
              <a:t> </a:t>
            </a:r>
            <a:r>
              <a:rPr dirty="0" sz="2800">
                <a:latin typeface="Calibri"/>
                <a:cs typeface="Calibri"/>
              </a:rPr>
              <a:t>genéricas</a:t>
            </a:r>
            <a:r>
              <a:rPr dirty="0" sz="2800" spc="-85">
                <a:latin typeface="Calibri"/>
                <a:cs typeface="Calibri"/>
              </a:rPr>
              <a:t> </a:t>
            </a:r>
            <a:r>
              <a:rPr dirty="0" sz="2800">
                <a:latin typeface="Calibri"/>
                <a:cs typeface="Calibri"/>
              </a:rPr>
              <a:t>de</a:t>
            </a:r>
            <a:r>
              <a:rPr dirty="0" sz="2800" spc="-80">
                <a:latin typeface="Calibri"/>
                <a:cs typeface="Calibri"/>
              </a:rPr>
              <a:t> </a:t>
            </a:r>
            <a:r>
              <a:rPr dirty="0" sz="2800">
                <a:latin typeface="Calibri"/>
                <a:cs typeface="Calibri"/>
              </a:rPr>
              <a:t>redes</a:t>
            </a:r>
            <a:r>
              <a:rPr dirty="0" sz="2800" spc="-80">
                <a:latin typeface="Calibri"/>
                <a:cs typeface="Calibri"/>
              </a:rPr>
              <a:t> </a:t>
            </a:r>
            <a:r>
              <a:rPr dirty="0" sz="2800">
                <a:latin typeface="Calibri"/>
                <a:cs typeface="Calibri"/>
              </a:rPr>
              <a:t>e</a:t>
            </a:r>
            <a:r>
              <a:rPr dirty="0" sz="2800" spc="-85">
                <a:latin typeface="Calibri"/>
                <a:cs typeface="Calibri"/>
              </a:rPr>
              <a:t> </a:t>
            </a:r>
            <a:r>
              <a:rPr dirty="0" sz="2800" spc="-10">
                <a:latin typeface="Calibri"/>
                <a:cs typeface="Calibri"/>
              </a:rPr>
              <a:t>instituciones</a:t>
            </a:r>
            <a:endParaRPr sz="2800">
              <a:latin typeface="Calibri"/>
              <a:cs typeface="Calibri"/>
            </a:endParaRPr>
          </a:p>
          <a:p>
            <a:pPr algn="just" marL="240029" marR="6985" indent="-227329">
              <a:lnSpc>
                <a:spcPts val="3020"/>
              </a:lnSpc>
              <a:spcBef>
                <a:spcPts val="1015"/>
              </a:spcBef>
              <a:buFont typeface="Arial MT"/>
              <a:buChar char="•"/>
              <a:tabLst>
                <a:tab pos="241300" algn="l"/>
              </a:tabLst>
            </a:pPr>
            <a:r>
              <a:rPr dirty="0" sz="2800">
                <a:latin typeface="Calibri"/>
                <a:cs typeface="Calibri"/>
              </a:rPr>
              <a:t>Va</a:t>
            </a:r>
            <a:r>
              <a:rPr dirty="0" sz="2800" spc="240">
                <a:latin typeface="Calibri"/>
                <a:cs typeface="Calibri"/>
              </a:rPr>
              <a:t> </a:t>
            </a:r>
            <a:r>
              <a:rPr dirty="0" sz="2800">
                <a:latin typeface="Calibri"/>
                <a:cs typeface="Calibri"/>
              </a:rPr>
              <a:t>más</a:t>
            </a:r>
            <a:r>
              <a:rPr dirty="0" sz="2800" spc="240">
                <a:latin typeface="Calibri"/>
                <a:cs typeface="Calibri"/>
              </a:rPr>
              <a:t> </a:t>
            </a:r>
            <a:r>
              <a:rPr dirty="0" sz="2800">
                <a:latin typeface="Calibri"/>
                <a:cs typeface="Calibri"/>
              </a:rPr>
              <a:t>allá</a:t>
            </a:r>
            <a:r>
              <a:rPr dirty="0" sz="2800" spc="240">
                <a:latin typeface="Calibri"/>
                <a:cs typeface="Calibri"/>
              </a:rPr>
              <a:t> </a:t>
            </a:r>
            <a:r>
              <a:rPr dirty="0" sz="2800">
                <a:latin typeface="Calibri"/>
                <a:cs typeface="Calibri"/>
              </a:rPr>
              <a:t>de</a:t>
            </a:r>
            <a:r>
              <a:rPr dirty="0" sz="2800" spc="240">
                <a:latin typeface="Calibri"/>
                <a:cs typeface="Calibri"/>
              </a:rPr>
              <a:t> </a:t>
            </a:r>
            <a:r>
              <a:rPr dirty="0" sz="2800">
                <a:latin typeface="Calibri"/>
                <a:cs typeface="Calibri"/>
              </a:rPr>
              <a:t>la</a:t>
            </a:r>
            <a:r>
              <a:rPr dirty="0" sz="2800" spc="240">
                <a:latin typeface="Calibri"/>
                <a:cs typeface="Calibri"/>
              </a:rPr>
              <a:t> </a:t>
            </a:r>
            <a:r>
              <a:rPr dirty="0" sz="2800">
                <a:latin typeface="Calibri"/>
                <a:cs typeface="Calibri"/>
              </a:rPr>
              <a:t>naturaleza</a:t>
            </a:r>
            <a:r>
              <a:rPr dirty="0" sz="2800" spc="215">
                <a:latin typeface="Calibri"/>
                <a:cs typeface="Calibri"/>
              </a:rPr>
              <a:t> </a:t>
            </a:r>
            <a:r>
              <a:rPr dirty="0" sz="2800">
                <a:latin typeface="Calibri"/>
                <a:cs typeface="Calibri"/>
              </a:rPr>
              <a:t>descriptiva</a:t>
            </a:r>
            <a:r>
              <a:rPr dirty="0" sz="2800" spc="245">
                <a:latin typeface="Calibri"/>
                <a:cs typeface="Calibri"/>
              </a:rPr>
              <a:t> </a:t>
            </a:r>
            <a:r>
              <a:rPr dirty="0" sz="2800">
                <a:latin typeface="Calibri"/>
                <a:cs typeface="Calibri"/>
              </a:rPr>
              <a:t>de</a:t>
            </a:r>
            <a:r>
              <a:rPr dirty="0" sz="2800" spc="235">
                <a:latin typeface="Calibri"/>
                <a:cs typeface="Calibri"/>
              </a:rPr>
              <a:t> </a:t>
            </a:r>
            <a:r>
              <a:rPr dirty="0" sz="2800">
                <a:latin typeface="Calibri"/>
                <a:cs typeface="Calibri"/>
              </a:rPr>
              <a:t>SINACTI</a:t>
            </a:r>
            <a:r>
              <a:rPr dirty="0" sz="2800" spc="245">
                <a:latin typeface="Calibri"/>
                <a:cs typeface="Calibri"/>
              </a:rPr>
              <a:t> </a:t>
            </a:r>
            <a:r>
              <a:rPr dirty="0" sz="2800">
                <a:latin typeface="Calibri"/>
                <a:cs typeface="Calibri"/>
              </a:rPr>
              <a:t>y</a:t>
            </a:r>
            <a:r>
              <a:rPr dirty="0" sz="2800" spc="235">
                <a:latin typeface="Calibri"/>
                <a:cs typeface="Calibri"/>
              </a:rPr>
              <a:t> </a:t>
            </a:r>
            <a:r>
              <a:rPr dirty="0" sz="2800">
                <a:latin typeface="Calibri"/>
                <a:cs typeface="Calibri"/>
              </a:rPr>
              <a:t>tiene</a:t>
            </a:r>
            <a:r>
              <a:rPr dirty="0" sz="2800" spc="240">
                <a:latin typeface="Calibri"/>
                <a:cs typeface="Calibri"/>
              </a:rPr>
              <a:t> </a:t>
            </a:r>
            <a:r>
              <a:rPr dirty="0" sz="2800">
                <a:latin typeface="Calibri"/>
                <a:cs typeface="Calibri"/>
              </a:rPr>
              <a:t>un</a:t>
            </a:r>
            <a:r>
              <a:rPr dirty="0" sz="2800" spc="229">
                <a:latin typeface="Calibri"/>
                <a:cs typeface="Calibri"/>
              </a:rPr>
              <a:t> </a:t>
            </a:r>
            <a:r>
              <a:rPr dirty="0" sz="2800" spc="-10">
                <a:latin typeface="Calibri"/>
                <a:cs typeface="Calibri"/>
              </a:rPr>
              <a:t>enfoque 	operacional</a:t>
            </a:r>
            <a:r>
              <a:rPr dirty="0" sz="2800" spc="-95">
                <a:latin typeface="Calibri"/>
                <a:cs typeface="Calibri"/>
              </a:rPr>
              <a:t> </a:t>
            </a:r>
            <a:r>
              <a:rPr dirty="0" sz="2800">
                <a:latin typeface="Calibri"/>
                <a:cs typeface="Calibri"/>
              </a:rPr>
              <a:t>de</a:t>
            </a:r>
            <a:r>
              <a:rPr dirty="0" sz="2800" spc="-85">
                <a:latin typeface="Calibri"/>
                <a:cs typeface="Calibri"/>
              </a:rPr>
              <a:t> </a:t>
            </a:r>
            <a:r>
              <a:rPr dirty="0" sz="2800">
                <a:latin typeface="Calibri"/>
                <a:cs typeface="Calibri"/>
              </a:rPr>
              <a:t>políticas</a:t>
            </a:r>
            <a:r>
              <a:rPr dirty="0" sz="2800" spc="-85">
                <a:latin typeface="Calibri"/>
                <a:cs typeface="Calibri"/>
              </a:rPr>
              <a:t> </a:t>
            </a:r>
            <a:r>
              <a:rPr dirty="0" sz="2800">
                <a:latin typeface="Calibri"/>
                <a:cs typeface="Calibri"/>
              </a:rPr>
              <a:t>(los</a:t>
            </a:r>
            <a:r>
              <a:rPr dirty="0" sz="2800" spc="-85">
                <a:latin typeface="Calibri"/>
                <a:cs typeface="Calibri"/>
              </a:rPr>
              <a:t> </a:t>
            </a:r>
            <a:r>
              <a:rPr dirty="0" sz="2800" spc="-10">
                <a:latin typeface="Calibri"/>
                <a:cs typeface="Calibri"/>
              </a:rPr>
              <a:t>presupuestos</a:t>
            </a:r>
            <a:r>
              <a:rPr dirty="0" sz="2800" spc="-35">
                <a:latin typeface="Calibri"/>
                <a:cs typeface="Calibri"/>
              </a:rPr>
              <a:t> </a:t>
            </a:r>
            <a:r>
              <a:rPr dirty="0" sz="2800">
                <a:latin typeface="Calibri"/>
                <a:cs typeface="Calibri"/>
              </a:rPr>
              <a:t>como</a:t>
            </a:r>
            <a:r>
              <a:rPr dirty="0" sz="2800" spc="-80">
                <a:latin typeface="Calibri"/>
                <a:cs typeface="Calibri"/>
              </a:rPr>
              <a:t> </a:t>
            </a:r>
            <a:r>
              <a:rPr dirty="0" sz="2800">
                <a:latin typeface="Calibri"/>
                <a:cs typeface="Calibri"/>
              </a:rPr>
              <a:t>punto</a:t>
            </a:r>
            <a:r>
              <a:rPr dirty="0" sz="2800" spc="-70">
                <a:latin typeface="Calibri"/>
                <a:cs typeface="Calibri"/>
              </a:rPr>
              <a:t> </a:t>
            </a:r>
            <a:r>
              <a:rPr dirty="0" sz="2800">
                <a:latin typeface="Calibri"/>
                <a:cs typeface="Calibri"/>
              </a:rPr>
              <a:t>de</a:t>
            </a:r>
            <a:r>
              <a:rPr dirty="0" sz="2800" spc="-80">
                <a:latin typeface="Calibri"/>
                <a:cs typeface="Calibri"/>
              </a:rPr>
              <a:t> </a:t>
            </a:r>
            <a:r>
              <a:rPr dirty="0" sz="2800" spc="-10">
                <a:latin typeface="Calibri"/>
                <a:cs typeface="Calibri"/>
              </a:rPr>
              <a:t>partida)</a:t>
            </a:r>
            <a:endParaRPr sz="2800">
              <a:latin typeface="Calibri"/>
              <a:cs typeface="Calibri"/>
            </a:endParaRPr>
          </a:p>
          <a:p>
            <a:pPr algn="just" marL="240029" marR="5080" indent="-227329">
              <a:lnSpc>
                <a:spcPct val="90000"/>
              </a:lnSpc>
              <a:spcBef>
                <a:spcPts val="960"/>
              </a:spcBef>
              <a:buFont typeface="Arial MT"/>
              <a:buChar char="•"/>
              <a:tabLst>
                <a:tab pos="241300" algn="l"/>
              </a:tabLst>
            </a:pPr>
            <a:r>
              <a:rPr dirty="0" sz="2800">
                <a:latin typeface="Calibri"/>
                <a:cs typeface="Calibri"/>
              </a:rPr>
              <a:t>Apunta</a:t>
            </a:r>
            <a:r>
              <a:rPr dirty="0" sz="2800" spc="-65">
                <a:latin typeface="Calibri"/>
                <a:cs typeface="Calibri"/>
              </a:rPr>
              <a:t> </a:t>
            </a:r>
            <a:r>
              <a:rPr dirty="0" sz="2800">
                <a:latin typeface="Calibri"/>
                <a:cs typeface="Calibri"/>
              </a:rPr>
              <a:t>a</a:t>
            </a:r>
            <a:r>
              <a:rPr dirty="0" sz="2800" spc="-60">
                <a:latin typeface="Calibri"/>
                <a:cs typeface="Calibri"/>
              </a:rPr>
              <a:t> </a:t>
            </a:r>
            <a:r>
              <a:rPr dirty="0" sz="2800">
                <a:latin typeface="Calibri"/>
                <a:cs typeface="Calibri"/>
              </a:rPr>
              <a:t>establecer</a:t>
            </a:r>
            <a:r>
              <a:rPr dirty="0" sz="2800" spc="-70">
                <a:latin typeface="Calibri"/>
                <a:cs typeface="Calibri"/>
              </a:rPr>
              <a:t> </a:t>
            </a:r>
            <a:r>
              <a:rPr dirty="0" sz="2800">
                <a:latin typeface="Calibri"/>
                <a:cs typeface="Calibri"/>
              </a:rPr>
              <a:t>prioridades</a:t>
            </a:r>
            <a:r>
              <a:rPr dirty="0" sz="2800" spc="-65">
                <a:latin typeface="Calibri"/>
                <a:cs typeface="Calibri"/>
              </a:rPr>
              <a:t> </a:t>
            </a:r>
            <a:r>
              <a:rPr dirty="0" sz="2800">
                <a:latin typeface="Calibri"/>
                <a:cs typeface="Calibri"/>
              </a:rPr>
              <a:t>e</a:t>
            </a:r>
            <a:r>
              <a:rPr dirty="0" sz="2800" spc="-70">
                <a:latin typeface="Calibri"/>
                <a:cs typeface="Calibri"/>
              </a:rPr>
              <a:t> </a:t>
            </a:r>
            <a:r>
              <a:rPr dirty="0" sz="2800">
                <a:latin typeface="Calibri"/>
                <a:cs typeface="Calibri"/>
              </a:rPr>
              <a:t>identificar</a:t>
            </a:r>
            <a:r>
              <a:rPr dirty="0" sz="2800" spc="-70">
                <a:latin typeface="Calibri"/>
                <a:cs typeface="Calibri"/>
              </a:rPr>
              <a:t> </a:t>
            </a:r>
            <a:r>
              <a:rPr dirty="0" sz="2800">
                <a:latin typeface="Calibri"/>
                <a:cs typeface="Calibri"/>
              </a:rPr>
              <a:t>un</a:t>
            </a:r>
            <a:r>
              <a:rPr dirty="0" sz="2800" spc="-75">
                <a:latin typeface="Calibri"/>
                <a:cs typeface="Calibri"/>
              </a:rPr>
              <a:t> </a:t>
            </a:r>
            <a:r>
              <a:rPr dirty="0" sz="2800">
                <a:latin typeface="Calibri"/>
                <a:cs typeface="Calibri"/>
              </a:rPr>
              <a:t>marco</a:t>
            </a:r>
            <a:r>
              <a:rPr dirty="0" sz="2800" spc="-70">
                <a:latin typeface="Calibri"/>
                <a:cs typeface="Calibri"/>
              </a:rPr>
              <a:t> </a:t>
            </a:r>
            <a:r>
              <a:rPr dirty="0" sz="2800">
                <a:latin typeface="Calibri"/>
                <a:cs typeface="Calibri"/>
              </a:rPr>
              <a:t>de</a:t>
            </a:r>
            <a:r>
              <a:rPr dirty="0" sz="2800" spc="-75">
                <a:latin typeface="Calibri"/>
                <a:cs typeface="Calibri"/>
              </a:rPr>
              <a:t> </a:t>
            </a:r>
            <a:r>
              <a:rPr dirty="0" sz="2800">
                <a:latin typeface="Calibri"/>
                <a:cs typeface="Calibri"/>
              </a:rPr>
              <a:t>condiciones</a:t>
            </a:r>
            <a:r>
              <a:rPr dirty="0" sz="2800" spc="-60">
                <a:latin typeface="Calibri"/>
                <a:cs typeface="Calibri"/>
              </a:rPr>
              <a:t> </a:t>
            </a:r>
            <a:r>
              <a:rPr dirty="0" sz="2800" spc="-25">
                <a:latin typeface="Calibri"/>
                <a:cs typeface="Calibri"/>
              </a:rPr>
              <a:t>de </a:t>
            </a:r>
            <a:r>
              <a:rPr dirty="0" sz="2800" spc="-25">
                <a:latin typeface="Calibri"/>
                <a:cs typeface="Calibri"/>
              </a:rPr>
              <a:t>	</a:t>
            </a:r>
            <a:r>
              <a:rPr dirty="0" sz="2800">
                <a:latin typeface="Calibri"/>
                <a:cs typeface="Calibri"/>
              </a:rPr>
              <a:t>efectividad</a:t>
            </a:r>
            <a:r>
              <a:rPr dirty="0" sz="2800" spc="110">
                <a:latin typeface="Calibri"/>
                <a:cs typeface="Calibri"/>
              </a:rPr>
              <a:t>  </a:t>
            </a:r>
            <a:r>
              <a:rPr dirty="0" sz="2800">
                <a:latin typeface="Calibri"/>
                <a:cs typeface="Calibri"/>
              </a:rPr>
              <a:t>desde</a:t>
            </a:r>
            <a:r>
              <a:rPr dirty="0" sz="2800" spc="114">
                <a:latin typeface="Calibri"/>
                <a:cs typeface="Calibri"/>
              </a:rPr>
              <a:t>  </a:t>
            </a:r>
            <a:r>
              <a:rPr dirty="0" sz="2800">
                <a:latin typeface="Calibri"/>
                <a:cs typeface="Calibri"/>
              </a:rPr>
              <a:t>el</a:t>
            </a:r>
            <a:r>
              <a:rPr dirty="0" sz="2800" spc="105">
                <a:latin typeface="Calibri"/>
                <a:cs typeface="Calibri"/>
              </a:rPr>
              <a:t>  </a:t>
            </a:r>
            <a:r>
              <a:rPr dirty="0" sz="2800">
                <a:latin typeface="Calibri"/>
                <a:cs typeface="Calibri"/>
              </a:rPr>
              <a:t>punto</a:t>
            </a:r>
            <a:r>
              <a:rPr dirty="0" sz="2800" spc="114">
                <a:latin typeface="Calibri"/>
                <a:cs typeface="Calibri"/>
              </a:rPr>
              <a:t>  </a:t>
            </a:r>
            <a:r>
              <a:rPr dirty="0" sz="2800">
                <a:latin typeface="Calibri"/>
                <a:cs typeface="Calibri"/>
              </a:rPr>
              <a:t>de</a:t>
            </a:r>
            <a:r>
              <a:rPr dirty="0" sz="2800" spc="105">
                <a:latin typeface="Calibri"/>
                <a:cs typeface="Calibri"/>
              </a:rPr>
              <a:t>  </a:t>
            </a:r>
            <a:r>
              <a:rPr dirty="0" sz="2800">
                <a:latin typeface="Calibri"/>
                <a:cs typeface="Calibri"/>
              </a:rPr>
              <a:t>vista</a:t>
            </a:r>
            <a:r>
              <a:rPr dirty="0" sz="2800" spc="114">
                <a:latin typeface="Calibri"/>
                <a:cs typeface="Calibri"/>
              </a:rPr>
              <a:t>  </a:t>
            </a:r>
            <a:r>
              <a:rPr dirty="0" sz="2800">
                <a:latin typeface="Calibri"/>
                <a:cs typeface="Calibri"/>
              </a:rPr>
              <a:t>de</a:t>
            </a:r>
            <a:r>
              <a:rPr dirty="0" sz="2800" spc="105">
                <a:latin typeface="Calibri"/>
                <a:cs typeface="Calibri"/>
              </a:rPr>
              <a:t>  </a:t>
            </a:r>
            <a:r>
              <a:rPr dirty="0" sz="2800">
                <a:latin typeface="Calibri"/>
                <a:cs typeface="Calibri"/>
              </a:rPr>
              <a:t>factores</a:t>
            </a:r>
            <a:r>
              <a:rPr dirty="0" sz="2800" spc="110">
                <a:latin typeface="Calibri"/>
                <a:cs typeface="Calibri"/>
              </a:rPr>
              <a:t>  </a:t>
            </a:r>
            <a:r>
              <a:rPr dirty="0" sz="2800">
                <a:latin typeface="Calibri"/>
                <a:cs typeface="Calibri"/>
              </a:rPr>
              <a:t>accionables</a:t>
            </a:r>
            <a:r>
              <a:rPr dirty="0" sz="2800" spc="105">
                <a:latin typeface="Calibri"/>
                <a:cs typeface="Calibri"/>
              </a:rPr>
              <a:t>  </a:t>
            </a:r>
            <a:r>
              <a:rPr dirty="0" sz="2800">
                <a:latin typeface="Calibri"/>
                <a:cs typeface="Calibri"/>
              </a:rPr>
              <a:t>en</a:t>
            </a:r>
            <a:r>
              <a:rPr dirty="0" sz="2800" spc="110">
                <a:latin typeface="Calibri"/>
                <a:cs typeface="Calibri"/>
              </a:rPr>
              <a:t>  </a:t>
            </a:r>
            <a:r>
              <a:rPr dirty="0" sz="2800" spc="-25">
                <a:latin typeface="Calibri"/>
                <a:cs typeface="Calibri"/>
              </a:rPr>
              <a:t>las </a:t>
            </a:r>
            <a:r>
              <a:rPr dirty="0" sz="2800" spc="-25">
                <a:latin typeface="Calibri"/>
                <a:cs typeface="Calibri"/>
              </a:rPr>
              <a:t>	</a:t>
            </a:r>
            <a:r>
              <a:rPr dirty="0" sz="2800" spc="-10">
                <a:latin typeface="Calibri"/>
                <a:cs typeface="Calibri"/>
              </a:rPr>
              <a:t>políticas</a:t>
            </a:r>
            <a:endParaRPr sz="2800">
              <a:latin typeface="Calibri"/>
              <a:cs typeface="Calibri"/>
            </a:endParaRPr>
          </a:p>
          <a:p>
            <a:pPr algn="just" marL="240029" indent="-227329">
              <a:lnSpc>
                <a:spcPct val="100000"/>
              </a:lnSpc>
              <a:spcBef>
                <a:spcPts val="660"/>
              </a:spcBef>
              <a:buFont typeface="Arial MT"/>
              <a:buChar char="•"/>
              <a:tabLst>
                <a:tab pos="240029" algn="l"/>
              </a:tabLst>
            </a:pPr>
            <a:r>
              <a:rPr dirty="0" sz="2800">
                <a:latin typeface="Calibri"/>
                <a:cs typeface="Calibri"/>
              </a:rPr>
              <a:t>No</a:t>
            </a:r>
            <a:r>
              <a:rPr dirty="0" sz="2800" spc="-55">
                <a:latin typeface="Calibri"/>
                <a:cs typeface="Calibri"/>
              </a:rPr>
              <a:t> </a:t>
            </a:r>
            <a:r>
              <a:rPr dirty="0" sz="2800">
                <a:latin typeface="Calibri"/>
                <a:cs typeface="Calibri"/>
              </a:rPr>
              <a:t>es</a:t>
            </a:r>
            <a:r>
              <a:rPr dirty="0" sz="2800" spc="-65">
                <a:latin typeface="Calibri"/>
                <a:cs typeface="Calibri"/>
              </a:rPr>
              <a:t> </a:t>
            </a:r>
            <a:r>
              <a:rPr dirty="0" sz="2800">
                <a:latin typeface="Calibri"/>
                <a:cs typeface="Calibri"/>
              </a:rPr>
              <a:t>una</a:t>
            </a:r>
            <a:r>
              <a:rPr dirty="0" sz="2800" spc="-50">
                <a:latin typeface="Calibri"/>
                <a:cs typeface="Calibri"/>
              </a:rPr>
              <a:t> </a:t>
            </a:r>
            <a:r>
              <a:rPr dirty="0" sz="2800" spc="-10">
                <a:latin typeface="Calibri"/>
                <a:cs typeface="Calibri"/>
              </a:rPr>
              <a:t>evaluación</a:t>
            </a:r>
            <a:r>
              <a:rPr dirty="0" sz="2800" spc="-65">
                <a:latin typeface="Calibri"/>
                <a:cs typeface="Calibri"/>
              </a:rPr>
              <a:t> </a:t>
            </a:r>
            <a:r>
              <a:rPr dirty="0" sz="2800">
                <a:latin typeface="Calibri"/>
                <a:cs typeface="Calibri"/>
              </a:rPr>
              <a:t>para</a:t>
            </a:r>
            <a:r>
              <a:rPr dirty="0" sz="2800" spc="-55">
                <a:latin typeface="Calibri"/>
                <a:cs typeface="Calibri"/>
              </a:rPr>
              <a:t> </a:t>
            </a:r>
            <a:r>
              <a:rPr dirty="0" sz="2800">
                <a:latin typeface="Calibri"/>
                <a:cs typeface="Calibri"/>
              </a:rPr>
              <a:t>adjudicar</a:t>
            </a:r>
            <a:r>
              <a:rPr dirty="0" sz="2800" spc="-50">
                <a:latin typeface="Calibri"/>
                <a:cs typeface="Calibri"/>
              </a:rPr>
              <a:t> </a:t>
            </a:r>
            <a:r>
              <a:rPr dirty="0" sz="2800" spc="-10">
                <a:latin typeface="Calibri"/>
                <a:cs typeface="Calibri"/>
              </a:rPr>
              <a:t>responsabilidades</a:t>
            </a:r>
            <a:endParaRPr sz="2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grpSp>
        <p:nvGrpSpPr>
          <p:cNvPr id="3" name="object 3" descr=""/>
          <p:cNvGrpSpPr/>
          <p:nvPr/>
        </p:nvGrpSpPr>
        <p:grpSpPr>
          <a:xfrm>
            <a:off x="-6350" y="-6350"/>
            <a:ext cx="12204700" cy="6665595"/>
            <a:chOff x="-6350" y="-6350"/>
            <a:chExt cx="12204700" cy="6665595"/>
          </a:xfrm>
        </p:grpSpPr>
        <p:sp>
          <p:nvSpPr>
            <p:cNvPr id="4" name="object 4" descr=""/>
            <p:cNvSpPr/>
            <p:nvPr/>
          </p:nvSpPr>
          <p:spPr>
            <a:xfrm>
              <a:off x="0" y="0"/>
              <a:ext cx="12192000" cy="1348105"/>
            </a:xfrm>
            <a:custGeom>
              <a:avLst/>
              <a:gdLst/>
              <a:ahLst/>
              <a:cxnLst/>
              <a:rect l="l" t="t" r="r" b="b"/>
              <a:pathLst>
                <a:path w="12192000" h="1348105">
                  <a:moveTo>
                    <a:pt x="0" y="1347597"/>
                  </a:moveTo>
                  <a:lnTo>
                    <a:pt x="12192000" y="1347597"/>
                  </a:lnTo>
                  <a:lnTo>
                    <a:pt x="12192000" y="0"/>
                  </a:lnTo>
                  <a:lnTo>
                    <a:pt x="0" y="0"/>
                  </a:lnTo>
                  <a:lnTo>
                    <a:pt x="0" y="1347597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 descr=""/>
            <p:cNvSpPr/>
            <p:nvPr/>
          </p:nvSpPr>
          <p:spPr>
            <a:xfrm>
              <a:off x="0" y="0"/>
              <a:ext cx="12192000" cy="1348105"/>
            </a:xfrm>
            <a:custGeom>
              <a:avLst/>
              <a:gdLst/>
              <a:ahLst/>
              <a:cxnLst/>
              <a:rect l="l" t="t" r="r" b="b"/>
              <a:pathLst>
                <a:path w="12192000" h="1348105">
                  <a:moveTo>
                    <a:pt x="0" y="0"/>
                  </a:moveTo>
                  <a:lnTo>
                    <a:pt x="0" y="1347597"/>
                  </a:lnTo>
                  <a:lnTo>
                    <a:pt x="12192000" y="1347597"/>
                  </a:lnTo>
                  <a:lnTo>
                    <a:pt x="12192000" y="0"/>
                  </a:lnTo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6" name="object 6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82853" y="707110"/>
              <a:ext cx="11026267" cy="5951601"/>
            </a:xfrm>
            <a:prstGeom prst="rect">
              <a:avLst/>
            </a:prstGeom>
          </p:spPr>
        </p:pic>
      </p:grp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223900" rIns="0" bIns="0" rtlCol="0" vert="horz">
            <a:spAutoFit/>
          </a:bodyPr>
          <a:lstStyle/>
          <a:p>
            <a:pPr marL="755015">
              <a:lnSpc>
                <a:spcPct val="100000"/>
              </a:lnSpc>
              <a:spcBef>
                <a:spcPts val="100"/>
              </a:spcBef>
            </a:pPr>
            <a:r>
              <a:rPr dirty="0" sz="2900" spc="-25">
                <a:solidFill>
                  <a:srgbClr val="00506A"/>
                </a:solidFill>
                <a:latin typeface="Calibri Light"/>
                <a:cs typeface="Calibri Light"/>
              </a:rPr>
              <a:t>Países</a:t>
            </a:r>
            <a:r>
              <a:rPr dirty="0" sz="2900" spc="-110">
                <a:solidFill>
                  <a:srgbClr val="00506A"/>
                </a:solidFill>
                <a:latin typeface="Calibri Light"/>
                <a:cs typeface="Calibri Light"/>
              </a:rPr>
              <a:t> </a:t>
            </a:r>
            <a:r>
              <a:rPr dirty="0" sz="2900">
                <a:solidFill>
                  <a:srgbClr val="00506A"/>
                </a:solidFill>
                <a:latin typeface="Calibri Light"/>
                <a:cs typeface="Calibri Light"/>
              </a:rPr>
              <a:t>de</a:t>
            </a:r>
            <a:r>
              <a:rPr dirty="0" sz="2900" spc="-100">
                <a:solidFill>
                  <a:srgbClr val="00506A"/>
                </a:solidFill>
                <a:latin typeface="Calibri Light"/>
                <a:cs typeface="Calibri Light"/>
              </a:rPr>
              <a:t> </a:t>
            </a:r>
            <a:r>
              <a:rPr dirty="0" sz="2900" spc="-25">
                <a:solidFill>
                  <a:srgbClr val="00506A"/>
                </a:solidFill>
                <a:latin typeface="Calibri Light"/>
                <a:cs typeface="Calibri Light"/>
              </a:rPr>
              <a:t>Destino</a:t>
            </a:r>
            <a:r>
              <a:rPr dirty="0" sz="2900" spc="-105">
                <a:solidFill>
                  <a:srgbClr val="00506A"/>
                </a:solidFill>
                <a:latin typeface="Calibri Light"/>
                <a:cs typeface="Calibri Light"/>
              </a:rPr>
              <a:t> </a:t>
            </a:r>
            <a:r>
              <a:rPr dirty="0" sz="2900">
                <a:solidFill>
                  <a:srgbClr val="00506A"/>
                </a:solidFill>
                <a:latin typeface="Calibri Light"/>
                <a:cs typeface="Calibri Light"/>
              </a:rPr>
              <a:t>de</a:t>
            </a:r>
            <a:r>
              <a:rPr dirty="0" sz="2900" spc="-100">
                <a:solidFill>
                  <a:srgbClr val="00506A"/>
                </a:solidFill>
                <a:latin typeface="Calibri Light"/>
                <a:cs typeface="Calibri Light"/>
              </a:rPr>
              <a:t> </a:t>
            </a:r>
            <a:r>
              <a:rPr dirty="0" sz="2900">
                <a:solidFill>
                  <a:srgbClr val="00506A"/>
                </a:solidFill>
                <a:latin typeface="Calibri Light"/>
                <a:cs typeface="Calibri Light"/>
              </a:rPr>
              <a:t>los</a:t>
            </a:r>
            <a:r>
              <a:rPr dirty="0" sz="2900" spc="-114">
                <a:solidFill>
                  <a:srgbClr val="00506A"/>
                </a:solidFill>
                <a:latin typeface="Calibri Light"/>
                <a:cs typeface="Calibri Light"/>
              </a:rPr>
              <a:t> </a:t>
            </a:r>
            <a:r>
              <a:rPr dirty="0" sz="2900" spc="-10">
                <a:solidFill>
                  <a:srgbClr val="00506A"/>
                </a:solidFill>
                <a:latin typeface="Calibri Light"/>
                <a:cs typeface="Calibri Light"/>
              </a:rPr>
              <a:t>Becarios</a:t>
            </a:r>
            <a:endParaRPr sz="2900">
              <a:latin typeface="Calibri Light"/>
              <a:cs typeface="Calibri Light"/>
            </a:endParaRPr>
          </a:p>
        </p:txBody>
      </p:sp>
      <p:sp>
        <p:nvSpPr>
          <p:cNvPr id="8" name="object 8" descr=""/>
          <p:cNvSpPr/>
          <p:nvPr/>
        </p:nvSpPr>
        <p:spPr>
          <a:xfrm>
            <a:off x="2140711" y="2393036"/>
            <a:ext cx="4145279" cy="3117850"/>
          </a:xfrm>
          <a:custGeom>
            <a:avLst/>
            <a:gdLst/>
            <a:ahLst/>
            <a:cxnLst/>
            <a:rect l="l" t="t" r="r" b="b"/>
            <a:pathLst>
              <a:path w="4145279" h="3117850">
                <a:moveTo>
                  <a:pt x="2819146" y="234212"/>
                </a:moveTo>
                <a:lnTo>
                  <a:pt x="2856746" y="194822"/>
                </a:lnTo>
                <a:lnTo>
                  <a:pt x="2915750" y="174616"/>
                </a:lnTo>
                <a:lnTo>
                  <a:pt x="2954196" y="166465"/>
                </a:lnTo>
                <a:lnTo>
                  <a:pt x="2998055" y="159676"/>
                </a:lnTo>
                <a:lnTo>
                  <a:pt x="3046914" y="154293"/>
                </a:lnTo>
                <a:lnTo>
                  <a:pt x="3100360" y="150362"/>
                </a:lnTo>
                <a:lnTo>
                  <a:pt x="3157981" y="147927"/>
                </a:lnTo>
                <a:lnTo>
                  <a:pt x="3219366" y="147035"/>
                </a:lnTo>
                <a:lnTo>
                  <a:pt x="3284100" y="147730"/>
                </a:lnTo>
                <a:lnTo>
                  <a:pt x="3351771" y="150058"/>
                </a:lnTo>
                <a:lnTo>
                  <a:pt x="3421968" y="154063"/>
                </a:lnTo>
                <a:lnTo>
                  <a:pt x="3494278" y="159790"/>
                </a:lnTo>
                <a:lnTo>
                  <a:pt x="3566444" y="167094"/>
                </a:lnTo>
                <a:lnTo>
                  <a:pt x="3636221" y="175719"/>
                </a:lnTo>
                <a:lnTo>
                  <a:pt x="3703213" y="185545"/>
                </a:lnTo>
                <a:lnTo>
                  <a:pt x="3767021" y="196454"/>
                </a:lnTo>
                <a:lnTo>
                  <a:pt x="3827248" y="208328"/>
                </a:lnTo>
                <a:lnTo>
                  <a:pt x="3883497" y="221047"/>
                </a:lnTo>
                <a:lnTo>
                  <a:pt x="3935370" y="234493"/>
                </a:lnTo>
                <a:lnTo>
                  <a:pt x="3982471" y="248547"/>
                </a:lnTo>
                <a:lnTo>
                  <a:pt x="4024401" y="263090"/>
                </a:lnTo>
                <a:lnTo>
                  <a:pt x="4060763" y="278004"/>
                </a:lnTo>
                <a:lnTo>
                  <a:pt x="4115196" y="308468"/>
                </a:lnTo>
                <a:lnTo>
                  <a:pt x="4142589" y="338988"/>
                </a:lnTo>
                <a:lnTo>
                  <a:pt x="4145153" y="353973"/>
                </a:lnTo>
                <a:lnTo>
                  <a:pt x="4139958" y="368254"/>
                </a:lnTo>
                <a:lnTo>
                  <a:pt x="4107565" y="393364"/>
                </a:lnTo>
                <a:lnTo>
                  <a:pt x="4048576" y="413569"/>
                </a:lnTo>
                <a:lnTo>
                  <a:pt x="4010138" y="421720"/>
                </a:lnTo>
                <a:lnTo>
                  <a:pt x="3966287" y="428510"/>
                </a:lnTo>
                <a:lnTo>
                  <a:pt x="3917435" y="433893"/>
                </a:lnTo>
                <a:lnTo>
                  <a:pt x="3863993" y="437824"/>
                </a:lnTo>
                <a:lnTo>
                  <a:pt x="3806373" y="440258"/>
                </a:lnTo>
                <a:lnTo>
                  <a:pt x="3744987" y="441150"/>
                </a:lnTo>
                <a:lnTo>
                  <a:pt x="3680247" y="440455"/>
                </a:lnTo>
                <a:lnTo>
                  <a:pt x="3612565" y="438128"/>
                </a:lnTo>
                <a:lnTo>
                  <a:pt x="3542352" y="434123"/>
                </a:lnTo>
                <a:lnTo>
                  <a:pt x="3470021" y="428395"/>
                </a:lnTo>
                <a:lnTo>
                  <a:pt x="3397854" y="421091"/>
                </a:lnTo>
                <a:lnTo>
                  <a:pt x="3328077" y="412467"/>
                </a:lnTo>
                <a:lnTo>
                  <a:pt x="3261085" y="402641"/>
                </a:lnTo>
                <a:lnTo>
                  <a:pt x="3197277" y="391731"/>
                </a:lnTo>
                <a:lnTo>
                  <a:pt x="3137050" y="379858"/>
                </a:lnTo>
                <a:lnTo>
                  <a:pt x="3080801" y="367139"/>
                </a:lnTo>
                <a:lnTo>
                  <a:pt x="3028928" y="353693"/>
                </a:lnTo>
                <a:lnTo>
                  <a:pt x="2981827" y="339639"/>
                </a:lnTo>
                <a:lnTo>
                  <a:pt x="2939897" y="325095"/>
                </a:lnTo>
                <a:lnTo>
                  <a:pt x="2903535" y="310182"/>
                </a:lnTo>
                <a:lnTo>
                  <a:pt x="2849102" y="279718"/>
                </a:lnTo>
                <a:lnTo>
                  <a:pt x="2821709" y="249197"/>
                </a:lnTo>
                <a:lnTo>
                  <a:pt x="2819146" y="234212"/>
                </a:lnTo>
                <a:close/>
              </a:path>
              <a:path w="4145279" h="3117850">
                <a:moveTo>
                  <a:pt x="1741042" y="2596666"/>
                </a:moveTo>
                <a:lnTo>
                  <a:pt x="1747595" y="2551600"/>
                </a:lnTo>
                <a:lnTo>
                  <a:pt x="1758799" y="2508185"/>
                </a:lnTo>
                <a:lnTo>
                  <a:pt x="1774412" y="2466596"/>
                </a:lnTo>
                <a:lnTo>
                  <a:pt x="1794191" y="2427010"/>
                </a:lnTo>
                <a:lnTo>
                  <a:pt x="1817894" y="2389604"/>
                </a:lnTo>
                <a:lnTo>
                  <a:pt x="1845279" y="2354553"/>
                </a:lnTo>
                <a:lnTo>
                  <a:pt x="1876102" y="2322034"/>
                </a:lnTo>
                <a:lnTo>
                  <a:pt x="1910123" y="2292223"/>
                </a:lnTo>
                <a:lnTo>
                  <a:pt x="1947098" y="2265297"/>
                </a:lnTo>
                <a:lnTo>
                  <a:pt x="1986785" y="2241432"/>
                </a:lnTo>
                <a:lnTo>
                  <a:pt x="2028941" y="2220804"/>
                </a:lnTo>
                <a:lnTo>
                  <a:pt x="2073324" y="2203591"/>
                </a:lnTo>
                <a:lnTo>
                  <a:pt x="2119692" y="2189967"/>
                </a:lnTo>
                <a:lnTo>
                  <a:pt x="2167803" y="2180109"/>
                </a:lnTo>
                <a:lnTo>
                  <a:pt x="2217413" y="2174195"/>
                </a:lnTo>
                <a:lnTo>
                  <a:pt x="2268280" y="2172399"/>
                </a:lnTo>
                <a:lnTo>
                  <a:pt x="2320163" y="2174899"/>
                </a:lnTo>
                <a:lnTo>
                  <a:pt x="2371657" y="2181724"/>
                </a:lnTo>
                <a:lnTo>
                  <a:pt x="2421383" y="2192594"/>
                </a:lnTo>
                <a:lnTo>
                  <a:pt x="2469134" y="2207295"/>
                </a:lnTo>
                <a:lnTo>
                  <a:pt x="2514703" y="2225607"/>
                </a:lnTo>
                <a:lnTo>
                  <a:pt x="2557883" y="2247314"/>
                </a:lnTo>
                <a:lnTo>
                  <a:pt x="2598466" y="2272199"/>
                </a:lnTo>
                <a:lnTo>
                  <a:pt x="2636247" y="2300044"/>
                </a:lnTo>
                <a:lnTo>
                  <a:pt x="2671017" y="2330633"/>
                </a:lnTo>
                <a:lnTo>
                  <a:pt x="2702570" y="2363749"/>
                </a:lnTo>
                <a:lnTo>
                  <a:pt x="2730698" y="2399174"/>
                </a:lnTo>
                <a:lnTo>
                  <a:pt x="2755195" y="2436691"/>
                </a:lnTo>
                <a:lnTo>
                  <a:pt x="2775853" y="2476083"/>
                </a:lnTo>
                <a:lnTo>
                  <a:pt x="2792466" y="2517132"/>
                </a:lnTo>
                <a:lnTo>
                  <a:pt x="2804826" y="2559623"/>
                </a:lnTo>
                <a:lnTo>
                  <a:pt x="2812726" y="2603337"/>
                </a:lnTo>
                <a:lnTo>
                  <a:pt x="2815960" y="2648057"/>
                </a:lnTo>
                <a:lnTo>
                  <a:pt x="2814320" y="2693567"/>
                </a:lnTo>
                <a:lnTo>
                  <a:pt x="2807787" y="2738613"/>
                </a:lnTo>
                <a:lnTo>
                  <a:pt x="2796598" y="2782013"/>
                </a:lnTo>
                <a:lnTo>
                  <a:pt x="2780997" y="2823591"/>
                </a:lnTo>
                <a:lnTo>
                  <a:pt x="2761225" y="2863169"/>
                </a:lnTo>
                <a:lnTo>
                  <a:pt x="2737527" y="2900571"/>
                </a:lnTo>
                <a:lnTo>
                  <a:pt x="2710145" y="2935619"/>
                </a:lnTo>
                <a:lnTo>
                  <a:pt x="2679323" y="2968137"/>
                </a:lnTo>
                <a:lnTo>
                  <a:pt x="2645302" y="2997947"/>
                </a:lnTo>
                <a:lnTo>
                  <a:pt x="2608328" y="3024873"/>
                </a:lnTo>
                <a:lnTo>
                  <a:pt x="2568641" y="3048738"/>
                </a:lnTo>
                <a:lnTo>
                  <a:pt x="2526486" y="3069364"/>
                </a:lnTo>
                <a:lnTo>
                  <a:pt x="2482105" y="3086575"/>
                </a:lnTo>
                <a:lnTo>
                  <a:pt x="2435742" y="3100194"/>
                </a:lnTo>
                <a:lnTo>
                  <a:pt x="2387640" y="3110043"/>
                </a:lnTo>
                <a:lnTo>
                  <a:pt x="2338041" y="3115947"/>
                </a:lnTo>
                <a:lnTo>
                  <a:pt x="2287189" y="3117727"/>
                </a:lnTo>
                <a:lnTo>
                  <a:pt x="2235327" y="3115207"/>
                </a:lnTo>
                <a:lnTo>
                  <a:pt x="2183832" y="3108383"/>
                </a:lnTo>
                <a:lnTo>
                  <a:pt x="2134106" y="3097512"/>
                </a:lnTo>
                <a:lnTo>
                  <a:pt x="2086354" y="3082813"/>
                </a:lnTo>
                <a:lnTo>
                  <a:pt x="2040785" y="3064501"/>
                </a:lnTo>
                <a:lnTo>
                  <a:pt x="1997603" y="3042796"/>
                </a:lnTo>
                <a:lnTo>
                  <a:pt x="1957017" y="3017913"/>
                </a:lnTo>
                <a:lnTo>
                  <a:pt x="1919233" y="2990071"/>
                </a:lnTo>
                <a:lnTo>
                  <a:pt x="1884459" y="2959486"/>
                </a:lnTo>
                <a:lnTo>
                  <a:pt x="1852901" y="2926376"/>
                </a:lnTo>
                <a:lnTo>
                  <a:pt x="1824765" y="2890958"/>
                </a:lnTo>
                <a:lnTo>
                  <a:pt x="1800260" y="2853450"/>
                </a:lnTo>
                <a:lnTo>
                  <a:pt x="1779591" y="2814068"/>
                </a:lnTo>
                <a:lnTo>
                  <a:pt x="1762966" y="2773031"/>
                </a:lnTo>
                <a:lnTo>
                  <a:pt x="1750592" y="2730554"/>
                </a:lnTo>
                <a:lnTo>
                  <a:pt x="1742676" y="2686857"/>
                </a:lnTo>
                <a:lnTo>
                  <a:pt x="1739423" y="2642155"/>
                </a:lnTo>
                <a:lnTo>
                  <a:pt x="1741042" y="2596666"/>
                </a:lnTo>
                <a:close/>
              </a:path>
              <a:path w="4145279" h="3117850">
                <a:moveTo>
                  <a:pt x="0" y="256310"/>
                </a:moveTo>
                <a:lnTo>
                  <a:pt x="13701" y="210284"/>
                </a:lnTo>
                <a:lnTo>
                  <a:pt x="45304" y="167909"/>
                </a:lnTo>
                <a:lnTo>
                  <a:pt x="93476" y="129517"/>
                </a:lnTo>
                <a:lnTo>
                  <a:pt x="156886" y="95440"/>
                </a:lnTo>
                <a:lnTo>
                  <a:pt x="193889" y="80124"/>
                </a:lnTo>
                <a:lnTo>
                  <a:pt x="234202" y="66011"/>
                </a:lnTo>
                <a:lnTo>
                  <a:pt x="277658" y="53143"/>
                </a:lnTo>
                <a:lnTo>
                  <a:pt x="324092" y="41561"/>
                </a:lnTo>
                <a:lnTo>
                  <a:pt x="373336" y="31308"/>
                </a:lnTo>
                <a:lnTo>
                  <a:pt x="425225" y="22424"/>
                </a:lnTo>
                <a:lnTo>
                  <a:pt x="479591" y="14951"/>
                </a:lnTo>
                <a:lnTo>
                  <a:pt x="536268" y="8930"/>
                </a:lnTo>
                <a:lnTo>
                  <a:pt x="595090" y="4404"/>
                </a:lnTo>
                <a:lnTo>
                  <a:pt x="655891" y="1413"/>
                </a:lnTo>
                <a:lnTo>
                  <a:pt x="718503" y="0"/>
                </a:lnTo>
                <a:lnTo>
                  <a:pt x="782761" y="204"/>
                </a:lnTo>
                <a:lnTo>
                  <a:pt x="848497" y="2069"/>
                </a:lnTo>
                <a:lnTo>
                  <a:pt x="915546" y="5636"/>
                </a:lnTo>
                <a:lnTo>
                  <a:pt x="983742" y="10946"/>
                </a:lnTo>
                <a:lnTo>
                  <a:pt x="1051786" y="17936"/>
                </a:lnTo>
                <a:lnTo>
                  <a:pt x="1118391" y="26434"/>
                </a:lnTo>
                <a:lnTo>
                  <a:pt x="1183400" y="36369"/>
                </a:lnTo>
                <a:lnTo>
                  <a:pt x="1246657" y="47672"/>
                </a:lnTo>
                <a:lnTo>
                  <a:pt x="1308004" y="60272"/>
                </a:lnTo>
                <a:lnTo>
                  <a:pt x="1367287" y="74099"/>
                </a:lnTo>
                <a:lnTo>
                  <a:pt x="1424348" y="89081"/>
                </a:lnTo>
                <a:lnTo>
                  <a:pt x="1479032" y="105149"/>
                </a:lnTo>
                <a:lnTo>
                  <a:pt x="1531182" y="122232"/>
                </a:lnTo>
                <a:lnTo>
                  <a:pt x="1580641" y="140260"/>
                </a:lnTo>
                <a:lnTo>
                  <a:pt x="1627254" y="159162"/>
                </a:lnTo>
                <a:lnTo>
                  <a:pt x="1670863" y="178867"/>
                </a:lnTo>
                <a:lnTo>
                  <a:pt x="1711314" y="199306"/>
                </a:lnTo>
                <a:lnTo>
                  <a:pt x="1748449" y="220408"/>
                </a:lnTo>
                <a:lnTo>
                  <a:pt x="1782112" y="242101"/>
                </a:lnTo>
                <a:lnTo>
                  <a:pt x="1838396" y="286984"/>
                </a:lnTo>
                <a:lnTo>
                  <a:pt x="1878917" y="333391"/>
                </a:lnTo>
                <a:lnTo>
                  <a:pt x="1902424" y="380759"/>
                </a:lnTo>
                <a:lnTo>
                  <a:pt x="1907666" y="428522"/>
                </a:lnTo>
                <a:lnTo>
                  <a:pt x="1903137" y="451971"/>
                </a:lnTo>
                <a:lnTo>
                  <a:pt x="1880318" y="496213"/>
                </a:lnTo>
                <a:lnTo>
                  <a:pt x="1840264" y="536637"/>
                </a:lnTo>
                <a:lnTo>
                  <a:pt x="1784307" y="572911"/>
                </a:lnTo>
                <a:lnTo>
                  <a:pt x="1713777" y="604701"/>
                </a:lnTo>
                <a:lnTo>
                  <a:pt x="1673464" y="618811"/>
                </a:lnTo>
                <a:lnTo>
                  <a:pt x="1630008" y="631676"/>
                </a:lnTo>
                <a:lnTo>
                  <a:pt x="1583574" y="643253"/>
                </a:lnTo>
                <a:lnTo>
                  <a:pt x="1534330" y="653502"/>
                </a:lnTo>
                <a:lnTo>
                  <a:pt x="1482441" y="662380"/>
                </a:lnTo>
                <a:lnTo>
                  <a:pt x="1428075" y="669846"/>
                </a:lnTo>
                <a:lnTo>
                  <a:pt x="1371398" y="675859"/>
                </a:lnTo>
                <a:lnTo>
                  <a:pt x="1312576" y="680377"/>
                </a:lnTo>
                <a:lnTo>
                  <a:pt x="1251775" y="683358"/>
                </a:lnTo>
                <a:lnTo>
                  <a:pt x="1189163" y="684761"/>
                </a:lnTo>
                <a:lnTo>
                  <a:pt x="1124905" y="684544"/>
                </a:lnTo>
                <a:lnTo>
                  <a:pt x="1059169" y="682666"/>
                </a:lnTo>
                <a:lnTo>
                  <a:pt x="992120" y="679085"/>
                </a:lnTo>
                <a:lnTo>
                  <a:pt x="923925" y="673759"/>
                </a:lnTo>
                <a:lnTo>
                  <a:pt x="855880" y="666785"/>
                </a:lnTo>
                <a:lnTo>
                  <a:pt x="789275" y="658299"/>
                </a:lnTo>
                <a:lnTo>
                  <a:pt x="724266" y="648374"/>
                </a:lnTo>
                <a:lnTo>
                  <a:pt x="661009" y="637079"/>
                </a:lnTo>
                <a:lnTo>
                  <a:pt x="599662" y="624485"/>
                </a:lnTo>
                <a:lnTo>
                  <a:pt x="540379" y="610663"/>
                </a:lnTo>
                <a:lnTo>
                  <a:pt x="483318" y="595684"/>
                </a:lnTo>
                <a:lnTo>
                  <a:pt x="428634" y="579618"/>
                </a:lnTo>
                <a:lnTo>
                  <a:pt x="376484" y="562536"/>
                </a:lnTo>
                <a:lnTo>
                  <a:pt x="327025" y="544509"/>
                </a:lnTo>
                <a:lnTo>
                  <a:pt x="280412" y="525607"/>
                </a:lnTo>
                <a:lnTo>
                  <a:pt x="236803" y="505902"/>
                </a:lnTo>
                <a:lnTo>
                  <a:pt x="196352" y="485463"/>
                </a:lnTo>
                <a:lnTo>
                  <a:pt x="159217" y="464362"/>
                </a:lnTo>
                <a:lnTo>
                  <a:pt x="125554" y="442669"/>
                </a:lnTo>
                <a:lnTo>
                  <a:pt x="69270" y="397791"/>
                </a:lnTo>
                <a:lnTo>
                  <a:pt x="28749" y="351395"/>
                </a:lnTo>
                <a:lnTo>
                  <a:pt x="5242" y="304046"/>
                </a:lnTo>
                <a:lnTo>
                  <a:pt x="0" y="256310"/>
                </a:lnTo>
                <a:close/>
              </a:path>
            </a:pathLst>
          </a:custGeom>
          <a:ln w="38100">
            <a:solidFill>
              <a:srgbClr val="C00000"/>
            </a:solidFill>
          </a:ln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63702" y="222631"/>
            <a:ext cx="8408035" cy="696595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4400" spc="-25">
                <a:latin typeface="Calibri Light"/>
                <a:cs typeface="Calibri Light"/>
              </a:rPr>
              <a:t>Lugar</a:t>
            </a:r>
            <a:r>
              <a:rPr dirty="0" sz="4400" spc="-170">
                <a:latin typeface="Calibri Light"/>
                <a:cs typeface="Calibri Light"/>
              </a:rPr>
              <a:t> </a:t>
            </a:r>
            <a:r>
              <a:rPr dirty="0" sz="4400">
                <a:latin typeface="Calibri Light"/>
                <a:cs typeface="Calibri Light"/>
              </a:rPr>
              <a:t>de</a:t>
            </a:r>
            <a:r>
              <a:rPr dirty="0" sz="4400" spc="-160">
                <a:latin typeface="Calibri Light"/>
                <a:cs typeface="Calibri Light"/>
              </a:rPr>
              <a:t> </a:t>
            </a:r>
            <a:r>
              <a:rPr dirty="0" sz="4400" spc="-30">
                <a:latin typeface="Calibri Light"/>
                <a:cs typeface="Calibri Light"/>
              </a:rPr>
              <a:t>estudio</a:t>
            </a:r>
            <a:r>
              <a:rPr dirty="0" sz="4400" spc="-175">
                <a:latin typeface="Calibri Light"/>
                <a:cs typeface="Calibri Light"/>
              </a:rPr>
              <a:t> </a:t>
            </a:r>
            <a:r>
              <a:rPr dirty="0" sz="4400">
                <a:latin typeface="Calibri Light"/>
                <a:cs typeface="Calibri Light"/>
              </a:rPr>
              <a:t>por</a:t>
            </a:r>
            <a:r>
              <a:rPr dirty="0" sz="4400" spc="-170">
                <a:latin typeface="Calibri Light"/>
                <a:cs typeface="Calibri Light"/>
              </a:rPr>
              <a:t> </a:t>
            </a:r>
            <a:r>
              <a:rPr dirty="0" sz="4400">
                <a:latin typeface="Calibri Light"/>
                <a:cs typeface="Calibri Light"/>
              </a:rPr>
              <a:t>tipo</a:t>
            </a:r>
            <a:r>
              <a:rPr dirty="0" sz="4400" spc="-180">
                <a:latin typeface="Calibri Light"/>
                <a:cs typeface="Calibri Light"/>
              </a:rPr>
              <a:t> </a:t>
            </a:r>
            <a:r>
              <a:rPr dirty="0" sz="4400">
                <a:latin typeface="Calibri Light"/>
                <a:cs typeface="Calibri Light"/>
              </a:rPr>
              <a:t>de</a:t>
            </a:r>
            <a:r>
              <a:rPr dirty="0" sz="4400" spc="-155">
                <a:latin typeface="Calibri Light"/>
                <a:cs typeface="Calibri Light"/>
              </a:rPr>
              <a:t> </a:t>
            </a:r>
            <a:r>
              <a:rPr dirty="0" sz="4400" spc="-20">
                <a:latin typeface="Calibri Light"/>
                <a:cs typeface="Calibri Light"/>
              </a:rPr>
              <a:t>posgrado</a:t>
            </a:r>
            <a:endParaRPr sz="4400">
              <a:latin typeface="Calibri Light"/>
              <a:cs typeface="Calibri Light"/>
            </a:endParaRPr>
          </a:p>
        </p:txBody>
      </p:sp>
      <p:grpSp>
        <p:nvGrpSpPr>
          <p:cNvPr id="3" name="object 3" descr=""/>
          <p:cNvGrpSpPr/>
          <p:nvPr/>
        </p:nvGrpSpPr>
        <p:grpSpPr>
          <a:xfrm>
            <a:off x="524497" y="2016251"/>
            <a:ext cx="9907905" cy="2861310"/>
            <a:chOff x="524497" y="2016251"/>
            <a:chExt cx="9907905" cy="2861310"/>
          </a:xfrm>
        </p:grpSpPr>
        <p:sp>
          <p:nvSpPr>
            <p:cNvPr id="4" name="object 4" descr=""/>
            <p:cNvSpPr/>
            <p:nvPr/>
          </p:nvSpPr>
          <p:spPr>
            <a:xfrm>
              <a:off x="745236" y="2016251"/>
              <a:ext cx="9210040" cy="2856230"/>
            </a:xfrm>
            <a:custGeom>
              <a:avLst/>
              <a:gdLst/>
              <a:ahLst/>
              <a:cxnLst/>
              <a:rect l="l" t="t" r="r" b="b"/>
              <a:pathLst>
                <a:path w="9210040" h="2856229">
                  <a:moveTo>
                    <a:pt x="202692" y="0"/>
                  </a:moveTo>
                  <a:lnTo>
                    <a:pt x="0" y="0"/>
                  </a:lnTo>
                  <a:lnTo>
                    <a:pt x="0" y="2856230"/>
                  </a:lnTo>
                  <a:lnTo>
                    <a:pt x="202692" y="2856230"/>
                  </a:lnTo>
                  <a:lnTo>
                    <a:pt x="202692" y="0"/>
                  </a:lnTo>
                  <a:close/>
                </a:path>
                <a:path w="9210040" h="2856229">
                  <a:moveTo>
                    <a:pt x="1103376" y="763524"/>
                  </a:moveTo>
                  <a:lnTo>
                    <a:pt x="900684" y="763524"/>
                  </a:lnTo>
                  <a:lnTo>
                    <a:pt x="900684" y="2856230"/>
                  </a:lnTo>
                  <a:lnTo>
                    <a:pt x="1103376" y="2856230"/>
                  </a:lnTo>
                  <a:lnTo>
                    <a:pt x="1103376" y="763524"/>
                  </a:lnTo>
                  <a:close/>
                </a:path>
                <a:path w="9210040" h="2856229">
                  <a:moveTo>
                    <a:pt x="2004060" y="1427988"/>
                  </a:moveTo>
                  <a:lnTo>
                    <a:pt x="1801368" y="1427988"/>
                  </a:lnTo>
                  <a:lnTo>
                    <a:pt x="1801368" y="2856230"/>
                  </a:lnTo>
                  <a:lnTo>
                    <a:pt x="2004060" y="2856230"/>
                  </a:lnTo>
                  <a:lnTo>
                    <a:pt x="2004060" y="1427988"/>
                  </a:lnTo>
                  <a:close/>
                </a:path>
                <a:path w="9210040" h="2856229">
                  <a:moveTo>
                    <a:pt x="2904744" y="1892808"/>
                  </a:moveTo>
                  <a:lnTo>
                    <a:pt x="2702052" y="1892808"/>
                  </a:lnTo>
                  <a:lnTo>
                    <a:pt x="2702052" y="2856230"/>
                  </a:lnTo>
                  <a:lnTo>
                    <a:pt x="2904744" y="2856230"/>
                  </a:lnTo>
                  <a:lnTo>
                    <a:pt x="2904744" y="1892808"/>
                  </a:lnTo>
                  <a:close/>
                </a:path>
                <a:path w="9210040" h="2856229">
                  <a:moveTo>
                    <a:pt x="3805428" y="2159508"/>
                  </a:moveTo>
                  <a:lnTo>
                    <a:pt x="3602736" y="2159508"/>
                  </a:lnTo>
                  <a:lnTo>
                    <a:pt x="3602736" y="2856230"/>
                  </a:lnTo>
                  <a:lnTo>
                    <a:pt x="3805428" y="2856230"/>
                  </a:lnTo>
                  <a:lnTo>
                    <a:pt x="3805428" y="2159508"/>
                  </a:lnTo>
                  <a:close/>
                </a:path>
                <a:path w="9210040" h="2856229">
                  <a:moveTo>
                    <a:pt x="4706112" y="2191512"/>
                  </a:moveTo>
                  <a:lnTo>
                    <a:pt x="4503420" y="2191512"/>
                  </a:lnTo>
                  <a:lnTo>
                    <a:pt x="4503420" y="2856230"/>
                  </a:lnTo>
                  <a:lnTo>
                    <a:pt x="4706112" y="2856230"/>
                  </a:lnTo>
                  <a:lnTo>
                    <a:pt x="4706112" y="2191512"/>
                  </a:lnTo>
                  <a:close/>
                </a:path>
                <a:path w="9210040" h="2856229">
                  <a:moveTo>
                    <a:pt x="5606796" y="2325624"/>
                  </a:moveTo>
                  <a:lnTo>
                    <a:pt x="5404104" y="2325624"/>
                  </a:lnTo>
                  <a:lnTo>
                    <a:pt x="5404104" y="2856230"/>
                  </a:lnTo>
                  <a:lnTo>
                    <a:pt x="5606796" y="2856230"/>
                  </a:lnTo>
                  <a:lnTo>
                    <a:pt x="5606796" y="2325624"/>
                  </a:lnTo>
                  <a:close/>
                </a:path>
                <a:path w="9210040" h="2856229">
                  <a:moveTo>
                    <a:pt x="6507480" y="2689860"/>
                  </a:moveTo>
                  <a:lnTo>
                    <a:pt x="6304788" y="2689860"/>
                  </a:lnTo>
                  <a:lnTo>
                    <a:pt x="6304788" y="2856230"/>
                  </a:lnTo>
                  <a:lnTo>
                    <a:pt x="6507480" y="2856230"/>
                  </a:lnTo>
                  <a:lnTo>
                    <a:pt x="6507480" y="2689860"/>
                  </a:lnTo>
                  <a:close/>
                </a:path>
                <a:path w="9210040" h="2856229">
                  <a:moveTo>
                    <a:pt x="7408164" y="2590800"/>
                  </a:moveTo>
                  <a:lnTo>
                    <a:pt x="7205472" y="2590800"/>
                  </a:lnTo>
                  <a:lnTo>
                    <a:pt x="7205472" y="2856230"/>
                  </a:lnTo>
                  <a:lnTo>
                    <a:pt x="7408164" y="2856230"/>
                  </a:lnTo>
                  <a:lnTo>
                    <a:pt x="7408164" y="2590800"/>
                  </a:lnTo>
                  <a:close/>
                </a:path>
                <a:path w="9210040" h="2856229">
                  <a:moveTo>
                    <a:pt x="8308848" y="2557272"/>
                  </a:moveTo>
                  <a:lnTo>
                    <a:pt x="8106156" y="2557272"/>
                  </a:lnTo>
                  <a:lnTo>
                    <a:pt x="8106156" y="2856230"/>
                  </a:lnTo>
                  <a:lnTo>
                    <a:pt x="8308848" y="2856230"/>
                  </a:lnTo>
                  <a:lnTo>
                    <a:pt x="8308848" y="2557272"/>
                  </a:lnTo>
                  <a:close/>
                </a:path>
                <a:path w="9210040" h="2856229">
                  <a:moveTo>
                    <a:pt x="9209532" y="2689860"/>
                  </a:moveTo>
                  <a:lnTo>
                    <a:pt x="9006840" y="2689860"/>
                  </a:lnTo>
                  <a:lnTo>
                    <a:pt x="9006840" y="2856230"/>
                  </a:lnTo>
                  <a:lnTo>
                    <a:pt x="9209532" y="2856230"/>
                  </a:lnTo>
                  <a:lnTo>
                    <a:pt x="9209532" y="2689860"/>
                  </a:lnTo>
                  <a:close/>
                </a:path>
              </a:pathLst>
            </a:custGeom>
            <a:solidFill>
              <a:srgbClr val="00506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 descr=""/>
            <p:cNvSpPr/>
            <p:nvPr/>
          </p:nvSpPr>
          <p:spPr>
            <a:xfrm>
              <a:off x="1002792" y="3843527"/>
              <a:ext cx="9208135" cy="1029335"/>
            </a:xfrm>
            <a:custGeom>
              <a:avLst/>
              <a:gdLst/>
              <a:ahLst/>
              <a:cxnLst/>
              <a:rect l="l" t="t" r="r" b="b"/>
              <a:pathLst>
                <a:path w="9208135" h="1029335">
                  <a:moveTo>
                    <a:pt x="201168" y="0"/>
                  </a:moveTo>
                  <a:lnTo>
                    <a:pt x="0" y="0"/>
                  </a:lnTo>
                  <a:lnTo>
                    <a:pt x="0" y="1028954"/>
                  </a:lnTo>
                  <a:lnTo>
                    <a:pt x="201168" y="1028954"/>
                  </a:lnTo>
                  <a:lnTo>
                    <a:pt x="201168" y="0"/>
                  </a:lnTo>
                  <a:close/>
                </a:path>
                <a:path w="9208135" h="1029335">
                  <a:moveTo>
                    <a:pt x="1101852" y="963168"/>
                  </a:moveTo>
                  <a:lnTo>
                    <a:pt x="900684" y="963168"/>
                  </a:lnTo>
                  <a:lnTo>
                    <a:pt x="900684" y="1028954"/>
                  </a:lnTo>
                  <a:lnTo>
                    <a:pt x="1101852" y="1028954"/>
                  </a:lnTo>
                  <a:lnTo>
                    <a:pt x="1101852" y="963168"/>
                  </a:lnTo>
                  <a:close/>
                </a:path>
                <a:path w="9208135" h="1029335">
                  <a:moveTo>
                    <a:pt x="2002536" y="597408"/>
                  </a:moveTo>
                  <a:lnTo>
                    <a:pt x="1801368" y="597408"/>
                  </a:lnTo>
                  <a:lnTo>
                    <a:pt x="1801368" y="1028954"/>
                  </a:lnTo>
                  <a:lnTo>
                    <a:pt x="2002536" y="1028954"/>
                  </a:lnTo>
                  <a:lnTo>
                    <a:pt x="2002536" y="597408"/>
                  </a:lnTo>
                  <a:close/>
                </a:path>
                <a:path w="9208135" h="1029335">
                  <a:moveTo>
                    <a:pt x="2903220" y="929640"/>
                  </a:moveTo>
                  <a:lnTo>
                    <a:pt x="2702052" y="929640"/>
                  </a:lnTo>
                  <a:lnTo>
                    <a:pt x="2702052" y="1028954"/>
                  </a:lnTo>
                  <a:lnTo>
                    <a:pt x="2903220" y="1028954"/>
                  </a:lnTo>
                  <a:lnTo>
                    <a:pt x="2903220" y="929640"/>
                  </a:lnTo>
                  <a:close/>
                </a:path>
                <a:path w="9208135" h="1029335">
                  <a:moveTo>
                    <a:pt x="3803904" y="929640"/>
                  </a:moveTo>
                  <a:lnTo>
                    <a:pt x="3602736" y="929640"/>
                  </a:lnTo>
                  <a:lnTo>
                    <a:pt x="3602736" y="1028954"/>
                  </a:lnTo>
                  <a:lnTo>
                    <a:pt x="3803904" y="1028954"/>
                  </a:lnTo>
                  <a:lnTo>
                    <a:pt x="3803904" y="929640"/>
                  </a:lnTo>
                  <a:close/>
                </a:path>
                <a:path w="9208135" h="1029335">
                  <a:moveTo>
                    <a:pt x="4704588" y="896112"/>
                  </a:moveTo>
                  <a:lnTo>
                    <a:pt x="4503420" y="896112"/>
                  </a:lnTo>
                  <a:lnTo>
                    <a:pt x="4503420" y="1028954"/>
                  </a:lnTo>
                  <a:lnTo>
                    <a:pt x="4704588" y="1028954"/>
                  </a:lnTo>
                  <a:lnTo>
                    <a:pt x="4704588" y="896112"/>
                  </a:lnTo>
                  <a:close/>
                </a:path>
                <a:path w="9208135" h="1029335">
                  <a:moveTo>
                    <a:pt x="5605272" y="862584"/>
                  </a:moveTo>
                  <a:lnTo>
                    <a:pt x="5404104" y="862584"/>
                  </a:lnTo>
                  <a:lnTo>
                    <a:pt x="5404104" y="1028954"/>
                  </a:lnTo>
                  <a:lnTo>
                    <a:pt x="5605272" y="1028954"/>
                  </a:lnTo>
                  <a:lnTo>
                    <a:pt x="5605272" y="862584"/>
                  </a:lnTo>
                  <a:close/>
                </a:path>
                <a:path w="9208135" h="1029335">
                  <a:moveTo>
                    <a:pt x="6505956" y="829056"/>
                  </a:moveTo>
                  <a:lnTo>
                    <a:pt x="6304788" y="829056"/>
                  </a:lnTo>
                  <a:lnTo>
                    <a:pt x="6304788" y="1028954"/>
                  </a:lnTo>
                  <a:lnTo>
                    <a:pt x="6505956" y="1028954"/>
                  </a:lnTo>
                  <a:lnTo>
                    <a:pt x="6505956" y="829056"/>
                  </a:lnTo>
                  <a:close/>
                </a:path>
                <a:path w="9208135" h="1029335">
                  <a:moveTo>
                    <a:pt x="7406640" y="963168"/>
                  </a:moveTo>
                  <a:lnTo>
                    <a:pt x="7205472" y="963168"/>
                  </a:lnTo>
                  <a:lnTo>
                    <a:pt x="7205472" y="1028954"/>
                  </a:lnTo>
                  <a:lnTo>
                    <a:pt x="7406640" y="1028954"/>
                  </a:lnTo>
                  <a:lnTo>
                    <a:pt x="7406640" y="963168"/>
                  </a:lnTo>
                  <a:close/>
                </a:path>
                <a:path w="9208135" h="1029335">
                  <a:moveTo>
                    <a:pt x="8307324" y="995172"/>
                  </a:moveTo>
                  <a:lnTo>
                    <a:pt x="8106156" y="995172"/>
                  </a:lnTo>
                  <a:lnTo>
                    <a:pt x="8106156" y="1028954"/>
                  </a:lnTo>
                  <a:lnTo>
                    <a:pt x="8307324" y="1028954"/>
                  </a:lnTo>
                  <a:lnTo>
                    <a:pt x="8307324" y="995172"/>
                  </a:lnTo>
                  <a:close/>
                </a:path>
                <a:path w="9208135" h="1029335">
                  <a:moveTo>
                    <a:pt x="9208008" y="995172"/>
                  </a:moveTo>
                  <a:lnTo>
                    <a:pt x="9006840" y="995172"/>
                  </a:lnTo>
                  <a:lnTo>
                    <a:pt x="9006840" y="1028954"/>
                  </a:lnTo>
                  <a:lnTo>
                    <a:pt x="9208008" y="1028954"/>
                  </a:lnTo>
                  <a:lnTo>
                    <a:pt x="9208008" y="995172"/>
                  </a:lnTo>
                  <a:close/>
                </a:path>
              </a:pathLst>
            </a:custGeom>
            <a:solidFill>
              <a:srgbClr val="92D05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 descr=""/>
            <p:cNvSpPr/>
            <p:nvPr/>
          </p:nvSpPr>
          <p:spPr>
            <a:xfrm>
              <a:off x="524497" y="4872481"/>
              <a:ext cx="9907905" cy="0"/>
            </a:xfrm>
            <a:custGeom>
              <a:avLst/>
              <a:gdLst/>
              <a:ahLst/>
              <a:cxnLst/>
              <a:rect l="l" t="t" r="r" b="b"/>
              <a:pathLst>
                <a:path w="9907905" h="0">
                  <a:moveTo>
                    <a:pt x="0" y="0"/>
                  </a:moveTo>
                  <a:lnTo>
                    <a:pt x="9907536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7" name="object 7" descr=""/>
          <p:cNvSpPr txBox="1"/>
          <p:nvPr/>
        </p:nvSpPr>
        <p:spPr>
          <a:xfrm>
            <a:off x="755700" y="1753361"/>
            <a:ext cx="180975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25" b="1">
                <a:solidFill>
                  <a:srgbClr val="404040"/>
                </a:solidFill>
                <a:latin typeface="Calibri"/>
                <a:cs typeface="Calibri"/>
              </a:rPr>
              <a:t>86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8" name="object 8" descr=""/>
          <p:cNvSpPr txBox="1"/>
          <p:nvPr/>
        </p:nvSpPr>
        <p:spPr>
          <a:xfrm>
            <a:off x="1656333" y="2517140"/>
            <a:ext cx="180975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25" b="1">
                <a:solidFill>
                  <a:srgbClr val="404040"/>
                </a:solidFill>
                <a:latin typeface="Calibri"/>
                <a:cs typeface="Calibri"/>
              </a:rPr>
              <a:t>63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9" name="object 9" descr=""/>
          <p:cNvSpPr txBox="1"/>
          <p:nvPr/>
        </p:nvSpPr>
        <p:spPr>
          <a:xfrm>
            <a:off x="2557398" y="3181603"/>
            <a:ext cx="180975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25" b="1">
                <a:solidFill>
                  <a:srgbClr val="404040"/>
                </a:solidFill>
                <a:latin typeface="Calibri"/>
                <a:cs typeface="Calibri"/>
              </a:rPr>
              <a:t>43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0" name="object 10" descr=""/>
          <p:cNvSpPr txBox="1"/>
          <p:nvPr/>
        </p:nvSpPr>
        <p:spPr>
          <a:xfrm>
            <a:off x="3458083" y="3646678"/>
            <a:ext cx="180975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25" b="1">
                <a:solidFill>
                  <a:srgbClr val="404040"/>
                </a:solidFill>
                <a:latin typeface="Calibri"/>
                <a:cs typeface="Calibri"/>
              </a:rPr>
              <a:t>29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1" name="object 11" descr=""/>
          <p:cNvSpPr txBox="1"/>
          <p:nvPr/>
        </p:nvSpPr>
        <p:spPr>
          <a:xfrm>
            <a:off x="4358766" y="3912489"/>
            <a:ext cx="180975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25" b="1">
                <a:solidFill>
                  <a:srgbClr val="404040"/>
                </a:solidFill>
                <a:latin typeface="Calibri"/>
                <a:cs typeface="Calibri"/>
              </a:rPr>
              <a:t>21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2" name="object 12" descr=""/>
          <p:cNvSpPr txBox="1"/>
          <p:nvPr/>
        </p:nvSpPr>
        <p:spPr>
          <a:xfrm>
            <a:off x="5259704" y="3945763"/>
            <a:ext cx="180975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25" b="1">
                <a:solidFill>
                  <a:srgbClr val="404040"/>
                </a:solidFill>
                <a:latin typeface="Calibri"/>
                <a:cs typeface="Calibri"/>
              </a:rPr>
              <a:t>20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3" name="object 13" descr=""/>
          <p:cNvSpPr txBox="1"/>
          <p:nvPr/>
        </p:nvSpPr>
        <p:spPr>
          <a:xfrm>
            <a:off x="6160389" y="4078046"/>
            <a:ext cx="180975" cy="20891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25" b="1">
                <a:solidFill>
                  <a:srgbClr val="404040"/>
                </a:solidFill>
                <a:latin typeface="Calibri"/>
                <a:cs typeface="Calibri"/>
              </a:rPr>
              <a:t>16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4" name="object 14" descr=""/>
          <p:cNvSpPr txBox="1"/>
          <p:nvPr/>
        </p:nvSpPr>
        <p:spPr>
          <a:xfrm>
            <a:off x="7101078" y="4443729"/>
            <a:ext cx="102870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50" b="1">
                <a:solidFill>
                  <a:srgbClr val="404040"/>
                </a:solidFill>
                <a:latin typeface="Calibri"/>
                <a:cs typeface="Calibri"/>
              </a:rPr>
              <a:t>5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5" name="object 15" descr=""/>
          <p:cNvSpPr txBox="1"/>
          <p:nvPr/>
        </p:nvSpPr>
        <p:spPr>
          <a:xfrm>
            <a:off x="8001761" y="4344161"/>
            <a:ext cx="102870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50" b="1">
                <a:solidFill>
                  <a:srgbClr val="404040"/>
                </a:solidFill>
                <a:latin typeface="Calibri"/>
                <a:cs typeface="Calibri"/>
              </a:rPr>
              <a:t>8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6" name="object 16" descr=""/>
          <p:cNvSpPr txBox="1"/>
          <p:nvPr/>
        </p:nvSpPr>
        <p:spPr>
          <a:xfrm>
            <a:off x="8902445" y="4310888"/>
            <a:ext cx="102870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50" b="1">
                <a:solidFill>
                  <a:srgbClr val="404040"/>
                </a:solidFill>
                <a:latin typeface="Calibri"/>
                <a:cs typeface="Calibri"/>
              </a:rPr>
              <a:t>9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7" name="object 17" descr=""/>
          <p:cNvSpPr txBox="1"/>
          <p:nvPr/>
        </p:nvSpPr>
        <p:spPr>
          <a:xfrm>
            <a:off x="9803383" y="4443729"/>
            <a:ext cx="102870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50" b="1">
                <a:solidFill>
                  <a:srgbClr val="404040"/>
                </a:solidFill>
                <a:latin typeface="Calibri"/>
                <a:cs typeface="Calibri"/>
              </a:rPr>
              <a:t>5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8" name="object 18" descr=""/>
          <p:cNvSpPr txBox="1"/>
          <p:nvPr/>
        </p:nvSpPr>
        <p:spPr>
          <a:xfrm>
            <a:off x="1012037" y="3580257"/>
            <a:ext cx="180975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25" b="1">
                <a:solidFill>
                  <a:srgbClr val="404040"/>
                </a:solidFill>
                <a:latin typeface="Calibri"/>
                <a:cs typeface="Calibri"/>
              </a:rPr>
              <a:t>31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9" name="object 19" descr=""/>
          <p:cNvSpPr txBox="1"/>
          <p:nvPr/>
        </p:nvSpPr>
        <p:spPr>
          <a:xfrm>
            <a:off x="1952625" y="4543425"/>
            <a:ext cx="102870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50" b="1">
                <a:solidFill>
                  <a:srgbClr val="404040"/>
                </a:solidFill>
                <a:latin typeface="Calibri"/>
                <a:cs typeface="Calibri"/>
              </a:rPr>
              <a:t>2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20" name="object 20" descr=""/>
          <p:cNvSpPr txBox="1"/>
          <p:nvPr/>
        </p:nvSpPr>
        <p:spPr>
          <a:xfrm>
            <a:off x="2813685" y="4177741"/>
            <a:ext cx="180975" cy="20891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25" b="1">
                <a:solidFill>
                  <a:srgbClr val="404040"/>
                </a:solidFill>
                <a:latin typeface="Calibri"/>
                <a:cs typeface="Calibri"/>
              </a:rPr>
              <a:t>13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21" name="object 21" descr=""/>
          <p:cNvSpPr txBox="1"/>
          <p:nvPr/>
        </p:nvSpPr>
        <p:spPr>
          <a:xfrm>
            <a:off x="3754373" y="4510278"/>
            <a:ext cx="102870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50" b="1">
                <a:solidFill>
                  <a:srgbClr val="404040"/>
                </a:solidFill>
                <a:latin typeface="Calibri"/>
                <a:cs typeface="Calibri"/>
              </a:rPr>
              <a:t>3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22" name="object 22" descr=""/>
          <p:cNvSpPr txBox="1"/>
          <p:nvPr/>
        </p:nvSpPr>
        <p:spPr>
          <a:xfrm>
            <a:off x="4655058" y="4510278"/>
            <a:ext cx="102870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50" b="1">
                <a:solidFill>
                  <a:srgbClr val="404040"/>
                </a:solidFill>
                <a:latin typeface="Calibri"/>
                <a:cs typeface="Calibri"/>
              </a:rPr>
              <a:t>3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23" name="object 23" descr=""/>
          <p:cNvSpPr txBox="1"/>
          <p:nvPr/>
        </p:nvSpPr>
        <p:spPr>
          <a:xfrm>
            <a:off x="5555741" y="4477004"/>
            <a:ext cx="102870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50" b="1">
                <a:solidFill>
                  <a:srgbClr val="404040"/>
                </a:solidFill>
                <a:latin typeface="Calibri"/>
                <a:cs typeface="Calibri"/>
              </a:rPr>
              <a:t>4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24" name="object 24" descr=""/>
          <p:cNvSpPr txBox="1"/>
          <p:nvPr/>
        </p:nvSpPr>
        <p:spPr>
          <a:xfrm>
            <a:off x="6456679" y="4443729"/>
            <a:ext cx="102870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50" b="1">
                <a:solidFill>
                  <a:srgbClr val="404040"/>
                </a:solidFill>
                <a:latin typeface="Calibri"/>
                <a:cs typeface="Calibri"/>
              </a:rPr>
              <a:t>5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25" name="object 25" descr=""/>
          <p:cNvSpPr txBox="1"/>
          <p:nvPr/>
        </p:nvSpPr>
        <p:spPr>
          <a:xfrm>
            <a:off x="7357364" y="4410582"/>
            <a:ext cx="102870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50" b="1">
                <a:solidFill>
                  <a:srgbClr val="404040"/>
                </a:solidFill>
                <a:latin typeface="Calibri"/>
                <a:cs typeface="Calibri"/>
              </a:rPr>
              <a:t>6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26" name="object 26" descr=""/>
          <p:cNvSpPr txBox="1"/>
          <p:nvPr/>
        </p:nvSpPr>
        <p:spPr>
          <a:xfrm>
            <a:off x="8258302" y="4543425"/>
            <a:ext cx="102870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50" b="1">
                <a:solidFill>
                  <a:srgbClr val="404040"/>
                </a:solidFill>
                <a:latin typeface="Calibri"/>
                <a:cs typeface="Calibri"/>
              </a:rPr>
              <a:t>2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27" name="object 27" descr=""/>
          <p:cNvSpPr txBox="1"/>
          <p:nvPr/>
        </p:nvSpPr>
        <p:spPr>
          <a:xfrm>
            <a:off x="9158985" y="4576698"/>
            <a:ext cx="1003935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913130" algn="l"/>
              </a:tabLst>
            </a:pPr>
            <a:r>
              <a:rPr dirty="0" sz="1200" spc="-50" b="1">
                <a:solidFill>
                  <a:srgbClr val="404040"/>
                </a:solidFill>
                <a:latin typeface="Calibri"/>
                <a:cs typeface="Calibri"/>
              </a:rPr>
              <a:t>1</a:t>
            </a:r>
            <a:r>
              <a:rPr dirty="0" sz="1200" b="1">
                <a:solidFill>
                  <a:srgbClr val="404040"/>
                </a:solidFill>
                <a:latin typeface="Calibri"/>
                <a:cs typeface="Calibri"/>
              </a:rPr>
              <a:t>	</a:t>
            </a:r>
            <a:r>
              <a:rPr dirty="0" sz="1200" spc="-50" b="1">
                <a:solidFill>
                  <a:srgbClr val="404040"/>
                </a:solidFill>
                <a:latin typeface="Calibri"/>
                <a:cs typeface="Calibri"/>
              </a:rPr>
              <a:t>1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28" name="object 28" descr=""/>
          <p:cNvSpPr txBox="1"/>
          <p:nvPr/>
        </p:nvSpPr>
        <p:spPr>
          <a:xfrm>
            <a:off x="706018" y="4950079"/>
            <a:ext cx="538480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10" b="1">
                <a:solidFill>
                  <a:srgbClr val="585858"/>
                </a:solidFill>
                <a:latin typeface="Calibri"/>
                <a:cs typeface="Calibri"/>
              </a:rPr>
              <a:t>ESPAÑA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29" name="object 29" descr=""/>
          <p:cNvSpPr txBox="1"/>
          <p:nvPr/>
        </p:nvSpPr>
        <p:spPr>
          <a:xfrm>
            <a:off x="1483613" y="4950079"/>
            <a:ext cx="783590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10" b="1">
                <a:solidFill>
                  <a:srgbClr val="585858"/>
                </a:solidFill>
                <a:latin typeface="Calibri"/>
                <a:cs typeface="Calibri"/>
              </a:rPr>
              <a:t>ARGENTINA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30" name="object 30" descr=""/>
          <p:cNvSpPr txBox="1"/>
          <p:nvPr/>
        </p:nvSpPr>
        <p:spPr>
          <a:xfrm>
            <a:off x="2471166" y="4950079"/>
            <a:ext cx="610870" cy="394335"/>
          </a:xfrm>
          <a:prstGeom prst="rect">
            <a:avLst/>
          </a:prstGeom>
        </p:spPr>
        <p:txBody>
          <a:bodyPr wrap="square" lIns="0" tIns="9525" rIns="0" bIns="0" rtlCol="0" vert="horz">
            <a:spAutoFit/>
          </a:bodyPr>
          <a:lstStyle/>
          <a:p>
            <a:pPr marL="48895" marR="5080" indent="-36830">
              <a:lnSpc>
                <a:spcPct val="101699"/>
              </a:lnSpc>
              <a:spcBef>
                <a:spcPts val="75"/>
              </a:spcBef>
            </a:pPr>
            <a:r>
              <a:rPr dirty="0" sz="1200" spc="-10" b="1">
                <a:solidFill>
                  <a:srgbClr val="585858"/>
                </a:solidFill>
                <a:latin typeface="Calibri"/>
                <a:cs typeface="Calibri"/>
              </a:rPr>
              <a:t>ESTADOS UNIDOS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31" name="object 31" descr=""/>
          <p:cNvSpPr txBox="1"/>
          <p:nvPr/>
        </p:nvSpPr>
        <p:spPr>
          <a:xfrm>
            <a:off x="3307207" y="4950079"/>
            <a:ext cx="739140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10" b="1">
                <a:solidFill>
                  <a:srgbClr val="585858"/>
                </a:solidFill>
                <a:latin typeface="Calibri"/>
                <a:cs typeface="Calibri"/>
              </a:rPr>
              <a:t>AUSTRALIA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32" name="object 32" descr=""/>
          <p:cNvSpPr txBox="1"/>
          <p:nvPr/>
        </p:nvSpPr>
        <p:spPr>
          <a:xfrm>
            <a:off x="4387341" y="4950079"/>
            <a:ext cx="382270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10" b="1">
                <a:solidFill>
                  <a:srgbClr val="585858"/>
                </a:solidFill>
                <a:latin typeface="Calibri"/>
                <a:cs typeface="Calibri"/>
              </a:rPr>
              <a:t>CHILE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33" name="object 33" descr=""/>
          <p:cNvSpPr txBox="1"/>
          <p:nvPr/>
        </p:nvSpPr>
        <p:spPr>
          <a:xfrm>
            <a:off x="5061965" y="4950079"/>
            <a:ext cx="1769745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b="1">
                <a:solidFill>
                  <a:srgbClr val="585858"/>
                </a:solidFill>
                <a:latin typeface="Calibri"/>
                <a:cs typeface="Calibri"/>
              </a:rPr>
              <a:t>INGLATERRA</a:t>
            </a:r>
            <a:r>
              <a:rPr dirty="0" sz="1200" spc="140" b="1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dirty="0" sz="1200" b="1">
                <a:solidFill>
                  <a:srgbClr val="585858"/>
                </a:solidFill>
                <a:latin typeface="Calibri"/>
                <a:cs typeface="Calibri"/>
              </a:rPr>
              <a:t>REINO</a:t>
            </a:r>
            <a:r>
              <a:rPr dirty="0" sz="1200" spc="-30" b="1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dirty="0" sz="1200" spc="-10" b="1">
                <a:solidFill>
                  <a:srgbClr val="585858"/>
                </a:solidFill>
                <a:latin typeface="Calibri"/>
                <a:cs typeface="Calibri"/>
              </a:rPr>
              <a:t>UNIDO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34" name="object 34" descr=""/>
          <p:cNvSpPr txBox="1"/>
          <p:nvPr/>
        </p:nvSpPr>
        <p:spPr>
          <a:xfrm>
            <a:off x="7047738" y="4950079"/>
            <a:ext cx="466090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10" b="1">
                <a:solidFill>
                  <a:srgbClr val="585858"/>
                </a:solidFill>
                <a:latin typeface="Calibri"/>
                <a:cs typeface="Calibri"/>
              </a:rPr>
              <a:t>BRASIL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35" name="object 35" descr=""/>
          <p:cNvSpPr txBox="1"/>
          <p:nvPr/>
        </p:nvSpPr>
        <p:spPr>
          <a:xfrm>
            <a:off x="7887716" y="4950079"/>
            <a:ext cx="587375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10" b="1">
                <a:solidFill>
                  <a:srgbClr val="585858"/>
                </a:solidFill>
                <a:latin typeface="Calibri"/>
                <a:cs typeface="Calibri"/>
              </a:rPr>
              <a:t>FRANCIA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36" name="object 36" descr=""/>
          <p:cNvSpPr txBox="1"/>
          <p:nvPr/>
        </p:nvSpPr>
        <p:spPr>
          <a:xfrm>
            <a:off x="8634476" y="4950079"/>
            <a:ext cx="1706880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b="1">
                <a:solidFill>
                  <a:srgbClr val="585858"/>
                </a:solidFill>
                <a:latin typeface="Calibri"/>
                <a:cs typeface="Calibri"/>
              </a:rPr>
              <a:t>PAÍSES</a:t>
            </a:r>
            <a:r>
              <a:rPr dirty="0" sz="1200" spc="-25" b="1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dirty="0" sz="1200" b="1">
                <a:solidFill>
                  <a:srgbClr val="585858"/>
                </a:solidFill>
                <a:latin typeface="Calibri"/>
                <a:cs typeface="Calibri"/>
              </a:rPr>
              <a:t>BAJOS</a:t>
            </a:r>
            <a:r>
              <a:rPr dirty="0" sz="1200" spc="180" b="1">
                <a:solidFill>
                  <a:srgbClr val="585858"/>
                </a:solidFill>
                <a:latin typeface="Calibri"/>
                <a:cs typeface="Calibri"/>
              </a:rPr>
              <a:t>  </a:t>
            </a:r>
            <a:r>
              <a:rPr dirty="0" sz="1200" spc="-10" b="1">
                <a:solidFill>
                  <a:srgbClr val="585858"/>
                </a:solidFill>
                <a:latin typeface="Calibri"/>
                <a:cs typeface="Calibri"/>
              </a:rPr>
              <a:t>ALEMANIA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37" name="object 37" descr=""/>
          <p:cNvSpPr/>
          <p:nvPr/>
        </p:nvSpPr>
        <p:spPr>
          <a:xfrm>
            <a:off x="4559680" y="5520632"/>
            <a:ext cx="97790" cy="97790"/>
          </a:xfrm>
          <a:custGeom>
            <a:avLst/>
            <a:gdLst/>
            <a:ahLst/>
            <a:cxnLst/>
            <a:rect l="l" t="t" r="r" b="b"/>
            <a:pathLst>
              <a:path w="97789" h="97789">
                <a:moveTo>
                  <a:pt x="97669" y="0"/>
                </a:moveTo>
                <a:lnTo>
                  <a:pt x="0" y="0"/>
                </a:lnTo>
                <a:lnTo>
                  <a:pt x="0" y="97669"/>
                </a:lnTo>
                <a:lnTo>
                  <a:pt x="97669" y="97669"/>
                </a:lnTo>
                <a:lnTo>
                  <a:pt x="97669" y="0"/>
                </a:lnTo>
                <a:close/>
              </a:path>
            </a:pathLst>
          </a:custGeom>
          <a:solidFill>
            <a:srgbClr val="00506A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8" name="object 38" descr=""/>
          <p:cNvSpPr/>
          <p:nvPr/>
        </p:nvSpPr>
        <p:spPr>
          <a:xfrm>
            <a:off x="5537072" y="5520632"/>
            <a:ext cx="97790" cy="97790"/>
          </a:xfrm>
          <a:custGeom>
            <a:avLst/>
            <a:gdLst/>
            <a:ahLst/>
            <a:cxnLst/>
            <a:rect l="l" t="t" r="r" b="b"/>
            <a:pathLst>
              <a:path w="97789" h="97789">
                <a:moveTo>
                  <a:pt x="97669" y="0"/>
                </a:moveTo>
                <a:lnTo>
                  <a:pt x="0" y="0"/>
                </a:lnTo>
                <a:lnTo>
                  <a:pt x="0" y="97669"/>
                </a:lnTo>
                <a:lnTo>
                  <a:pt x="97669" y="97669"/>
                </a:lnTo>
                <a:lnTo>
                  <a:pt x="97669" y="0"/>
                </a:lnTo>
                <a:close/>
              </a:path>
            </a:pathLst>
          </a:custGeom>
          <a:solidFill>
            <a:srgbClr val="92D05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9" name="object 39" descr=""/>
          <p:cNvSpPr txBox="1"/>
          <p:nvPr/>
        </p:nvSpPr>
        <p:spPr>
          <a:xfrm>
            <a:off x="4689475" y="5430418"/>
            <a:ext cx="1784350" cy="2393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989965" algn="l"/>
              </a:tabLst>
            </a:pPr>
            <a:r>
              <a:rPr dirty="0" sz="1400" spc="-10" b="1">
                <a:solidFill>
                  <a:srgbClr val="585858"/>
                </a:solidFill>
                <a:latin typeface="Calibri"/>
                <a:cs typeface="Calibri"/>
              </a:rPr>
              <a:t>Maestría</a:t>
            </a:r>
            <a:r>
              <a:rPr dirty="0" sz="1400" b="1">
                <a:solidFill>
                  <a:srgbClr val="585858"/>
                </a:solidFill>
                <a:latin typeface="Calibri"/>
                <a:cs typeface="Calibri"/>
              </a:rPr>
              <a:t>	</a:t>
            </a:r>
            <a:r>
              <a:rPr dirty="0" sz="1400" spc="-10" b="1">
                <a:solidFill>
                  <a:srgbClr val="585858"/>
                </a:solidFill>
                <a:latin typeface="Calibri"/>
                <a:cs typeface="Calibri"/>
              </a:rPr>
              <a:t>Doctorado</a:t>
            </a:r>
            <a:endParaRPr sz="1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318135" rIns="0" bIns="0" rtlCol="0" vert="horz">
            <a:spAutoFit/>
          </a:bodyPr>
          <a:lstStyle/>
          <a:p>
            <a:pPr marL="325755">
              <a:lnSpc>
                <a:spcPct val="100000"/>
              </a:lnSpc>
              <a:spcBef>
                <a:spcPts val="100"/>
              </a:spcBef>
            </a:pPr>
            <a:r>
              <a:rPr dirty="0" sz="4400" spc="-25">
                <a:latin typeface="Calibri Light"/>
                <a:cs typeface="Calibri Light"/>
              </a:rPr>
              <a:t>Lugar</a:t>
            </a:r>
            <a:r>
              <a:rPr dirty="0" sz="4400" spc="-170">
                <a:latin typeface="Calibri Light"/>
                <a:cs typeface="Calibri Light"/>
              </a:rPr>
              <a:t> </a:t>
            </a:r>
            <a:r>
              <a:rPr dirty="0" sz="4400">
                <a:latin typeface="Calibri Light"/>
                <a:cs typeface="Calibri Light"/>
              </a:rPr>
              <a:t>de</a:t>
            </a:r>
            <a:r>
              <a:rPr dirty="0" sz="4400" spc="-155">
                <a:latin typeface="Calibri Light"/>
                <a:cs typeface="Calibri Light"/>
              </a:rPr>
              <a:t> </a:t>
            </a:r>
            <a:r>
              <a:rPr dirty="0" sz="4400" spc="-30">
                <a:latin typeface="Calibri Light"/>
                <a:cs typeface="Calibri Light"/>
              </a:rPr>
              <a:t>estudio</a:t>
            </a:r>
            <a:r>
              <a:rPr dirty="0" sz="4400" spc="-175">
                <a:latin typeface="Calibri Light"/>
                <a:cs typeface="Calibri Light"/>
              </a:rPr>
              <a:t> </a:t>
            </a:r>
            <a:r>
              <a:rPr dirty="0" sz="4400">
                <a:latin typeface="Calibri Light"/>
                <a:cs typeface="Calibri Light"/>
              </a:rPr>
              <a:t>por</a:t>
            </a:r>
            <a:r>
              <a:rPr dirty="0" sz="4400" spc="-170">
                <a:latin typeface="Calibri Light"/>
                <a:cs typeface="Calibri Light"/>
              </a:rPr>
              <a:t> </a:t>
            </a:r>
            <a:r>
              <a:rPr dirty="0" sz="4400" spc="-10">
                <a:latin typeface="Calibri Light"/>
                <a:cs typeface="Calibri Light"/>
              </a:rPr>
              <a:t>grupo</a:t>
            </a:r>
            <a:r>
              <a:rPr dirty="0" sz="4400" spc="-185">
                <a:latin typeface="Calibri Light"/>
                <a:cs typeface="Calibri Light"/>
              </a:rPr>
              <a:t> </a:t>
            </a:r>
            <a:r>
              <a:rPr dirty="0" sz="4400">
                <a:latin typeface="Calibri Light"/>
                <a:cs typeface="Calibri Light"/>
              </a:rPr>
              <a:t>de</a:t>
            </a:r>
            <a:r>
              <a:rPr dirty="0" sz="4400" spc="-155">
                <a:latin typeface="Calibri Light"/>
                <a:cs typeface="Calibri Light"/>
              </a:rPr>
              <a:t> </a:t>
            </a:r>
            <a:r>
              <a:rPr dirty="0" sz="4400" spc="-20">
                <a:latin typeface="Calibri Light"/>
                <a:cs typeface="Calibri Light"/>
              </a:rPr>
              <a:t>edad</a:t>
            </a:r>
            <a:endParaRPr sz="4400">
              <a:latin typeface="Calibri Light"/>
              <a:cs typeface="Calibri Light"/>
            </a:endParaRPr>
          </a:p>
        </p:txBody>
      </p:sp>
      <p:grpSp>
        <p:nvGrpSpPr>
          <p:cNvPr id="3" name="object 3" descr=""/>
          <p:cNvGrpSpPr/>
          <p:nvPr/>
        </p:nvGrpSpPr>
        <p:grpSpPr>
          <a:xfrm>
            <a:off x="384797" y="1280947"/>
            <a:ext cx="11526520" cy="5232400"/>
            <a:chOff x="384797" y="1280947"/>
            <a:chExt cx="11526520" cy="5232400"/>
          </a:xfrm>
        </p:grpSpPr>
        <p:sp>
          <p:nvSpPr>
            <p:cNvPr id="4" name="object 4" descr=""/>
            <p:cNvSpPr/>
            <p:nvPr/>
          </p:nvSpPr>
          <p:spPr>
            <a:xfrm>
              <a:off x="384797" y="1280947"/>
              <a:ext cx="11526520" cy="5232400"/>
            </a:xfrm>
            <a:custGeom>
              <a:avLst/>
              <a:gdLst/>
              <a:ahLst/>
              <a:cxnLst/>
              <a:rect l="l" t="t" r="r" b="b"/>
              <a:pathLst>
                <a:path w="11526520" h="5232400">
                  <a:moveTo>
                    <a:pt x="11526139" y="0"/>
                  </a:moveTo>
                  <a:lnTo>
                    <a:pt x="0" y="0"/>
                  </a:lnTo>
                  <a:lnTo>
                    <a:pt x="0" y="5232146"/>
                  </a:lnTo>
                  <a:lnTo>
                    <a:pt x="11526139" y="5232146"/>
                  </a:lnTo>
                  <a:lnTo>
                    <a:pt x="1152613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 descr=""/>
            <p:cNvSpPr/>
            <p:nvPr/>
          </p:nvSpPr>
          <p:spPr>
            <a:xfrm>
              <a:off x="685800" y="3529596"/>
              <a:ext cx="10267315" cy="1958975"/>
            </a:xfrm>
            <a:custGeom>
              <a:avLst/>
              <a:gdLst/>
              <a:ahLst/>
              <a:cxnLst/>
              <a:rect l="l" t="t" r="r" b="b"/>
              <a:pathLst>
                <a:path w="10267315" h="1958975">
                  <a:moveTo>
                    <a:pt x="123444" y="0"/>
                  </a:moveTo>
                  <a:lnTo>
                    <a:pt x="0" y="0"/>
                  </a:lnTo>
                  <a:lnTo>
                    <a:pt x="0" y="1958708"/>
                  </a:lnTo>
                  <a:lnTo>
                    <a:pt x="123444" y="1958708"/>
                  </a:lnTo>
                  <a:lnTo>
                    <a:pt x="123444" y="0"/>
                  </a:lnTo>
                  <a:close/>
                </a:path>
                <a:path w="10267315" h="1958975">
                  <a:moveTo>
                    <a:pt x="1138428" y="68567"/>
                  </a:moveTo>
                  <a:lnTo>
                    <a:pt x="1014984" y="68567"/>
                  </a:lnTo>
                  <a:lnTo>
                    <a:pt x="1014984" y="1958708"/>
                  </a:lnTo>
                  <a:lnTo>
                    <a:pt x="1138428" y="1958708"/>
                  </a:lnTo>
                  <a:lnTo>
                    <a:pt x="1138428" y="68567"/>
                  </a:lnTo>
                  <a:close/>
                </a:path>
                <a:path w="10267315" h="1958975">
                  <a:moveTo>
                    <a:pt x="2151888" y="946391"/>
                  </a:moveTo>
                  <a:lnTo>
                    <a:pt x="2029968" y="946391"/>
                  </a:lnTo>
                  <a:lnTo>
                    <a:pt x="2029968" y="1958708"/>
                  </a:lnTo>
                  <a:lnTo>
                    <a:pt x="2151888" y="1958708"/>
                  </a:lnTo>
                  <a:lnTo>
                    <a:pt x="2151888" y="946391"/>
                  </a:lnTo>
                  <a:close/>
                </a:path>
                <a:path w="10267315" h="1958975">
                  <a:moveTo>
                    <a:pt x="3166872" y="1418831"/>
                  </a:moveTo>
                  <a:lnTo>
                    <a:pt x="3043428" y="1418831"/>
                  </a:lnTo>
                  <a:lnTo>
                    <a:pt x="3043428" y="1958708"/>
                  </a:lnTo>
                  <a:lnTo>
                    <a:pt x="3166872" y="1958708"/>
                  </a:lnTo>
                  <a:lnTo>
                    <a:pt x="3166872" y="1418831"/>
                  </a:lnTo>
                  <a:close/>
                </a:path>
                <a:path w="10267315" h="1958975">
                  <a:moveTo>
                    <a:pt x="4180332" y="1755635"/>
                  </a:moveTo>
                  <a:lnTo>
                    <a:pt x="4058412" y="1755635"/>
                  </a:lnTo>
                  <a:lnTo>
                    <a:pt x="4058412" y="1958708"/>
                  </a:lnTo>
                  <a:lnTo>
                    <a:pt x="4180332" y="1958708"/>
                  </a:lnTo>
                  <a:lnTo>
                    <a:pt x="4180332" y="1755635"/>
                  </a:lnTo>
                  <a:close/>
                </a:path>
                <a:path w="10267315" h="1958975">
                  <a:moveTo>
                    <a:pt x="5195316" y="1552943"/>
                  </a:moveTo>
                  <a:lnTo>
                    <a:pt x="5071872" y="1552943"/>
                  </a:lnTo>
                  <a:lnTo>
                    <a:pt x="5071872" y="1958708"/>
                  </a:lnTo>
                  <a:lnTo>
                    <a:pt x="5195316" y="1958708"/>
                  </a:lnTo>
                  <a:lnTo>
                    <a:pt x="5195316" y="1552943"/>
                  </a:lnTo>
                  <a:close/>
                </a:path>
                <a:path w="10267315" h="1958975">
                  <a:moveTo>
                    <a:pt x="6208776" y="1621523"/>
                  </a:moveTo>
                  <a:lnTo>
                    <a:pt x="6086856" y="1621523"/>
                  </a:lnTo>
                  <a:lnTo>
                    <a:pt x="6086856" y="1958708"/>
                  </a:lnTo>
                  <a:lnTo>
                    <a:pt x="6208776" y="1958708"/>
                  </a:lnTo>
                  <a:lnTo>
                    <a:pt x="6208776" y="1621523"/>
                  </a:lnTo>
                  <a:close/>
                </a:path>
                <a:path w="10267315" h="1958975">
                  <a:moveTo>
                    <a:pt x="7223760" y="1621523"/>
                  </a:moveTo>
                  <a:lnTo>
                    <a:pt x="7101840" y="1621523"/>
                  </a:lnTo>
                  <a:lnTo>
                    <a:pt x="7101840" y="1958708"/>
                  </a:lnTo>
                  <a:lnTo>
                    <a:pt x="7223760" y="1958708"/>
                  </a:lnTo>
                  <a:lnTo>
                    <a:pt x="7223760" y="1621523"/>
                  </a:lnTo>
                  <a:close/>
                </a:path>
                <a:path w="10267315" h="1958975">
                  <a:moveTo>
                    <a:pt x="9252204" y="1824215"/>
                  </a:moveTo>
                  <a:lnTo>
                    <a:pt x="9130284" y="1824215"/>
                  </a:lnTo>
                  <a:lnTo>
                    <a:pt x="9130284" y="1958708"/>
                  </a:lnTo>
                  <a:lnTo>
                    <a:pt x="9252204" y="1958708"/>
                  </a:lnTo>
                  <a:lnTo>
                    <a:pt x="9252204" y="1824215"/>
                  </a:lnTo>
                  <a:close/>
                </a:path>
                <a:path w="10267315" h="1958975">
                  <a:moveTo>
                    <a:pt x="10267188" y="1824215"/>
                  </a:moveTo>
                  <a:lnTo>
                    <a:pt x="10143744" y="1824215"/>
                  </a:lnTo>
                  <a:lnTo>
                    <a:pt x="10143744" y="1958708"/>
                  </a:lnTo>
                  <a:lnTo>
                    <a:pt x="10267188" y="1958708"/>
                  </a:lnTo>
                  <a:lnTo>
                    <a:pt x="10267188" y="1824215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 descr=""/>
            <p:cNvSpPr/>
            <p:nvPr/>
          </p:nvSpPr>
          <p:spPr>
            <a:xfrm>
              <a:off x="842772" y="2247899"/>
              <a:ext cx="10266045" cy="3240405"/>
            </a:xfrm>
            <a:custGeom>
              <a:avLst/>
              <a:gdLst/>
              <a:ahLst/>
              <a:cxnLst/>
              <a:rect l="l" t="t" r="r" b="b"/>
              <a:pathLst>
                <a:path w="10266045" h="3240404">
                  <a:moveTo>
                    <a:pt x="121920" y="0"/>
                  </a:moveTo>
                  <a:lnTo>
                    <a:pt x="0" y="0"/>
                  </a:lnTo>
                  <a:lnTo>
                    <a:pt x="0" y="3240405"/>
                  </a:lnTo>
                  <a:lnTo>
                    <a:pt x="121920" y="3240405"/>
                  </a:lnTo>
                  <a:lnTo>
                    <a:pt x="121920" y="0"/>
                  </a:lnTo>
                  <a:close/>
                </a:path>
                <a:path w="10266045" h="3240404">
                  <a:moveTo>
                    <a:pt x="1136904" y="1552956"/>
                  </a:moveTo>
                  <a:lnTo>
                    <a:pt x="1013460" y="1552956"/>
                  </a:lnTo>
                  <a:lnTo>
                    <a:pt x="1013460" y="3240405"/>
                  </a:lnTo>
                  <a:lnTo>
                    <a:pt x="1136904" y="3240405"/>
                  </a:lnTo>
                  <a:lnTo>
                    <a:pt x="1136904" y="1552956"/>
                  </a:lnTo>
                  <a:close/>
                </a:path>
                <a:path w="10266045" h="3240404">
                  <a:moveTo>
                    <a:pt x="2150364" y="1281696"/>
                  </a:moveTo>
                  <a:lnTo>
                    <a:pt x="2028444" y="1281696"/>
                  </a:lnTo>
                  <a:lnTo>
                    <a:pt x="2028444" y="3240405"/>
                  </a:lnTo>
                  <a:lnTo>
                    <a:pt x="2150364" y="3240405"/>
                  </a:lnTo>
                  <a:lnTo>
                    <a:pt x="2150364" y="1281696"/>
                  </a:lnTo>
                  <a:close/>
                </a:path>
                <a:path w="10266045" h="3240404">
                  <a:moveTo>
                    <a:pt x="3165348" y="2159508"/>
                  </a:moveTo>
                  <a:lnTo>
                    <a:pt x="3041904" y="2159508"/>
                  </a:lnTo>
                  <a:lnTo>
                    <a:pt x="3041904" y="3240405"/>
                  </a:lnTo>
                  <a:lnTo>
                    <a:pt x="3165348" y="3240405"/>
                  </a:lnTo>
                  <a:lnTo>
                    <a:pt x="3165348" y="2159508"/>
                  </a:lnTo>
                  <a:close/>
                </a:path>
                <a:path w="10266045" h="3240404">
                  <a:moveTo>
                    <a:pt x="4180332" y="2092452"/>
                  </a:moveTo>
                  <a:lnTo>
                    <a:pt x="4056888" y="2092452"/>
                  </a:lnTo>
                  <a:lnTo>
                    <a:pt x="4056888" y="3240405"/>
                  </a:lnTo>
                  <a:lnTo>
                    <a:pt x="4180332" y="3240405"/>
                  </a:lnTo>
                  <a:lnTo>
                    <a:pt x="4180332" y="2092452"/>
                  </a:lnTo>
                  <a:close/>
                </a:path>
                <a:path w="10266045" h="3240404">
                  <a:moveTo>
                    <a:pt x="5193792" y="2228088"/>
                  </a:moveTo>
                  <a:lnTo>
                    <a:pt x="5071872" y="2228088"/>
                  </a:lnTo>
                  <a:lnTo>
                    <a:pt x="5071872" y="3240405"/>
                  </a:lnTo>
                  <a:lnTo>
                    <a:pt x="5193792" y="3240405"/>
                  </a:lnTo>
                  <a:lnTo>
                    <a:pt x="5193792" y="2228088"/>
                  </a:lnTo>
                  <a:close/>
                </a:path>
                <a:path w="10266045" h="3240404">
                  <a:moveTo>
                    <a:pt x="6208776" y="2430780"/>
                  </a:moveTo>
                  <a:lnTo>
                    <a:pt x="6085332" y="2430780"/>
                  </a:lnTo>
                  <a:lnTo>
                    <a:pt x="6085332" y="3240405"/>
                  </a:lnTo>
                  <a:lnTo>
                    <a:pt x="6208776" y="3240405"/>
                  </a:lnTo>
                  <a:lnTo>
                    <a:pt x="6208776" y="2430780"/>
                  </a:lnTo>
                  <a:close/>
                </a:path>
                <a:path w="10266045" h="3240404">
                  <a:moveTo>
                    <a:pt x="7222236" y="3037332"/>
                  </a:moveTo>
                  <a:lnTo>
                    <a:pt x="7100316" y="3037332"/>
                  </a:lnTo>
                  <a:lnTo>
                    <a:pt x="7100316" y="3240405"/>
                  </a:lnTo>
                  <a:lnTo>
                    <a:pt x="7222236" y="3240405"/>
                  </a:lnTo>
                  <a:lnTo>
                    <a:pt x="7222236" y="3037332"/>
                  </a:lnTo>
                  <a:close/>
                </a:path>
                <a:path w="10266045" h="3240404">
                  <a:moveTo>
                    <a:pt x="8237220" y="2700528"/>
                  </a:moveTo>
                  <a:lnTo>
                    <a:pt x="8113776" y="2700528"/>
                  </a:lnTo>
                  <a:lnTo>
                    <a:pt x="8113776" y="3240405"/>
                  </a:lnTo>
                  <a:lnTo>
                    <a:pt x="8237220" y="3240405"/>
                  </a:lnTo>
                  <a:lnTo>
                    <a:pt x="8237220" y="2700528"/>
                  </a:lnTo>
                  <a:close/>
                </a:path>
                <a:path w="10266045" h="3240404">
                  <a:moveTo>
                    <a:pt x="9250680" y="2767584"/>
                  </a:moveTo>
                  <a:lnTo>
                    <a:pt x="9128760" y="2767584"/>
                  </a:lnTo>
                  <a:lnTo>
                    <a:pt x="9128760" y="3240405"/>
                  </a:lnTo>
                  <a:lnTo>
                    <a:pt x="9250680" y="3240405"/>
                  </a:lnTo>
                  <a:lnTo>
                    <a:pt x="9250680" y="2767584"/>
                  </a:lnTo>
                  <a:close/>
                </a:path>
                <a:path w="10266045" h="3240404">
                  <a:moveTo>
                    <a:pt x="10265664" y="3037332"/>
                  </a:moveTo>
                  <a:lnTo>
                    <a:pt x="10143744" y="3037332"/>
                  </a:lnTo>
                  <a:lnTo>
                    <a:pt x="10143744" y="3240405"/>
                  </a:lnTo>
                  <a:lnTo>
                    <a:pt x="10265664" y="3240405"/>
                  </a:lnTo>
                  <a:lnTo>
                    <a:pt x="10265664" y="3037332"/>
                  </a:lnTo>
                  <a:close/>
                </a:path>
              </a:pathLst>
            </a:custGeom>
            <a:solidFill>
              <a:srgbClr val="92D05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 descr=""/>
            <p:cNvSpPr/>
            <p:nvPr/>
          </p:nvSpPr>
          <p:spPr>
            <a:xfrm>
              <a:off x="998220" y="3529596"/>
              <a:ext cx="10266045" cy="1958975"/>
            </a:xfrm>
            <a:custGeom>
              <a:avLst/>
              <a:gdLst/>
              <a:ahLst/>
              <a:cxnLst/>
              <a:rect l="l" t="t" r="r" b="b"/>
              <a:pathLst>
                <a:path w="10266045" h="1958975">
                  <a:moveTo>
                    <a:pt x="121920" y="0"/>
                  </a:moveTo>
                  <a:lnTo>
                    <a:pt x="0" y="0"/>
                  </a:lnTo>
                  <a:lnTo>
                    <a:pt x="0" y="1958708"/>
                  </a:lnTo>
                  <a:lnTo>
                    <a:pt x="121920" y="1958708"/>
                  </a:lnTo>
                  <a:lnTo>
                    <a:pt x="121920" y="0"/>
                  </a:lnTo>
                  <a:close/>
                </a:path>
                <a:path w="10266045" h="1958975">
                  <a:moveTo>
                    <a:pt x="1136904" y="1283195"/>
                  </a:moveTo>
                  <a:lnTo>
                    <a:pt x="1013460" y="1283195"/>
                  </a:lnTo>
                  <a:lnTo>
                    <a:pt x="1013460" y="1958708"/>
                  </a:lnTo>
                  <a:lnTo>
                    <a:pt x="1136904" y="1958708"/>
                  </a:lnTo>
                  <a:lnTo>
                    <a:pt x="1136904" y="1283195"/>
                  </a:lnTo>
                  <a:close/>
                </a:path>
                <a:path w="10266045" h="1958975">
                  <a:moveTo>
                    <a:pt x="2151888" y="1216139"/>
                  </a:moveTo>
                  <a:lnTo>
                    <a:pt x="2028444" y="1216139"/>
                  </a:lnTo>
                  <a:lnTo>
                    <a:pt x="2028444" y="1958708"/>
                  </a:lnTo>
                  <a:lnTo>
                    <a:pt x="2151888" y="1958708"/>
                  </a:lnTo>
                  <a:lnTo>
                    <a:pt x="2151888" y="1216139"/>
                  </a:lnTo>
                  <a:close/>
                </a:path>
                <a:path w="10266045" h="1958975">
                  <a:moveTo>
                    <a:pt x="3165348" y="1485887"/>
                  </a:moveTo>
                  <a:lnTo>
                    <a:pt x="3043428" y="1485887"/>
                  </a:lnTo>
                  <a:lnTo>
                    <a:pt x="3043428" y="1958708"/>
                  </a:lnTo>
                  <a:lnTo>
                    <a:pt x="3165348" y="1958708"/>
                  </a:lnTo>
                  <a:lnTo>
                    <a:pt x="3165348" y="1485887"/>
                  </a:lnTo>
                  <a:close/>
                </a:path>
                <a:path w="10266045" h="1958975">
                  <a:moveTo>
                    <a:pt x="4180332" y="1688579"/>
                  </a:moveTo>
                  <a:lnTo>
                    <a:pt x="4056888" y="1688579"/>
                  </a:lnTo>
                  <a:lnTo>
                    <a:pt x="4056888" y="1958708"/>
                  </a:lnTo>
                  <a:lnTo>
                    <a:pt x="4180332" y="1958708"/>
                  </a:lnTo>
                  <a:lnTo>
                    <a:pt x="4180332" y="1688579"/>
                  </a:lnTo>
                  <a:close/>
                </a:path>
                <a:path w="10266045" h="1958975">
                  <a:moveTo>
                    <a:pt x="5193792" y="1824215"/>
                  </a:moveTo>
                  <a:lnTo>
                    <a:pt x="5071872" y="1824215"/>
                  </a:lnTo>
                  <a:lnTo>
                    <a:pt x="5071872" y="1958708"/>
                  </a:lnTo>
                  <a:lnTo>
                    <a:pt x="5193792" y="1958708"/>
                  </a:lnTo>
                  <a:lnTo>
                    <a:pt x="5193792" y="1824215"/>
                  </a:lnTo>
                  <a:close/>
                </a:path>
                <a:path w="10266045" h="1958975">
                  <a:moveTo>
                    <a:pt x="6208776" y="1824215"/>
                  </a:moveTo>
                  <a:lnTo>
                    <a:pt x="6085332" y="1824215"/>
                  </a:lnTo>
                  <a:lnTo>
                    <a:pt x="6085332" y="1958708"/>
                  </a:lnTo>
                  <a:lnTo>
                    <a:pt x="6208776" y="1958708"/>
                  </a:lnTo>
                  <a:lnTo>
                    <a:pt x="6208776" y="1824215"/>
                  </a:lnTo>
                  <a:close/>
                </a:path>
                <a:path w="10266045" h="1958975">
                  <a:moveTo>
                    <a:pt x="7222236" y="1891271"/>
                  </a:moveTo>
                  <a:lnTo>
                    <a:pt x="7100316" y="1891271"/>
                  </a:lnTo>
                  <a:lnTo>
                    <a:pt x="7100316" y="1958708"/>
                  </a:lnTo>
                  <a:lnTo>
                    <a:pt x="7222236" y="1958708"/>
                  </a:lnTo>
                  <a:lnTo>
                    <a:pt x="7222236" y="1891271"/>
                  </a:lnTo>
                  <a:close/>
                </a:path>
                <a:path w="10266045" h="1958975">
                  <a:moveTo>
                    <a:pt x="8237220" y="1824215"/>
                  </a:moveTo>
                  <a:lnTo>
                    <a:pt x="8115300" y="1824215"/>
                  </a:lnTo>
                  <a:lnTo>
                    <a:pt x="8115300" y="1958708"/>
                  </a:lnTo>
                  <a:lnTo>
                    <a:pt x="8237220" y="1958708"/>
                  </a:lnTo>
                  <a:lnTo>
                    <a:pt x="8237220" y="1824215"/>
                  </a:lnTo>
                  <a:close/>
                </a:path>
                <a:path w="10266045" h="1958975">
                  <a:moveTo>
                    <a:pt x="9252204" y="1891271"/>
                  </a:moveTo>
                  <a:lnTo>
                    <a:pt x="9128760" y="1891271"/>
                  </a:lnTo>
                  <a:lnTo>
                    <a:pt x="9128760" y="1958708"/>
                  </a:lnTo>
                  <a:lnTo>
                    <a:pt x="9252204" y="1958708"/>
                  </a:lnTo>
                  <a:lnTo>
                    <a:pt x="9252204" y="1891271"/>
                  </a:lnTo>
                  <a:close/>
                </a:path>
                <a:path w="10266045" h="1958975">
                  <a:moveTo>
                    <a:pt x="10265664" y="1891271"/>
                  </a:moveTo>
                  <a:lnTo>
                    <a:pt x="10143744" y="1891271"/>
                  </a:lnTo>
                  <a:lnTo>
                    <a:pt x="10143744" y="1958708"/>
                  </a:lnTo>
                  <a:lnTo>
                    <a:pt x="10265664" y="1958708"/>
                  </a:lnTo>
                  <a:lnTo>
                    <a:pt x="10265664" y="1891271"/>
                  </a:lnTo>
                  <a:close/>
                </a:path>
              </a:pathLst>
            </a:custGeom>
            <a:solidFill>
              <a:srgbClr val="00AFE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" name="object 8" descr=""/>
            <p:cNvSpPr/>
            <p:nvPr/>
          </p:nvSpPr>
          <p:spPr>
            <a:xfrm>
              <a:off x="1153668" y="5015483"/>
              <a:ext cx="7223759" cy="473075"/>
            </a:xfrm>
            <a:custGeom>
              <a:avLst/>
              <a:gdLst/>
              <a:ahLst/>
              <a:cxnLst/>
              <a:rect l="l" t="t" r="r" b="b"/>
              <a:pathLst>
                <a:path w="7223759" h="473075">
                  <a:moveTo>
                    <a:pt x="123444" y="0"/>
                  </a:moveTo>
                  <a:lnTo>
                    <a:pt x="0" y="0"/>
                  </a:lnTo>
                  <a:lnTo>
                    <a:pt x="0" y="472821"/>
                  </a:lnTo>
                  <a:lnTo>
                    <a:pt x="123444" y="472821"/>
                  </a:lnTo>
                  <a:lnTo>
                    <a:pt x="123444" y="0"/>
                  </a:lnTo>
                  <a:close/>
                </a:path>
                <a:path w="7223759" h="473075">
                  <a:moveTo>
                    <a:pt x="2151875" y="405384"/>
                  </a:moveTo>
                  <a:lnTo>
                    <a:pt x="2028444" y="405384"/>
                  </a:lnTo>
                  <a:lnTo>
                    <a:pt x="2028444" y="472821"/>
                  </a:lnTo>
                  <a:lnTo>
                    <a:pt x="2151875" y="472821"/>
                  </a:lnTo>
                  <a:lnTo>
                    <a:pt x="2151875" y="405384"/>
                  </a:lnTo>
                  <a:close/>
                </a:path>
                <a:path w="7223759" h="473075">
                  <a:moveTo>
                    <a:pt x="3165348" y="405384"/>
                  </a:moveTo>
                  <a:lnTo>
                    <a:pt x="3043428" y="405384"/>
                  </a:lnTo>
                  <a:lnTo>
                    <a:pt x="3043428" y="472821"/>
                  </a:lnTo>
                  <a:lnTo>
                    <a:pt x="3165348" y="472821"/>
                  </a:lnTo>
                  <a:lnTo>
                    <a:pt x="3165348" y="405384"/>
                  </a:lnTo>
                  <a:close/>
                </a:path>
                <a:path w="7223759" h="473075">
                  <a:moveTo>
                    <a:pt x="6208776" y="405384"/>
                  </a:moveTo>
                  <a:lnTo>
                    <a:pt x="6086856" y="405384"/>
                  </a:lnTo>
                  <a:lnTo>
                    <a:pt x="6086856" y="472821"/>
                  </a:lnTo>
                  <a:lnTo>
                    <a:pt x="6208776" y="472821"/>
                  </a:lnTo>
                  <a:lnTo>
                    <a:pt x="6208776" y="405384"/>
                  </a:lnTo>
                  <a:close/>
                </a:path>
                <a:path w="7223759" h="473075">
                  <a:moveTo>
                    <a:pt x="7223760" y="405384"/>
                  </a:moveTo>
                  <a:lnTo>
                    <a:pt x="7100316" y="405384"/>
                  </a:lnTo>
                  <a:lnTo>
                    <a:pt x="7100316" y="472821"/>
                  </a:lnTo>
                  <a:lnTo>
                    <a:pt x="7223760" y="472821"/>
                  </a:lnTo>
                  <a:lnTo>
                    <a:pt x="7223760" y="405384"/>
                  </a:lnTo>
                  <a:close/>
                </a:path>
              </a:pathLst>
            </a:custGeom>
            <a:solidFill>
              <a:srgbClr val="001F5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 descr=""/>
            <p:cNvSpPr/>
            <p:nvPr/>
          </p:nvSpPr>
          <p:spPr>
            <a:xfrm>
              <a:off x="1309116" y="5218176"/>
              <a:ext cx="7223759" cy="270510"/>
            </a:xfrm>
            <a:custGeom>
              <a:avLst/>
              <a:gdLst/>
              <a:ahLst/>
              <a:cxnLst/>
              <a:rect l="l" t="t" r="r" b="b"/>
              <a:pathLst>
                <a:path w="7223759" h="270510">
                  <a:moveTo>
                    <a:pt x="123444" y="0"/>
                  </a:moveTo>
                  <a:lnTo>
                    <a:pt x="0" y="0"/>
                  </a:lnTo>
                  <a:lnTo>
                    <a:pt x="0" y="270129"/>
                  </a:lnTo>
                  <a:lnTo>
                    <a:pt x="123444" y="270129"/>
                  </a:lnTo>
                  <a:lnTo>
                    <a:pt x="123444" y="0"/>
                  </a:lnTo>
                  <a:close/>
                </a:path>
                <a:path w="7223759" h="270510">
                  <a:moveTo>
                    <a:pt x="1136904" y="135636"/>
                  </a:moveTo>
                  <a:lnTo>
                    <a:pt x="1014984" y="135636"/>
                  </a:lnTo>
                  <a:lnTo>
                    <a:pt x="1014984" y="270129"/>
                  </a:lnTo>
                  <a:lnTo>
                    <a:pt x="1136904" y="270129"/>
                  </a:lnTo>
                  <a:lnTo>
                    <a:pt x="1136904" y="135636"/>
                  </a:lnTo>
                  <a:close/>
                </a:path>
                <a:path w="7223759" h="270510">
                  <a:moveTo>
                    <a:pt x="5195303" y="202692"/>
                  </a:moveTo>
                  <a:lnTo>
                    <a:pt x="5071872" y="202692"/>
                  </a:lnTo>
                  <a:lnTo>
                    <a:pt x="5071872" y="270129"/>
                  </a:lnTo>
                  <a:lnTo>
                    <a:pt x="5195303" y="270129"/>
                  </a:lnTo>
                  <a:lnTo>
                    <a:pt x="5195303" y="202692"/>
                  </a:lnTo>
                  <a:close/>
                </a:path>
                <a:path w="7223759" h="270510">
                  <a:moveTo>
                    <a:pt x="6208776" y="202692"/>
                  </a:moveTo>
                  <a:lnTo>
                    <a:pt x="6086856" y="202692"/>
                  </a:lnTo>
                  <a:lnTo>
                    <a:pt x="6086856" y="270129"/>
                  </a:lnTo>
                  <a:lnTo>
                    <a:pt x="6208776" y="270129"/>
                  </a:lnTo>
                  <a:lnTo>
                    <a:pt x="6208776" y="202692"/>
                  </a:lnTo>
                  <a:close/>
                </a:path>
                <a:path w="7223759" h="270510">
                  <a:moveTo>
                    <a:pt x="7223760" y="202692"/>
                  </a:moveTo>
                  <a:lnTo>
                    <a:pt x="7100316" y="202692"/>
                  </a:lnTo>
                  <a:lnTo>
                    <a:pt x="7100316" y="270129"/>
                  </a:lnTo>
                  <a:lnTo>
                    <a:pt x="7223760" y="270129"/>
                  </a:lnTo>
                  <a:lnTo>
                    <a:pt x="7223760" y="202692"/>
                  </a:lnTo>
                  <a:close/>
                </a:path>
              </a:pathLst>
            </a:custGeom>
            <a:solidFill>
              <a:srgbClr val="C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 descr=""/>
            <p:cNvSpPr/>
            <p:nvPr/>
          </p:nvSpPr>
          <p:spPr>
            <a:xfrm>
              <a:off x="552208" y="5488304"/>
              <a:ext cx="11158220" cy="0"/>
            </a:xfrm>
            <a:custGeom>
              <a:avLst/>
              <a:gdLst/>
              <a:ahLst/>
              <a:cxnLst/>
              <a:rect l="l" t="t" r="r" b="b"/>
              <a:pathLst>
                <a:path w="11158220" h="0">
                  <a:moveTo>
                    <a:pt x="0" y="0"/>
                  </a:moveTo>
                  <a:lnTo>
                    <a:pt x="11157826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1" name="object 11" descr=""/>
          <p:cNvSpPr txBox="1"/>
          <p:nvPr/>
        </p:nvSpPr>
        <p:spPr>
          <a:xfrm>
            <a:off x="1671573" y="3334892"/>
            <a:ext cx="180975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25" b="1">
                <a:solidFill>
                  <a:srgbClr val="404040"/>
                </a:solidFill>
                <a:latin typeface="Calibri"/>
                <a:cs typeface="Calibri"/>
              </a:rPr>
              <a:t>28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2" name="object 12" descr=""/>
          <p:cNvSpPr txBox="1"/>
          <p:nvPr/>
        </p:nvSpPr>
        <p:spPr>
          <a:xfrm>
            <a:off x="2686050" y="4213097"/>
            <a:ext cx="180975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25" b="1">
                <a:solidFill>
                  <a:srgbClr val="404040"/>
                </a:solidFill>
                <a:latin typeface="Calibri"/>
                <a:cs typeface="Calibri"/>
              </a:rPr>
              <a:t>15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3" name="object 13" descr=""/>
          <p:cNvSpPr txBox="1"/>
          <p:nvPr/>
        </p:nvSpPr>
        <p:spPr>
          <a:xfrm>
            <a:off x="3740022" y="4685233"/>
            <a:ext cx="102870" cy="20891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50" b="1">
                <a:solidFill>
                  <a:srgbClr val="404040"/>
                </a:solidFill>
                <a:latin typeface="Calibri"/>
                <a:cs typeface="Calibri"/>
              </a:rPr>
              <a:t>8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4" name="object 14" descr=""/>
          <p:cNvSpPr txBox="1"/>
          <p:nvPr/>
        </p:nvSpPr>
        <p:spPr>
          <a:xfrm>
            <a:off x="4754626" y="5023230"/>
            <a:ext cx="102870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50" b="1">
                <a:solidFill>
                  <a:srgbClr val="404040"/>
                </a:solidFill>
                <a:latin typeface="Calibri"/>
                <a:cs typeface="Calibri"/>
              </a:rPr>
              <a:t>3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5" name="object 15" descr=""/>
          <p:cNvSpPr txBox="1"/>
          <p:nvPr/>
        </p:nvSpPr>
        <p:spPr>
          <a:xfrm>
            <a:off x="5769102" y="4820792"/>
            <a:ext cx="102870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50" b="1">
                <a:solidFill>
                  <a:srgbClr val="404040"/>
                </a:solidFill>
                <a:latin typeface="Calibri"/>
                <a:cs typeface="Calibri"/>
              </a:rPr>
              <a:t>6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6" name="object 16" descr=""/>
          <p:cNvSpPr txBox="1"/>
          <p:nvPr/>
        </p:nvSpPr>
        <p:spPr>
          <a:xfrm>
            <a:off x="6783705" y="4888229"/>
            <a:ext cx="102870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50" b="1">
                <a:solidFill>
                  <a:srgbClr val="404040"/>
                </a:solidFill>
                <a:latin typeface="Calibri"/>
                <a:cs typeface="Calibri"/>
              </a:rPr>
              <a:t>5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7" name="object 17" descr=""/>
          <p:cNvSpPr txBox="1"/>
          <p:nvPr/>
        </p:nvSpPr>
        <p:spPr>
          <a:xfrm>
            <a:off x="8812530" y="5225922"/>
            <a:ext cx="102870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50" b="1">
                <a:solidFill>
                  <a:srgbClr val="404040"/>
                </a:solidFill>
                <a:latin typeface="Calibri"/>
                <a:cs typeface="Calibri"/>
              </a:rPr>
              <a:t>0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8" name="object 18" descr=""/>
          <p:cNvSpPr txBox="1"/>
          <p:nvPr/>
        </p:nvSpPr>
        <p:spPr>
          <a:xfrm>
            <a:off x="9827132" y="5090921"/>
            <a:ext cx="102870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50" b="1">
                <a:solidFill>
                  <a:srgbClr val="404040"/>
                </a:solidFill>
                <a:latin typeface="Calibri"/>
                <a:cs typeface="Calibri"/>
              </a:rPr>
              <a:t>2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9" name="object 19" descr=""/>
          <p:cNvSpPr txBox="1"/>
          <p:nvPr/>
        </p:nvSpPr>
        <p:spPr>
          <a:xfrm>
            <a:off x="10841481" y="5090921"/>
            <a:ext cx="102870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50" b="1">
                <a:solidFill>
                  <a:srgbClr val="404040"/>
                </a:solidFill>
                <a:latin typeface="Calibri"/>
                <a:cs typeface="Calibri"/>
              </a:rPr>
              <a:t>2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20" name="object 20" descr=""/>
          <p:cNvSpPr txBox="1"/>
          <p:nvPr/>
        </p:nvSpPr>
        <p:spPr>
          <a:xfrm>
            <a:off x="813003" y="1984375"/>
            <a:ext cx="180975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25" b="1">
                <a:solidFill>
                  <a:srgbClr val="404040"/>
                </a:solidFill>
                <a:latin typeface="Calibri"/>
                <a:cs typeface="Calibri"/>
              </a:rPr>
              <a:t>48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21" name="object 21" descr=""/>
          <p:cNvSpPr txBox="1"/>
          <p:nvPr/>
        </p:nvSpPr>
        <p:spPr>
          <a:xfrm>
            <a:off x="1827402" y="3537584"/>
            <a:ext cx="180975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25" b="1">
                <a:solidFill>
                  <a:srgbClr val="404040"/>
                </a:solidFill>
                <a:latin typeface="Calibri"/>
                <a:cs typeface="Calibri"/>
              </a:rPr>
              <a:t>25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22" name="object 22" descr=""/>
          <p:cNvSpPr txBox="1"/>
          <p:nvPr/>
        </p:nvSpPr>
        <p:spPr>
          <a:xfrm>
            <a:off x="2841751" y="3267583"/>
            <a:ext cx="180975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25" b="1">
                <a:solidFill>
                  <a:srgbClr val="404040"/>
                </a:solidFill>
                <a:latin typeface="Calibri"/>
                <a:cs typeface="Calibri"/>
              </a:rPr>
              <a:t>29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23" name="object 23" descr=""/>
          <p:cNvSpPr txBox="1"/>
          <p:nvPr/>
        </p:nvSpPr>
        <p:spPr>
          <a:xfrm>
            <a:off x="3856482" y="4145407"/>
            <a:ext cx="180975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25" b="1">
                <a:solidFill>
                  <a:srgbClr val="404040"/>
                </a:solidFill>
                <a:latin typeface="Calibri"/>
                <a:cs typeface="Calibri"/>
              </a:rPr>
              <a:t>16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24" name="object 24" descr=""/>
          <p:cNvSpPr txBox="1"/>
          <p:nvPr/>
        </p:nvSpPr>
        <p:spPr>
          <a:xfrm>
            <a:off x="4870830" y="4077411"/>
            <a:ext cx="180975" cy="20891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25" b="1">
                <a:solidFill>
                  <a:srgbClr val="404040"/>
                </a:solidFill>
                <a:latin typeface="Calibri"/>
                <a:cs typeface="Calibri"/>
              </a:rPr>
              <a:t>17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25" name="object 25" descr=""/>
          <p:cNvSpPr txBox="1"/>
          <p:nvPr/>
        </p:nvSpPr>
        <p:spPr>
          <a:xfrm>
            <a:off x="5885179" y="4213097"/>
            <a:ext cx="180975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25" b="1">
                <a:solidFill>
                  <a:srgbClr val="404040"/>
                </a:solidFill>
                <a:latin typeface="Calibri"/>
                <a:cs typeface="Calibri"/>
              </a:rPr>
              <a:t>15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26" name="object 26" descr=""/>
          <p:cNvSpPr txBox="1"/>
          <p:nvPr/>
        </p:nvSpPr>
        <p:spPr>
          <a:xfrm>
            <a:off x="6899909" y="4415408"/>
            <a:ext cx="180975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25" b="1">
                <a:solidFill>
                  <a:srgbClr val="404040"/>
                </a:solidFill>
                <a:latin typeface="Calibri"/>
                <a:cs typeface="Calibri"/>
              </a:rPr>
              <a:t>12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27" name="object 27" descr=""/>
          <p:cNvSpPr txBox="1"/>
          <p:nvPr/>
        </p:nvSpPr>
        <p:spPr>
          <a:xfrm>
            <a:off x="7798054" y="4888229"/>
            <a:ext cx="259079" cy="3435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ts val="1250"/>
              </a:lnSpc>
              <a:spcBef>
                <a:spcPts val="100"/>
              </a:spcBef>
            </a:pPr>
            <a:r>
              <a:rPr dirty="0" sz="1200" spc="-50" b="1">
                <a:solidFill>
                  <a:srgbClr val="404040"/>
                </a:solidFill>
                <a:latin typeface="Calibri"/>
                <a:cs typeface="Calibri"/>
              </a:rPr>
              <a:t>5</a:t>
            </a:r>
            <a:endParaRPr sz="1200">
              <a:latin typeface="Calibri"/>
              <a:cs typeface="Calibri"/>
            </a:endParaRPr>
          </a:p>
          <a:p>
            <a:pPr marL="168275">
              <a:lnSpc>
                <a:spcPts val="1250"/>
              </a:lnSpc>
            </a:pPr>
            <a:r>
              <a:rPr dirty="0" sz="1200" spc="-50" b="1">
                <a:solidFill>
                  <a:srgbClr val="404040"/>
                </a:solidFill>
                <a:latin typeface="Calibri"/>
                <a:cs typeface="Calibri"/>
              </a:rPr>
              <a:t>3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28" name="object 28" descr=""/>
          <p:cNvSpPr txBox="1"/>
          <p:nvPr/>
        </p:nvSpPr>
        <p:spPr>
          <a:xfrm>
            <a:off x="8968231" y="4685233"/>
            <a:ext cx="102870" cy="20891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50" b="1">
                <a:solidFill>
                  <a:srgbClr val="404040"/>
                </a:solidFill>
                <a:latin typeface="Calibri"/>
                <a:cs typeface="Calibri"/>
              </a:rPr>
              <a:t>8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29" name="object 29" descr=""/>
          <p:cNvSpPr txBox="1"/>
          <p:nvPr/>
        </p:nvSpPr>
        <p:spPr>
          <a:xfrm>
            <a:off x="9982961" y="4753102"/>
            <a:ext cx="102870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50" b="1">
                <a:solidFill>
                  <a:srgbClr val="404040"/>
                </a:solidFill>
                <a:latin typeface="Calibri"/>
                <a:cs typeface="Calibri"/>
              </a:rPr>
              <a:t>7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30" name="object 30" descr=""/>
          <p:cNvSpPr txBox="1"/>
          <p:nvPr/>
        </p:nvSpPr>
        <p:spPr>
          <a:xfrm>
            <a:off x="10997310" y="5023230"/>
            <a:ext cx="102870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50" b="1">
                <a:solidFill>
                  <a:srgbClr val="404040"/>
                </a:solidFill>
                <a:latin typeface="Calibri"/>
                <a:cs typeface="Calibri"/>
              </a:rPr>
              <a:t>3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31" name="object 31" descr=""/>
          <p:cNvSpPr txBox="1"/>
          <p:nvPr/>
        </p:nvSpPr>
        <p:spPr>
          <a:xfrm>
            <a:off x="656945" y="3267583"/>
            <a:ext cx="492759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323850" algn="l"/>
              </a:tabLst>
            </a:pPr>
            <a:r>
              <a:rPr dirty="0" sz="1200" spc="-25" b="1">
                <a:solidFill>
                  <a:srgbClr val="404040"/>
                </a:solidFill>
                <a:latin typeface="Calibri"/>
                <a:cs typeface="Calibri"/>
              </a:rPr>
              <a:t>29</a:t>
            </a:r>
            <a:r>
              <a:rPr dirty="0" sz="1200" b="1">
                <a:solidFill>
                  <a:srgbClr val="404040"/>
                </a:solidFill>
                <a:latin typeface="Calibri"/>
                <a:cs typeface="Calibri"/>
              </a:rPr>
              <a:t>	</a:t>
            </a:r>
            <a:r>
              <a:rPr dirty="0" sz="1200" spc="-25" b="1">
                <a:solidFill>
                  <a:srgbClr val="404040"/>
                </a:solidFill>
                <a:latin typeface="Calibri"/>
                <a:cs typeface="Calibri"/>
              </a:rPr>
              <a:t>29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32" name="object 32" descr=""/>
          <p:cNvSpPr txBox="1"/>
          <p:nvPr/>
        </p:nvSpPr>
        <p:spPr>
          <a:xfrm>
            <a:off x="1983104" y="4550409"/>
            <a:ext cx="180975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25" b="1">
                <a:solidFill>
                  <a:srgbClr val="404040"/>
                </a:solidFill>
                <a:latin typeface="Calibri"/>
                <a:cs typeface="Calibri"/>
              </a:rPr>
              <a:t>10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33" name="object 33" descr=""/>
          <p:cNvSpPr txBox="1"/>
          <p:nvPr/>
        </p:nvSpPr>
        <p:spPr>
          <a:xfrm>
            <a:off x="2997454" y="4483100"/>
            <a:ext cx="180975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25" b="1">
                <a:solidFill>
                  <a:srgbClr val="404040"/>
                </a:solidFill>
                <a:latin typeface="Calibri"/>
                <a:cs typeface="Calibri"/>
              </a:rPr>
              <a:t>11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34" name="object 34" descr=""/>
          <p:cNvSpPr txBox="1"/>
          <p:nvPr/>
        </p:nvSpPr>
        <p:spPr>
          <a:xfrm>
            <a:off x="4051808" y="4753102"/>
            <a:ext cx="102870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50" b="1">
                <a:solidFill>
                  <a:srgbClr val="404040"/>
                </a:solidFill>
                <a:latin typeface="Calibri"/>
                <a:cs typeface="Calibri"/>
              </a:rPr>
              <a:t>7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35" name="object 35" descr=""/>
          <p:cNvSpPr txBox="1"/>
          <p:nvPr/>
        </p:nvSpPr>
        <p:spPr>
          <a:xfrm>
            <a:off x="5066157" y="4955794"/>
            <a:ext cx="102870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50" b="1">
                <a:solidFill>
                  <a:srgbClr val="404040"/>
                </a:solidFill>
                <a:latin typeface="Calibri"/>
                <a:cs typeface="Calibri"/>
              </a:rPr>
              <a:t>4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36" name="object 36" descr=""/>
          <p:cNvSpPr txBox="1"/>
          <p:nvPr/>
        </p:nvSpPr>
        <p:spPr>
          <a:xfrm>
            <a:off x="1164132" y="4753102"/>
            <a:ext cx="102870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50" b="1">
                <a:solidFill>
                  <a:srgbClr val="404040"/>
                </a:solidFill>
                <a:latin typeface="Calibri"/>
                <a:cs typeface="Calibri"/>
              </a:rPr>
              <a:t>7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37" name="object 37" descr=""/>
          <p:cNvSpPr txBox="1"/>
          <p:nvPr/>
        </p:nvSpPr>
        <p:spPr>
          <a:xfrm>
            <a:off x="1319911" y="4955794"/>
            <a:ext cx="102870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50" b="1">
                <a:solidFill>
                  <a:srgbClr val="404040"/>
                </a:solidFill>
                <a:latin typeface="Calibri"/>
                <a:cs typeface="Calibri"/>
              </a:rPr>
              <a:t>4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38" name="object 38" descr=""/>
          <p:cNvSpPr txBox="1"/>
          <p:nvPr/>
        </p:nvSpPr>
        <p:spPr>
          <a:xfrm>
            <a:off x="2178557" y="5090921"/>
            <a:ext cx="258445" cy="3435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68275">
              <a:lnSpc>
                <a:spcPts val="1250"/>
              </a:lnSpc>
              <a:spcBef>
                <a:spcPts val="100"/>
              </a:spcBef>
            </a:pPr>
            <a:r>
              <a:rPr dirty="0" sz="1200" spc="-50" b="1">
                <a:solidFill>
                  <a:srgbClr val="404040"/>
                </a:solidFill>
                <a:latin typeface="Calibri"/>
                <a:cs typeface="Calibri"/>
              </a:rPr>
              <a:t>2</a:t>
            </a:r>
            <a:endParaRPr sz="1200">
              <a:latin typeface="Calibri"/>
              <a:cs typeface="Calibri"/>
            </a:endParaRPr>
          </a:p>
          <a:p>
            <a:pPr marL="12700">
              <a:lnSpc>
                <a:spcPts val="1250"/>
              </a:lnSpc>
            </a:pPr>
            <a:r>
              <a:rPr dirty="0" sz="1200" spc="-50" b="1">
                <a:solidFill>
                  <a:srgbClr val="404040"/>
                </a:solidFill>
                <a:latin typeface="Calibri"/>
                <a:cs typeface="Calibri"/>
              </a:rPr>
              <a:t>0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39" name="object 39" descr=""/>
          <p:cNvSpPr txBox="1"/>
          <p:nvPr/>
        </p:nvSpPr>
        <p:spPr>
          <a:xfrm>
            <a:off x="3167507" y="5158232"/>
            <a:ext cx="309880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dirty="0" sz="1200" b="1">
                <a:solidFill>
                  <a:srgbClr val="404040"/>
                </a:solidFill>
                <a:latin typeface="Calibri"/>
                <a:cs typeface="Calibri"/>
              </a:rPr>
              <a:t>1</a:t>
            </a:r>
            <a:r>
              <a:rPr dirty="0" sz="1200" spc="340" b="1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baseline="-25462" sz="1800" spc="-75" b="1">
                <a:solidFill>
                  <a:srgbClr val="404040"/>
                </a:solidFill>
                <a:latin typeface="Calibri"/>
                <a:cs typeface="Calibri"/>
              </a:rPr>
              <a:t>0</a:t>
            </a:r>
            <a:endParaRPr baseline="-25462" sz="1800">
              <a:latin typeface="Calibri"/>
              <a:cs typeface="Calibri"/>
            </a:endParaRPr>
          </a:p>
        </p:txBody>
      </p:sp>
      <p:sp>
        <p:nvSpPr>
          <p:cNvPr id="40" name="object 40" descr=""/>
          <p:cNvSpPr txBox="1"/>
          <p:nvPr/>
        </p:nvSpPr>
        <p:spPr>
          <a:xfrm>
            <a:off x="4182109" y="5158232"/>
            <a:ext cx="309880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dirty="0" sz="1200" b="1">
                <a:solidFill>
                  <a:srgbClr val="404040"/>
                </a:solidFill>
                <a:latin typeface="Calibri"/>
                <a:cs typeface="Calibri"/>
              </a:rPr>
              <a:t>1</a:t>
            </a:r>
            <a:r>
              <a:rPr dirty="0" sz="1200" spc="340" b="1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baseline="-25462" sz="1800" spc="-75" b="1">
                <a:solidFill>
                  <a:srgbClr val="404040"/>
                </a:solidFill>
                <a:latin typeface="Calibri"/>
                <a:cs typeface="Calibri"/>
              </a:rPr>
              <a:t>0</a:t>
            </a:r>
            <a:endParaRPr baseline="-25462" sz="1800">
              <a:latin typeface="Calibri"/>
              <a:cs typeface="Calibri"/>
            </a:endParaRPr>
          </a:p>
        </p:txBody>
      </p:sp>
      <p:sp>
        <p:nvSpPr>
          <p:cNvPr id="41" name="object 41" descr=""/>
          <p:cNvSpPr txBox="1"/>
          <p:nvPr/>
        </p:nvSpPr>
        <p:spPr>
          <a:xfrm>
            <a:off x="5221985" y="5225922"/>
            <a:ext cx="258445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b="1">
                <a:solidFill>
                  <a:srgbClr val="404040"/>
                </a:solidFill>
                <a:latin typeface="Calibri"/>
                <a:cs typeface="Calibri"/>
              </a:rPr>
              <a:t>0</a:t>
            </a:r>
            <a:r>
              <a:rPr dirty="0" sz="1200" spc="340" b="1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z="1200" spc="-50" b="1">
                <a:solidFill>
                  <a:srgbClr val="404040"/>
                </a:solidFill>
                <a:latin typeface="Calibri"/>
                <a:cs typeface="Calibri"/>
              </a:rPr>
              <a:t>0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42" name="object 42" descr=""/>
          <p:cNvSpPr txBox="1"/>
          <p:nvPr/>
        </p:nvSpPr>
        <p:spPr>
          <a:xfrm>
            <a:off x="6055105" y="5090921"/>
            <a:ext cx="465455" cy="3435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38100">
              <a:lnSpc>
                <a:spcPts val="1250"/>
              </a:lnSpc>
              <a:spcBef>
                <a:spcPts val="100"/>
              </a:spcBef>
              <a:tabLst>
                <a:tab pos="349885" algn="l"/>
              </a:tabLst>
            </a:pPr>
            <a:r>
              <a:rPr dirty="0" sz="1200" spc="-50" b="1">
                <a:solidFill>
                  <a:srgbClr val="404040"/>
                </a:solidFill>
                <a:latin typeface="Calibri"/>
                <a:cs typeface="Calibri"/>
              </a:rPr>
              <a:t>2</a:t>
            </a:r>
            <a:r>
              <a:rPr dirty="0" sz="1200" b="1">
                <a:solidFill>
                  <a:srgbClr val="404040"/>
                </a:solidFill>
                <a:latin typeface="Calibri"/>
                <a:cs typeface="Calibri"/>
              </a:rPr>
              <a:t>	</a:t>
            </a:r>
            <a:r>
              <a:rPr dirty="0" baseline="-25462" sz="1800" spc="-75" b="1">
                <a:solidFill>
                  <a:srgbClr val="404040"/>
                </a:solidFill>
                <a:latin typeface="Calibri"/>
                <a:cs typeface="Calibri"/>
              </a:rPr>
              <a:t>1</a:t>
            </a:r>
            <a:endParaRPr baseline="-25462" sz="1800">
              <a:latin typeface="Calibri"/>
              <a:cs typeface="Calibri"/>
            </a:endParaRPr>
          </a:p>
          <a:p>
            <a:pPr algn="ctr">
              <a:lnSpc>
                <a:spcPts val="1250"/>
              </a:lnSpc>
            </a:pPr>
            <a:r>
              <a:rPr dirty="0" sz="1200" spc="-50" b="1">
                <a:solidFill>
                  <a:srgbClr val="404040"/>
                </a:solidFill>
                <a:latin typeface="Calibri"/>
                <a:cs typeface="Calibri"/>
              </a:rPr>
              <a:t>0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43" name="object 43" descr=""/>
          <p:cNvSpPr txBox="1"/>
          <p:nvPr/>
        </p:nvSpPr>
        <p:spPr>
          <a:xfrm>
            <a:off x="7069835" y="5158232"/>
            <a:ext cx="465455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dirty="0" baseline="25462" sz="1800" b="1">
                <a:solidFill>
                  <a:srgbClr val="404040"/>
                </a:solidFill>
                <a:latin typeface="Calibri"/>
                <a:cs typeface="Calibri"/>
              </a:rPr>
              <a:t>2</a:t>
            </a:r>
            <a:r>
              <a:rPr dirty="0" baseline="25462" sz="1800" spc="509" b="1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z="1200" b="1">
                <a:solidFill>
                  <a:srgbClr val="404040"/>
                </a:solidFill>
                <a:latin typeface="Calibri"/>
                <a:cs typeface="Calibri"/>
              </a:rPr>
              <a:t>1</a:t>
            </a:r>
            <a:r>
              <a:rPr dirty="0" sz="1200" spc="345" b="1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z="1200" spc="-50" b="1">
                <a:solidFill>
                  <a:srgbClr val="404040"/>
                </a:solidFill>
                <a:latin typeface="Calibri"/>
                <a:cs typeface="Calibri"/>
              </a:rPr>
              <a:t>1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44" name="object 44" descr=""/>
          <p:cNvSpPr txBox="1"/>
          <p:nvPr/>
        </p:nvSpPr>
        <p:spPr>
          <a:xfrm>
            <a:off x="8109584" y="5158232"/>
            <a:ext cx="414655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b="1">
                <a:solidFill>
                  <a:srgbClr val="404040"/>
                </a:solidFill>
                <a:latin typeface="Calibri"/>
                <a:cs typeface="Calibri"/>
              </a:rPr>
              <a:t>1</a:t>
            </a:r>
            <a:r>
              <a:rPr dirty="0" sz="1200" spc="340" b="1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z="1200" b="1">
                <a:solidFill>
                  <a:srgbClr val="404040"/>
                </a:solidFill>
                <a:latin typeface="Calibri"/>
                <a:cs typeface="Calibri"/>
              </a:rPr>
              <a:t>1</a:t>
            </a:r>
            <a:r>
              <a:rPr dirty="0" sz="1200" spc="345" b="1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z="1200" spc="-50" b="1">
                <a:solidFill>
                  <a:srgbClr val="404040"/>
                </a:solidFill>
                <a:latin typeface="Calibri"/>
                <a:cs typeface="Calibri"/>
              </a:rPr>
              <a:t>1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45" name="object 45" descr=""/>
          <p:cNvSpPr txBox="1"/>
          <p:nvPr/>
        </p:nvSpPr>
        <p:spPr>
          <a:xfrm>
            <a:off x="9124315" y="5090921"/>
            <a:ext cx="414655" cy="3435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ts val="1250"/>
              </a:lnSpc>
              <a:spcBef>
                <a:spcPts val="100"/>
              </a:spcBef>
            </a:pPr>
            <a:r>
              <a:rPr dirty="0" sz="1200" spc="-50" b="1">
                <a:solidFill>
                  <a:srgbClr val="404040"/>
                </a:solidFill>
                <a:latin typeface="Calibri"/>
                <a:cs typeface="Calibri"/>
              </a:rPr>
              <a:t>2</a:t>
            </a:r>
            <a:endParaRPr sz="1200">
              <a:latin typeface="Calibri"/>
              <a:cs typeface="Calibri"/>
            </a:endParaRPr>
          </a:p>
          <a:p>
            <a:pPr marL="168275">
              <a:lnSpc>
                <a:spcPts val="1250"/>
              </a:lnSpc>
            </a:pPr>
            <a:r>
              <a:rPr dirty="0" sz="1200" b="1">
                <a:solidFill>
                  <a:srgbClr val="404040"/>
                </a:solidFill>
                <a:latin typeface="Calibri"/>
                <a:cs typeface="Calibri"/>
              </a:rPr>
              <a:t>0</a:t>
            </a:r>
            <a:r>
              <a:rPr dirty="0" sz="1200" spc="340" b="1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z="1200" spc="-50" b="1">
                <a:solidFill>
                  <a:srgbClr val="404040"/>
                </a:solidFill>
                <a:latin typeface="Calibri"/>
                <a:cs typeface="Calibri"/>
              </a:rPr>
              <a:t>0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46" name="object 46" descr=""/>
          <p:cNvSpPr txBox="1"/>
          <p:nvPr/>
        </p:nvSpPr>
        <p:spPr>
          <a:xfrm>
            <a:off x="10113264" y="5225922"/>
            <a:ext cx="465455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dirty="0" baseline="25462" sz="1800" b="1">
                <a:solidFill>
                  <a:srgbClr val="404040"/>
                </a:solidFill>
                <a:latin typeface="Calibri"/>
                <a:cs typeface="Calibri"/>
              </a:rPr>
              <a:t>1</a:t>
            </a:r>
            <a:r>
              <a:rPr dirty="0" baseline="25462" sz="1800" spc="509" b="1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z="1200" b="1">
                <a:solidFill>
                  <a:srgbClr val="404040"/>
                </a:solidFill>
                <a:latin typeface="Calibri"/>
                <a:cs typeface="Calibri"/>
              </a:rPr>
              <a:t>0</a:t>
            </a:r>
            <a:r>
              <a:rPr dirty="0" sz="1200" spc="345" b="1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z="1200" spc="-50" b="1">
                <a:solidFill>
                  <a:srgbClr val="404040"/>
                </a:solidFill>
                <a:latin typeface="Calibri"/>
                <a:cs typeface="Calibri"/>
              </a:rPr>
              <a:t>0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47" name="object 47" descr=""/>
          <p:cNvSpPr txBox="1"/>
          <p:nvPr/>
        </p:nvSpPr>
        <p:spPr>
          <a:xfrm>
            <a:off x="11127613" y="5225922"/>
            <a:ext cx="465455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dirty="0" baseline="25462" sz="1800" b="1">
                <a:solidFill>
                  <a:srgbClr val="404040"/>
                </a:solidFill>
                <a:latin typeface="Calibri"/>
                <a:cs typeface="Calibri"/>
              </a:rPr>
              <a:t>1</a:t>
            </a:r>
            <a:r>
              <a:rPr dirty="0" baseline="25462" sz="1800" spc="509" b="1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z="1200" b="1">
                <a:solidFill>
                  <a:srgbClr val="404040"/>
                </a:solidFill>
                <a:latin typeface="Calibri"/>
                <a:cs typeface="Calibri"/>
              </a:rPr>
              <a:t>0</a:t>
            </a:r>
            <a:r>
              <a:rPr dirty="0" sz="1200" spc="345" b="1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z="1200" spc="-50" b="1">
                <a:solidFill>
                  <a:srgbClr val="404040"/>
                </a:solidFill>
                <a:latin typeface="Calibri"/>
                <a:cs typeface="Calibri"/>
              </a:rPr>
              <a:t>0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48" name="object 48" descr=""/>
          <p:cNvSpPr txBox="1"/>
          <p:nvPr/>
        </p:nvSpPr>
        <p:spPr>
          <a:xfrm>
            <a:off x="790448" y="5565749"/>
            <a:ext cx="538480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10" b="1">
                <a:solidFill>
                  <a:srgbClr val="585858"/>
                </a:solidFill>
                <a:latin typeface="Calibri"/>
                <a:cs typeface="Calibri"/>
              </a:rPr>
              <a:t>ESPAÑA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49" name="object 49" descr=""/>
          <p:cNvSpPr txBox="1"/>
          <p:nvPr/>
        </p:nvSpPr>
        <p:spPr>
          <a:xfrm>
            <a:off x="1681988" y="5565749"/>
            <a:ext cx="783590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10" b="1">
                <a:solidFill>
                  <a:srgbClr val="585858"/>
                </a:solidFill>
                <a:latin typeface="Calibri"/>
                <a:cs typeface="Calibri"/>
              </a:rPr>
              <a:t>ARGENTINA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50" name="object 50" descr=""/>
          <p:cNvSpPr txBox="1"/>
          <p:nvPr/>
        </p:nvSpPr>
        <p:spPr>
          <a:xfrm>
            <a:off x="2783204" y="5565749"/>
            <a:ext cx="610870" cy="394970"/>
          </a:xfrm>
          <a:prstGeom prst="rect">
            <a:avLst/>
          </a:prstGeom>
        </p:spPr>
        <p:txBody>
          <a:bodyPr wrap="square" lIns="0" tIns="9525" rIns="0" bIns="0" rtlCol="0" vert="horz">
            <a:spAutoFit/>
          </a:bodyPr>
          <a:lstStyle/>
          <a:p>
            <a:pPr marL="48895" marR="5080" indent="-36830">
              <a:lnSpc>
                <a:spcPct val="101800"/>
              </a:lnSpc>
              <a:spcBef>
                <a:spcPts val="75"/>
              </a:spcBef>
            </a:pPr>
            <a:r>
              <a:rPr dirty="0" sz="1200" spc="-10" b="1">
                <a:solidFill>
                  <a:srgbClr val="585858"/>
                </a:solidFill>
                <a:latin typeface="Calibri"/>
                <a:cs typeface="Calibri"/>
              </a:rPr>
              <a:t>ESTADOS UNIDOS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51" name="object 51" descr=""/>
          <p:cNvSpPr txBox="1"/>
          <p:nvPr/>
        </p:nvSpPr>
        <p:spPr>
          <a:xfrm>
            <a:off x="3732657" y="5565749"/>
            <a:ext cx="741045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10" b="1">
                <a:solidFill>
                  <a:srgbClr val="585858"/>
                </a:solidFill>
                <a:latin typeface="Calibri"/>
                <a:cs typeface="Calibri"/>
              </a:rPr>
              <a:t>AUSTRALIA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52" name="object 52" descr=""/>
          <p:cNvSpPr txBox="1"/>
          <p:nvPr/>
        </p:nvSpPr>
        <p:spPr>
          <a:xfrm>
            <a:off x="4926584" y="5565749"/>
            <a:ext cx="382270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10" b="1">
                <a:solidFill>
                  <a:srgbClr val="585858"/>
                </a:solidFill>
                <a:latin typeface="Calibri"/>
                <a:cs typeface="Calibri"/>
              </a:rPr>
              <a:t>CHILE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53" name="object 53" descr=""/>
          <p:cNvSpPr txBox="1"/>
          <p:nvPr/>
        </p:nvSpPr>
        <p:spPr>
          <a:xfrm>
            <a:off x="5714746" y="5565749"/>
            <a:ext cx="833755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10" b="1">
                <a:solidFill>
                  <a:srgbClr val="585858"/>
                </a:solidFill>
                <a:latin typeface="Calibri"/>
                <a:cs typeface="Calibri"/>
              </a:rPr>
              <a:t>INGLATERRA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54" name="object 54" descr=""/>
          <p:cNvSpPr txBox="1"/>
          <p:nvPr/>
        </p:nvSpPr>
        <p:spPr>
          <a:xfrm>
            <a:off x="6694423" y="5565749"/>
            <a:ext cx="903605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b="1">
                <a:solidFill>
                  <a:srgbClr val="585858"/>
                </a:solidFill>
                <a:latin typeface="Calibri"/>
                <a:cs typeface="Calibri"/>
              </a:rPr>
              <a:t>REINO</a:t>
            </a:r>
            <a:r>
              <a:rPr dirty="0" sz="1200" spc="-20" b="1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dirty="0" sz="1200" spc="-10" b="1">
                <a:solidFill>
                  <a:srgbClr val="585858"/>
                </a:solidFill>
                <a:latin typeface="Calibri"/>
                <a:cs typeface="Calibri"/>
              </a:rPr>
              <a:t>UNIDO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55" name="object 55" descr=""/>
          <p:cNvSpPr txBox="1"/>
          <p:nvPr/>
        </p:nvSpPr>
        <p:spPr>
          <a:xfrm>
            <a:off x="7927975" y="5565749"/>
            <a:ext cx="466090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10" b="1">
                <a:solidFill>
                  <a:srgbClr val="585858"/>
                </a:solidFill>
                <a:latin typeface="Calibri"/>
                <a:cs typeface="Calibri"/>
              </a:rPr>
              <a:t>BRASIL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56" name="object 56" descr=""/>
          <p:cNvSpPr txBox="1"/>
          <p:nvPr/>
        </p:nvSpPr>
        <p:spPr>
          <a:xfrm>
            <a:off x="8881618" y="5565749"/>
            <a:ext cx="587375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10" b="1">
                <a:solidFill>
                  <a:srgbClr val="585858"/>
                </a:solidFill>
                <a:latin typeface="Calibri"/>
                <a:cs typeface="Calibri"/>
              </a:rPr>
              <a:t>FRANCIA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57" name="object 57" descr=""/>
          <p:cNvSpPr txBox="1"/>
          <p:nvPr/>
        </p:nvSpPr>
        <p:spPr>
          <a:xfrm>
            <a:off x="9742169" y="5565749"/>
            <a:ext cx="895985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b="1">
                <a:solidFill>
                  <a:srgbClr val="585858"/>
                </a:solidFill>
                <a:latin typeface="Calibri"/>
                <a:cs typeface="Calibri"/>
              </a:rPr>
              <a:t>PAÍSES</a:t>
            </a:r>
            <a:r>
              <a:rPr dirty="0" sz="1200" spc="-35" b="1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dirty="0" sz="1200" spc="-10" b="1">
                <a:solidFill>
                  <a:srgbClr val="585858"/>
                </a:solidFill>
                <a:latin typeface="Calibri"/>
                <a:cs typeface="Calibri"/>
              </a:rPr>
              <a:t>BAJOS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58" name="object 58" descr=""/>
          <p:cNvSpPr txBox="1"/>
          <p:nvPr/>
        </p:nvSpPr>
        <p:spPr>
          <a:xfrm>
            <a:off x="10846689" y="5565749"/>
            <a:ext cx="715010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10" b="1">
                <a:solidFill>
                  <a:srgbClr val="585858"/>
                </a:solidFill>
                <a:latin typeface="Calibri"/>
                <a:cs typeface="Calibri"/>
              </a:rPr>
              <a:t>ALEMANIA</a:t>
            </a:r>
            <a:endParaRPr sz="1200">
              <a:latin typeface="Calibri"/>
              <a:cs typeface="Calibri"/>
            </a:endParaRPr>
          </a:p>
        </p:txBody>
      </p:sp>
      <p:grpSp>
        <p:nvGrpSpPr>
          <p:cNvPr id="59" name="object 59" descr=""/>
          <p:cNvGrpSpPr/>
          <p:nvPr/>
        </p:nvGrpSpPr>
        <p:grpSpPr>
          <a:xfrm>
            <a:off x="4788408" y="6264840"/>
            <a:ext cx="2508250" cy="83820"/>
            <a:chOff x="4788408" y="6264840"/>
            <a:chExt cx="2508250" cy="83820"/>
          </a:xfrm>
        </p:grpSpPr>
        <p:sp>
          <p:nvSpPr>
            <p:cNvPr id="60" name="object 60" descr=""/>
            <p:cNvSpPr/>
            <p:nvPr/>
          </p:nvSpPr>
          <p:spPr>
            <a:xfrm>
              <a:off x="4788408" y="6264840"/>
              <a:ext cx="83820" cy="83820"/>
            </a:xfrm>
            <a:custGeom>
              <a:avLst/>
              <a:gdLst/>
              <a:ahLst/>
              <a:cxnLst/>
              <a:rect l="l" t="t" r="r" b="b"/>
              <a:pathLst>
                <a:path w="83820" h="83820">
                  <a:moveTo>
                    <a:pt x="83724" y="0"/>
                  </a:moveTo>
                  <a:lnTo>
                    <a:pt x="0" y="0"/>
                  </a:lnTo>
                  <a:lnTo>
                    <a:pt x="0" y="83724"/>
                  </a:lnTo>
                  <a:lnTo>
                    <a:pt x="83724" y="83724"/>
                  </a:lnTo>
                  <a:lnTo>
                    <a:pt x="83724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1" name="object 61" descr=""/>
            <p:cNvSpPr/>
            <p:nvPr/>
          </p:nvSpPr>
          <p:spPr>
            <a:xfrm>
              <a:off x="5394452" y="6264840"/>
              <a:ext cx="83820" cy="83820"/>
            </a:xfrm>
            <a:custGeom>
              <a:avLst/>
              <a:gdLst/>
              <a:ahLst/>
              <a:cxnLst/>
              <a:rect l="l" t="t" r="r" b="b"/>
              <a:pathLst>
                <a:path w="83820" h="83820">
                  <a:moveTo>
                    <a:pt x="83724" y="0"/>
                  </a:moveTo>
                  <a:lnTo>
                    <a:pt x="0" y="0"/>
                  </a:lnTo>
                  <a:lnTo>
                    <a:pt x="0" y="83724"/>
                  </a:lnTo>
                  <a:lnTo>
                    <a:pt x="83724" y="83724"/>
                  </a:lnTo>
                  <a:lnTo>
                    <a:pt x="83724" y="0"/>
                  </a:lnTo>
                  <a:close/>
                </a:path>
              </a:pathLst>
            </a:custGeom>
            <a:solidFill>
              <a:srgbClr val="92D05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2" name="object 62" descr=""/>
            <p:cNvSpPr/>
            <p:nvPr/>
          </p:nvSpPr>
          <p:spPr>
            <a:xfrm>
              <a:off x="6000369" y="6264840"/>
              <a:ext cx="83820" cy="83820"/>
            </a:xfrm>
            <a:custGeom>
              <a:avLst/>
              <a:gdLst/>
              <a:ahLst/>
              <a:cxnLst/>
              <a:rect l="l" t="t" r="r" b="b"/>
              <a:pathLst>
                <a:path w="83820" h="83820">
                  <a:moveTo>
                    <a:pt x="83724" y="0"/>
                  </a:moveTo>
                  <a:lnTo>
                    <a:pt x="0" y="0"/>
                  </a:lnTo>
                  <a:lnTo>
                    <a:pt x="0" y="83724"/>
                  </a:lnTo>
                  <a:lnTo>
                    <a:pt x="83724" y="83724"/>
                  </a:lnTo>
                  <a:lnTo>
                    <a:pt x="83724" y="0"/>
                  </a:lnTo>
                  <a:close/>
                </a:path>
              </a:pathLst>
            </a:custGeom>
            <a:solidFill>
              <a:srgbClr val="00AFE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3" name="object 63" descr=""/>
            <p:cNvSpPr/>
            <p:nvPr/>
          </p:nvSpPr>
          <p:spPr>
            <a:xfrm>
              <a:off x="6606413" y="6264840"/>
              <a:ext cx="83820" cy="83820"/>
            </a:xfrm>
            <a:custGeom>
              <a:avLst/>
              <a:gdLst/>
              <a:ahLst/>
              <a:cxnLst/>
              <a:rect l="l" t="t" r="r" b="b"/>
              <a:pathLst>
                <a:path w="83820" h="83820">
                  <a:moveTo>
                    <a:pt x="83724" y="0"/>
                  </a:moveTo>
                  <a:lnTo>
                    <a:pt x="0" y="0"/>
                  </a:lnTo>
                  <a:lnTo>
                    <a:pt x="0" y="83724"/>
                  </a:lnTo>
                  <a:lnTo>
                    <a:pt x="83724" y="83724"/>
                  </a:lnTo>
                  <a:lnTo>
                    <a:pt x="83724" y="0"/>
                  </a:lnTo>
                  <a:close/>
                </a:path>
              </a:pathLst>
            </a:custGeom>
            <a:solidFill>
              <a:srgbClr val="001F5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4" name="object 64" descr=""/>
            <p:cNvSpPr/>
            <p:nvPr/>
          </p:nvSpPr>
          <p:spPr>
            <a:xfrm>
              <a:off x="7212330" y="6264840"/>
              <a:ext cx="83820" cy="83820"/>
            </a:xfrm>
            <a:custGeom>
              <a:avLst/>
              <a:gdLst/>
              <a:ahLst/>
              <a:cxnLst/>
              <a:rect l="l" t="t" r="r" b="b"/>
              <a:pathLst>
                <a:path w="83820" h="83820">
                  <a:moveTo>
                    <a:pt x="83724" y="0"/>
                  </a:moveTo>
                  <a:lnTo>
                    <a:pt x="0" y="0"/>
                  </a:lnTo>
                  <a:lnTo>
                    <a:pt x="0" y="83724"/>
                  </a:lnTo>
                  <a:lnTo>
                    <a:pt x="83724" y="83724"/>
                  </a:lnTo>
                  <a:lnTo>
                    <a:pt x="83724" y="0"/>
                  </a:lnTo>
                  <a:close/>
                </a:path>
              </a:pathLst>
            </a:custGeom>
            <a:solidFill>
              <a:srgbClr val="C00000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65" name="object 65" descr=""/>
          <p:cNvSpPr txBox="1"/>
          <p:nvPr/>
        </p:nvSpPr>
        <p:spPr>
          <a:xfrm>
            <a:off x="4897373" y="6186322"/>
            <a:ext cx="2679700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618490" algn="l"/>
                <a:tab pos="1224280" algn="l"/>
                <a:tab pos="1830705" algn="l"/>
                <a:tab pos="2436495" algn="l"/>
              </a:tabLst>
            </a:pPr>
            <a:r>
              <a:rPr dirty="0" sz="1200" spc="-10" b="1">
                <a:solidFill>
                  <a:srgbClr val="585858"/>
                </a:solidFill>
                <a:latin typeface="Calibri"/>
                <a:cs typeface="Calibri"/>
              </a:rPr>
              <a:t>25-</a:t>
            </a:r>
            <a:r>
              <a:rPr dirty="0" sz="1200" spc="-35" b="1">
                <a:solidFill>
                  <a:srgbClr val="585858"/>
                </a:solidFill>
                <a:latin typeface="Calibri"/>
                <a:cs typeface="Calibri"/>
              </a:rPr>
              <a:t>29</a:t>
            </a:r>
            <a:r>
              <a:rPr dirty="0" sz="1200" b="1">
                <a:solidFill>
                  <a:srgbClr val="585858"/>
                </a:solidFill>
                <a:latin typeface="Calibri"/>
                <a:cs typeface="Calibri"/>
              </a:rPr>
              <a:t>	</a:t>
            </a:r>
            <a:r>
              <a:rPr dirty="0" sz="1200" spc="-10" b="1">
                <a:solidFill>
                  <a:srgbClr val="585858"/>
                </a:solidFill>
                <a:latin typeface="Calibri"/>
                <a:cs typeface="Calibri"/>
              </a:rPr>
              <a:t>30-</a:t>
            </a:r>
            <a:r>
              <a:rPr dirty="0" sz="1200" spc="-35" b="1">
                <a:solidFill>
                  <a:srgbClr val="585858"/>
                </a:solidFill>
                <a:latin typeface="Calibri"/>
                <a:cs typeface="Calibri"/>
              </a:rPr>
              <a:t>34</a:t>
            </a:r>
            <a:r>
              <a:rPr dirty="0" sz="1200" b="1">
                <a:solidFill>
                  <a:srgbClr val="585858"/>
                </a:solidFill>
                <a:latin typeface="Calibri"/>
                <a:cs typeface="Calibri"/>
              </a:rPr>
              <a:t>	</a:t>
            </a:r>
            <a:r>
              <a:rPr dirty="0" sz="1200" spc="-10" b="1">
                <a:solidFill>
                  <a:srgbClr val="585858"/>
                </a:solidFill>
                <a:latin typeface="Calibri"/>
                <a:cs typeface="Calibri"/>
              </a:rPr>
              <a:t>35-</a:t>
            </a:r>
            <a:r>
              <a:rPr dirty="0" sz="1200" spc="-25" b="1">
                <a:solidFill>
                  <a:srgbClr val="585858"/>
                </a:solidFill>
                <a:latin typeface="Calibri"/>
                <a:cs typeface="Calibri"/>
              </a:rPr>
              <a:t>39</a:t>
            </a:r>
            <a:r>
              <a:rPr dirty="0" sz="1200" b="1">
                <a:solidFill>
                  <a:srgbClr val="585858"/>
                </a:solidFill>
                <a:latin typeface="Calibri"/>
                <a:cs typeface="Calibri"/>
              </a:rPr>
              <a:t>	</a:t>
            </a:r>
            <a:r>
              <a:rPr dirty="0" sz="1200" spc="-10" b="1">
                <a:solidFill>
                  <a:srgbClr val="585858"/>
                </a:solidFill>
                <a:latin typeface="Calibri"/>
                <a:cs typeface="Calibri"/>
              </a:rPr>
              <a:t>40-</a:t>
            </a:r>
            <a:r>
              <a:rPr dirty="0" sz="1200" spc="-25" b="1">
                <a:solidFill>
                  <a:srgbClr val="585858"/>
                </a:solidFill>
                <a:latin typeface="Calibri"/>
                <a:cs typeface="Calibri"/>
              </a:rPr>
              <a:t>44</a:t>
            </a:r>
            <a:r>
              <a:rPr dirty="0" sz="1200" b="1">
                <a:solidFill>
                  <a:srgbClr val="585858"/>
                </a:solidFill>
                <a:latin typeface="Calibri"/>
                <a:cs typeface="Calibri"/>
              </a:rPr>
              <a:t>	</a:t>
            </a:r>
            <a:r>
              <a:rPr dirty="0" sz="1200" spc="-25" b="1">
                <a:solidFill>
                  <a:srgbClr val="585858"/>
                </a:solidFill>
                <a:latin typeface="Calibri"/>
                <a:cs typeface="Calibri"/>
              </a:rPr>
              <a:t>45+</a:t>
            </a:r>
            <a:endParaRPr sz="1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63702" y="222631"/>
            <a:ext cx="6322695" cy="696595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4400" spc="-25">
                <a:latin typeface="Calibri Light"/>
                <a:cs typeface="Calibri Light"/>
              </a:rPr>
              <a:t>Lugar</a:t>
            </a:r>
            <a:r>
              <a:rPr dirty="0" sz="4400" spc="-175">
                <a:latin typeface="Calibri Light"/>
                <a:cs typeface="Calibri Light"/>
              </a:rPr>
              <a:t> </a:t>
            </a:r>
            <a:r>
              <a:rPr dirty="0" sz="4400">
                <a:latin typeface="Calibri Light"/>
                <a:cs typeface="Calibri Light"/>
              </a:rPr>
              <a:t>de</a:t>
            </a:r>
            <a:r>
              <a:rPr dirty="0" sz="4400" spc="-155">
                <a:latin typeface="Calibri Light"/>
                <a:cs typeface="Calibri Light"/>
              </a:rPr>
              <a:t> </a:t>
            </a:r>
            <a:r>
              <a:rPr dirty="0" sz="4400" spc="-30">
                <a:latin typeface="Calibri Light"/>
                <a:cs typeface="Calibri Light"/>
              </a:rPr>
              <a:t>estudio</a:t>
            </a:r>
            <a:r>
              <a:rPr dirty="0" sz="4400" spc="-180">
                <a:latin typeface="Calibri Light"/>
                <a:cs typeface="Calibri Light"/>
              </a:rPr>
              <a:t> </a:t>
            </a:r>
            <a:r>
              <a:rPr dirty="0" sz="4400">
                <a:latin typeface="Calibri Light"/>
                <a:cs typeface="Calibri Light"/>
              </a:rPr>
              <a:t>por</a:t>
            </a:r>
            <a:r>
              <a:rPr dirty="0" sz="4400" spc="-170">
                <a:latin typeface="Calibri Light"/>
                <a:cs typeface="Calibri Light"/>
              </a:rPr>
              <a:t> </a:t>
            </a:r>
            <a:r>
              <a:rPr dirty="0" sz="4400" spc="-20">
                <a:latin typeface="Calibri Light"/>
                <a:cs typeface="Calibri Light"/>
              </a:rPr>
              <a:t>Género</a:t>
            </a:r>
            <a:endParaRPr sz="4400">
              <a:latin typeface="Calibri Light"/>
              <a:cs typeface="Calibri Light"/>
            </a:endParaRPr>
          </a:p>
        </p:txBody>
      </p:sp>
      <p:grpSp>
        <p:nvGrpSpPr>
          <p:cNvPr id="3" name="object 3" descr=""/>
          <p:cNvGrpSpPr/>
          <p:nvPr/>
        </p:nvGrpSpPr>
        <p:grpSpPr>
          <a:xfrm>
            <a:off x="524497" y="1655064"/>
            <a:ext cx="11127105" cy="3883660"/>
            <a:chOff x="524497" y="1655064"/>
            <a:chExt cx="11127105" cy="3883660"/>
          </a:xfrm>
        </p:grpSpPr>
        <p:sp>
          <p:nvSpPr>
            <p:cNvPr id="4" name="object 4" descr=""/>
            <p:cNvSpPr/>
            <p:nvPr/>
          </p:nvSpPr>
          <p:spPr>
            <a:xfrm>
              <a:off x="772668" y="1655063"/>
              <a:ext cx="10342245" cy="3879215"/>
            </a:xfrm>
            <a:custGeom>
              <a:avLst/>
              <a:gdLst/>
              <a:ahLst/>
              <a:cxnLst/>
              <a:rect l="l" t="t" r="r" b="b"/>
              <a:pathLst>
                <a:path w="10342245" h="3879215">
                  <a:moveTo>
                    <a:pt x="227076" y="0"/>
                  </a:moveTo>
                  <a:lnTo>
                    <a:pt x="0" y="0"/>
                  </a:lnTo>
                  <a:lnTo>
                    <a:pt x="0" y="3878707"/>
                  </a:lnTo>
                  <a:lnTo>
                    <a:pt x="227076" y="3878719"/>
                  </a:lnTo>
                  <a:lnTo>
                    <a:pt x="227076" y="0"/>
                  </a:lnTo>
                  <a:close/>
                </a:path>
                <a:path w="10342245" h="3879215">
                  <a:moveTo>
                    <a:pt x="1239012" y="1880616"/>
                  </a:moveTo>
                  <a:lnTo>
                    <a:pt x="1011936" y="1880616"/>
                  </a:lnTo>
                  <a:lnTo>
                    <a:pt x="1011936" y="3878707"/>
                  </a:lnTo>
                  <a:lnTo>
                    <a:pt x="1239012" y="3878719"/>
                  </a:lnTo>
                  <a:lnTo>
                    <a:pt x="1239012" y="1880616"/>
                  </a:lnTo>
                  <a:close/>
                </a:path>
                <a:path w="10342245" h="3879215">
                  <a:moveTo>
                    <a:pt x="2249424" y="1997964"/>
                  </a:moveTo>
                  <a:lnTo>
                    <a:pt x="2023872" y="1997964"/>
                  </a:lnTo>
                  <a:lnTo>
                    <a:pt x="2023872" y="3878707"/>
                  </a:lnTo>
                  <a:lnTo>
                    <a:pt x="2249424" y="3878719"/>
                  </a:lnTo>
                  <a:lnTo>
                    <a:pt x="2249424" y="1997964"/>
                  </a:lnTo>
                  <a:close/>
                </a:path>
                <a:path w="10342245" h="3879215">
                  <a:moveTo>
                    <a:pt x="3261360" y="2820924"/>
                  </a:moveTo>
                  <a:lnTo>
                    <a:pt x="3034284" y="2820924"/>
                  </a:lnTo>
                  <a:lnTo>
                    <a:pt x="3034284" y="3878707"/>
                  </a:lnTo>
                  <a:lnTo>
                    <a:pt x="3261360" y="3878707"/>
                  </a:lnTo>
                  <a:lnTo>
                    <a:pt x="3261360" y="2820924"/>
                  </a:lnTo>
                  <a:close/>
                </a:path>
                <a:path w="10342245" h="3879215">
                  <a:moveTo>
                    <a:pt x="4273296" y="3115056"/>
                  </a:moveTo>
                  <a:lnTo>
                    <a:pt x="4046220" y="3115056"/>
                  </a:lnTo>
                  <a:lnTo>
                    <a:pt x="4046220" y="3878707"/>
                  </a:lnTo>
                  <a:lnTo>
                    <a:pt x="4273296" y="3878707"/>
                  </a:lnTo>
                  <a:lnTo>
                    <a:pt x="4273296" y="3115056"/>
                  </a:lnTo>
                  <a:close/>
                </a:path>
                <a:path w="10342245" h="3879215">
                  <a:moveTo>
                    <a:pt x="5285232" y="3291840"/>
                  </a:moveTo>
                  <a:lnTo>
                    <a:pt x="5058156" y="3291840"/>
                  </a:lnTo>
                  <a:lnTo>
                    <a:pt x="5058156" y="3878707"/>
                  </a:lnTo>
                  <a:lnTo>
                    <a:pt x="5285232" y="3878707"/>
                  </a:lnTo>
                  <a:lnTo>
                    <a:pt x="5285232" y="3291840"/>
                  </a:lnTo>
                  <a:close/>
                </a:path>
                <a:path w="10342245" h="3879215">
                  <a:moveTo>
                    <a:pt x="6295644" y="3409188"/>
                  </a:moveTo>
                  <a:lnTo>
                    <a:pt x="6068568" y="3409188"/>
                  </a:lnTo>
                  <a:lnTo>
                    <a:pt x="6068568" y="3878707"/>
                  </a:lnTo>
                  <a:lnTo>
                    <a:pt x="6295644" y="3878707"/>
                  </a:lnTo>
                  <a:lnTo>
                    <a:pt x="6295644" y="3409188"/>
                  </a:lnTo>
                  <a:close/>
                </a:path>
                <a:path w="10342245" h="3879215">
                  <a:moveTo>
                    <a:pt x="7307580" y="3526536"/>
                  </a:moveTo>
                  <a:lnTo>
                    <a:pt x="7080504" y="3526536"/>
                  </a:lnTo>
                  <a:lnTo>
                    <a:pt x="7080504" y="3878707"/>
                  </a:lnTo>
                  <a:lnTo>
                    <a:pt x="7307580" y="3878707"/>
                  </a:lnTo>
                  <a:lnTo>
                    <a:pt x="7307580" y="3526536"/>
                  </a:lnTo>
                  <a:close/>
                </a:path>
                <a:path w="10342245" h="3879215">
                  <a:moveTo>
                    <a:pt x="8319516" y="3526536"/>
                  </a:moveTo>
                  <a:lnTo>
                    <a:pt x="8092440" y="3526536"/>
                  </a:lnTo>
                  <a:lnTo>
                    <a:pt x="8092440" y="3878707"/>
                  </a:lnTo>
                  <a:lnTo>
                    <a:pt x="8319516" y="3878707"/>
                  </a:lnTo>
                  <a:lnTo>
                    <a:pt x="8319516" y="3526536"/>
                  </a:lnTo>
                  <a:close/>
                </a:path>
                <a:path w="10342245" h="3879215">
                  <a:moveTo>
                    <a:pt x="9329928" y="3820668"/>
                  </a:moveTo>
                  <a:lnTo>
                    <a:pt x="9104376" y="3820668"/>
                  </a:lnTo>
                  <a:lnTo>
                    <a:pt x="9104376" y="3878707"/>
                  </a:lnTo>
                  <a:lnTo>
                    <a:pt x="9329928" y="3878707"/>
                  </a:lnTo>
                  <a:lnTo>
                    <a:pt x="9329928" y="3820668"/>
                  </a:lnTo>
                  <a:close/>
                </a:path>
                <a:path w="10342245" h="3879215">
                  <a:moveTo>
                    <a:pt x="10341864" y="3526536"/>
                  </a:moveTo>
                  <a:lnTo>
                    <a:pt x="10114788" y="3526536"/>
                  </a:lnTo>
                  <a:lnTo>
                    <a:pt x="10114788" y="3878707"/>
                  </a:lnTo>
                  <a:lnTo>
                    <a:pt x="10341864" y="3878707"/>
                  </a:lnTo>
                  <a:lnTo>
                    <a:pt x="10341864" y="3526536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 descr=""/>
            <p:cNvSpPr/>
            <p:nvPr/>
          </p:nvSpPr>
          <p:spPr>
            <a:xfrm>
              <a:off x="1060704" y="2537459"/>
              <a:ext cx="9330055" cy="2996565"/>
            </a:xfrm>
            <a:custGeom>
              <a:avLst/>
              <a:gdLst/>
              <a:ahLst/>
              <a:cxnLst/>
              <a:rect l="l" t="t" r="r" b="b"/>
              <a:pathLst>
                <a:path w="9330055" h="2996565">
                  <a:moveTo>
                    <a:pt x="227076" y="0"/>
                  </a:moveTo>
                  <a:lnTo>
                    <a:pt x="0" y="0"/>
                  </a:lnTo>
                  <a:lnTo>
                    <a:pt x="0" y="2996311"/>
                  </a:lnTo>
                  <a:lnTo>
                    <a:pt x="227076" y="2996323"/>
                  </a:lnTo>
                  <a:lnTo>
                    <a:pt x="227076" y="0"/>
                  </a:lnTo>
                  <a:close/>
                </a:path>
                <a:path w="9330055" h="2996565">
                  <a:moveTo>
                    <a:pt x="1239012" y="1175004"/>
                  </a:moveTo>
                  <a:lnTo>
                    <a:pt x="1011936" y="1175004"/>
                  </a:lnTo>
                  <a:lnTo>
                    <a:pt x="1011936" y="2996311"/>
                  </a:lnTo>
                  <a:lnTo>
                    <a:pt x="1239012" y="2996323"/>
                  </a:lnTo>
                  <a:lnTo>
                    <a:pt x="1239012" y="1175004"/>
                  </a:lnTo>
                  <a:close/>
                </a:path>
                <a:path w="9330055" h="2996565">
                  <a:moveTo>
                    <a:pt x="2249424" y="1586484"/>
                  </a:moveTo>
                  <a:lnTo>
                    <a:pt x="2023872" y="1586484"/>
                  </a:lnTo>
                  <a:lnTo>
                    <a:pt x="2023872" y="2996311"/>
                  </a:lnTo>
                  <a:lnTo>
                    <a:pt x="2249424" y="2996311"/>
                  </a:lnTo>
                  <a:lnTo>
                    <a:pt x="2249424" y="1586484"/>
                  </a:lnTo>
                  <a:close/>
                </a:path>
                <a:path w="9330055" h="2996565">
                  <a:moveTo>
                    <a:pt x="3261360" y="2173224"/>
                  </a:moveTo>
                  <a:lnTo>
                    <a:pt x="3034284" y="2173224"/>
                  </a:lnTo>
                  <a:lnTo>
                    <a:pt x="3034284" y="2996311"/>
                  </a:lnTo>
                  <a:lnTo>
                    <a:pt x="3261360" y="2996311"/>
                  </a:lnTo>
                  <a:lnTo>
                    <a:pt x="3261360" y="2173224"/>
                  </a:lnTo>
                  <a:close/>
                </a:path>
                <a:path w="9330055" h="2996565">
                  <a:moveTo>
                    <a:pt x="4273296" y="2350008"/>
                  </a:moveTo>
                  <a:lnTo>
                    <a:pt x="4046220" y="2350008"/>
                  </a:lnTo>
                  <a:lnTo>
                    <a:pt x="4046220" y="2996311"/>
                  </a:lnTo>
                  <a:lnTo>
                    <a:pt x="4273296" y="2996311"/>
                  </a:lnTo>
                  <a:lnTo>
                    <a:pt x="4273296" y="2350008"/>
                  </a:lnTo>
                  <a:close/>
                </a:path>
                <a:path w="9330055" h="2996565">
                  <a:moveTo>
                    <a:pt x="5285232" y="2173224"/>
                  </a:moveTo>
                  <a:lnTo>
                    <a:pt x="5058156" y="2173224"/>
                  </a:lnTo>
                  <a:lnTo>
                    <a:pt x="5058156" y="2996311"/>
                  </a:lnTo>
                  <a:lnTo>
                    <a:pt x="5285232" y="2996311"/>
                  </a:lnTo>
                  <a:lnTo>
                    <a:pt x="5285232" y="2173224"/>
                  </a:lnTo>
                  <a:close/>
                </a:path>
                <a:path w="9330055" h="2996565">
                  <a:moveTo>
                    <a:pt x="6295644" y="2232660"/>
                  </a:moveTo>
                  <a:lnTo>
                    <a:pt x="6068568" y="2232660"/>
                  </a:lnTo>
                  <a:lnTo>
                    <a:pt x="6068568" y="2996311"/>
                  </a:lnTo>
                  <a:lnTo>
                    <a:pt x="6295644" y="2996311"/>
                  </a:lnTo>
                  <a:lnTo>
                    <a:pt x="6295644" y="2232660"/>
                  </a:lnTo>
                  <a:close/>
                </a:path>
                <a:path w="9330055" h="2996565">
                  <a:moveTo>
                    <a:pt x="7307580" y="2702052"/>
                  </a:moveTo>
                  <a:lnTo>
                    <a:pt x="7080504" y="2702052"/>
                  </a:lnTo>
                  <a:lnTo>
                    <a:pt x="7080504" y="2996311"/>
                  </a:lnTo>
                  <a:lnTo>
                    <a:pt x="7307580" y="2996311"/>
                  </a:lnTo>
                  <a:lnTo>
                    <a:pt x="7307580" y="2702052"/>
                  </a:lnTo>
                  <a:close/>
                </a:path>
                <a:path w="9330055" h="2996565">
                  <a:moveTo>
                    <a:pt x="8319516" y="2761488"/>
                  </a:moveTo>
                  <a:lnTo>
                    <a:pt x="8092440" y="2761488"/>
                  </a:lnTo>
                  <a:lnTo>
                    <a:pt x="8092440" y="2996311"/>
                  </a:lnTo>
                  <a:lnTo>
                    <a:pt x="8319516" y="2996311"/>
                  </a:lnTo>
                  <a:lnTo>
                    <a:pt x="8319516" y="2761488"/>
                  </a:lnTo>
                  <a:close/>
                </a:path>
                <a:path w="9330055" h="2996565">
                  <a:moveTo>
                    <a:pt x="9329928" y="2467356"/>
                  </a:moveTo>
                  <a:lnTo>
                    <a:pt x="9104376" y="2467356"/>
                  </a:lnTo>
                  <a:lnTo>
                    <a:pt x="9104376" y="2996311"/>
                  </a:lnTo>
                  <a:lnTo>
                    <a:pt x="9329928" y="2996311"/>
                  </a:lnTo>
                  <a:lnTo>
                    <a:pt x="9329928" y="2467356"/>
                  </a:lnTo>
                  <a:close/>
                </a:path>
              </a:pathLst>
            </a:custGeom>
            <a:solidFill>
              <a:srgbClr val="00AFE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 descr=""/>
            <p:cNvSpPr/>
            <p:nvPr/>
          </p:nvSpPr>
          <p:spPr>
            <a:xfrm>
              <a:off x="524497" y="5533771"/>
              <a:ext cx="11127105" cy="0"/>
            </a:xfrm>
            <a:custGeom>
              <a:avLst/>
              <a:gdLst/>
              <a:ahLst/>
              <a:cxnLst/>
              <a:rect l="l" t="t" r="r" b="b"/>
              <a:pathLst>
                <a:path w="11127105" h="0">
                  <a:moveTo>
                    <a:pt x="0" y="0"/>
                  </a:moveTo>
                  <a:lnTo>
                    <a:pt x="11126736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7" name="object 7" descr=""/>
          <p:cNvSpPr txBox="1"/>
          <p:nvPr/>
        </p:nvSpPr>
        <p:spPr>
          <a:xfrm>
            <a:off x="783132" y="1359788"/>
            <a:ext cx="205740" cy="23939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400" spc="-25" b="1">
                <a:solidFill>
                  <a:srgbClr val="404040"/>
                </a:solidFill>
                <a:latin typeface="Calibri"/>
                <a:cs typeface="Calibri"/>
              </a:rPr>
              <a:t>66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8" name="object 8" descr=""/>
          <p:cNvSpPr txBox="1"/>
          <p:nvPr/>
        </p:nvSpPr>
        <p:spPr>
          <a:xfrm>
            <a:off x="1794764" y="3240786"/>
            <a:ext cx="205740" cy="23939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400" spc="-25" b="1">
                <a:solidFill>
                  <a:srgbClr val="404040"/>
                </a:solidFill>
                <a:latin typeface="Calibri"/>
                <a:cs typeface="Calibri"/>
              </a:rPr>
              <a:t>34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9" name="object 9" descr=""/>
          <p:cNvSpPr txBox="1"/>
          <p:nvPr/>
        </p:nvSpPr>
        <p:spPr>
          <a:xfrm>
            <a:off x="2806445" y="3358133"/>
            <a:ext cx="205740" cy="23939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400" spc="-25" b="1">
                <a:solidFill>
                  <a:srgbClr val="404040"/>
                </a:solidFill>
                <a:latin typeface="Calibri"/>
                <a:cs typeface="Calibri"/>
              </a:rPr>
              <a:t>32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10" name="object 10" descr=""/>
          <p:cNvSpPr txBox="1"/>
          <p:nvPr/>
        </p:nvSpPr>
        <p:spPr>
          <a:xfrm>
            <a:off x="4829683" y="4474845"/>
            <a:ext cx="205740" cy="2393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 spc="-25" b="1">
                <a:solidFill>
                  <a:srgbClr val="404040"/>
                </a:solidFill>
                <a:latin typeface="Calibri"/>
                <a:cs typeface="Calibri"/>
              </a:rPr>
              <a:t>13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11" name="object 11" descr=""/>
          <p:cNvSpPr txBox="1"/>
          <p:nvPr/>
        </p:nvSpPr>
        <p:spPr>
          <a:xfrm>
            <a:off x="5841238" y="4650994"/>
            <a:ext cx="205740" cy="2393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 spc="-25" b="1">
                <a:solidFill>
                  <a:srgbClr val="404040"/>
                </a:solidFill>
                <a:latin typeface="Calibri"/>
                <a:cs typeface="Calibri"/>
              </a:rPr>
              <a:t>10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12" name="object 12" descr=""/>
          <p:cNvSpPr txBox="1"/>
          <p:nvPr/>
        </p:nvSpPr>
        <p:spPr>
          <a:xfrm>
            <a:off x="6898640" y="4768722"/>
            <a:ext cx="116205" cy="2393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 spc="-50" b="1">
                <a:solidFill>
                  <a:srgbClr val="404040"/>
                </a:solidFill>
                <a:latin typeface="Calibri"/>
                <a:cs typeface="Calibri"/>
              </a:rPr>
              <a:t>8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13" name="object 13" descr=""/>
          <p:cNvSpPr txBox="1"/>
          <p:nvPr/>
        </p:nvSpPr>
        <p:spPr>
          <a:xfrm>
            <a:off x="7910321" y="4885766"/>
            <a:ext cx="116205" cy="240029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400" spc="-50" b="1">
                <a:solidFill>
                  <a:srgbClr val="404040"/>
                </a:solidFill>
                <a:latin typeface="Calibri"/>
                <a:cs typeface="Calibri"/>
              </a:rPr>
              <a:t>6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14" name="object 14" descr=""/>
          <p:cNvSpPr txBox="1"/>
          <p:nvPr/>
        </p:nvSpPr>
        <p:spPr>
          <a:xfrm>
            <a:off x="8921877" y="4885766"/>
            <a:ext cx="116205" cy="240029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400" spc="-50" b="1">
                <a:solidFill>
                  <a:srgbClr val="404040"/>
                </a:solidFill>
                <a:latin typeface="Calibri"/>
                <a:cs typeface="Calibri"/>
              </a:rPr>
              <a:t>6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15" name="object 15" descr=""/>
          <p:cNvSpPr txBox="1"/>
          <p:nvPr/>
        </p:nvSpPr>
        <p:spPr>
          <a:xfrm>
            <a:off x="9933558" y="5180203"/>
            <a:ext cx="116205" cy="2393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 spc="-50" b="1">
                <a:solidFill>
                  <a:srgbClr val="404040"/>
                </a:solidFill>
                <a:latin typeface="Calibri"/>
                <a:cs typeface="Calibri"/>
              </a:rPr>
              <a:t>1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16" name="object 16" descr=""/>
          <p:cNvSpPr txBox="1"/>
          <p:nvPr/>
        </p:nvSpPr>
        <p:spPr>
          <a:xfrm>
            <a:off x="10945494" y="4885766"/>
            <a:ext cx="116205" cy="240029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400" spc="-50" b="1">
                <a:solidFill>
                  <a:srgbClr val="404040"/>
                </a:solidFill>
                <a:latin typeface="Calibri"/>
                <a:cs typeface="Calibri"/>
              </a:rPr>
              <a:t>6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17" name="object 17" descr=""/>
          <p:cNvSpPr txBox="1"/>
          <p:nvPr/>
        </p:nvSpPr>
        <p:spPr>
          <a:xfrm>
            <a:off x="1071168" y="2241550"/>
            <a:ext cx="205740" cy="23939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400" spc="-25" b="1">
                <a:solidFill>
                  <a:srgbClr val="404040"/>
                </a:solidFill>
                <a:latin typeface="Calibri"/>
                <a:cs typeface="Calibri"/>
              </a:rPr>
              <a:t>51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18" name="object 18" descr=""/>
          <p:cNvSpPr txBox="1"/>
          <p:nvPr/>
        </p:nvSpPr>
        <p:spPr>
          <a:xfrm>
            <a:off x="2082800" y="3416934"/>
            <a:ext cx="205740" cy="23939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400" spc="-25" b="1">
                <a:solidFill>
                  <a:srgbClr val="404040"/>
                </a:solidFill>
                <a:latin typeface="Calibri"/>
                <a:cs typeface="Calibri"/>
              </a:rPr>
              <a:t>31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19" name="object 19" descr=""/>
          <p:cNvSpPr txBox="1"/>
          <p:nvPr/>
        </p:nvSpPr>
        <p:spPr>
          <a:xfrm>
            <a:off x="3094482" y="3828415"/>
            <a:ext cx="929005" cy="5924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 spc="-25" b="1">
                <a:solidFill>
                  <a:srgbClr val="404040"/>
                </a:solidFill>
                <a:latin typeface="Calibri"/>
                <a:cs typeface="Calibri"/>
              </a:rPr>
              <a:t>24</a:t>
            </a:r>
            <a:endParaRPr sz="1400">
              <a:latin typeface="Calibri"/>
              <a:cs typeface="Calibri"/>
            </a:endParaRPr>
          </a:p>
          <a:p>
            <a:pPr algn="r" marR="5080">
              <a:lnSpc>
                <a:spcPct val="100000"/>
              </a:lnSpc>
              <a:spcBef>
                <a:spcPts val="1100"/>
              </a:spcBef>
            </a:pPr>
            <a:r>
              <a:rPr dirty="0" sz="1400" spc="-25" b="1">
                <a:solidFill>
                  <a:srgbClr val="404040"/>
                </a:solidFill>
                <a:latin typeface="Calibri"/>
                <a:cs typeface="Calibri"/>
              </a:rPr>
              <a:t>18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20" name="object 20" descr=""/>
          <p:cNvSpPr txBox="1"/>
          <p:nvPr/>
        </p:nvSpPr>
        <p:spPr>
          <a:xfrm>
            <a:off x="4106036" y="4416044"/>
            <a:ext cx="205740" cy="2393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 spc="-25" b="1">
                <a:solidFill>
                  <a:srgbClr val="404040"/>
                </a:solidFill>
                <a:latin typeface="Calibri"/>
                <a:cs typeface="Calibri"/>
              </a:rPr>
              <a:t>14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21" name="object 21" descr=""/>
          <p:cNvSpPr txBox="1"/>
          <p:nvPr/>
        </p:nvSpPr>
        <p:spPr>
          <a:xfrm>
            <a:off x="5117719" y="4592192"/>
            <a:ext cx="205740" cy="2393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 spc="-25" b="1">
                <a:solidFill>
                  <a:srgbClr val="404040"/>
                </a:solidFill>
                <a:latin typeface="Calibri"/>
                <a:cs typeface="Calibri"/>
              </a:rPr>
              <a:t>11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22" name="object 22" descr=""/>
          <p:cNvSpPr txBox="1"/>
          <p:nvPr/>
        </p:nvSpPr>
        <p:spPr>
          <a:xfrm>
            <a:off x="6129273" y="4416044"/>
            <a:ext cx="205740" cy="2393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 spc="-25" b="1">
                <a:solidFill>
                  <a:srgbClr val="404040"/>
                </a:solidFill>
                <a:latin typeface="Calibri"/>
                <a:cs typeface="Calibri"/>
              </a:rPr>
              <a:t>14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23" name="object 23" descr=""/>
          <p:cNvSpPr txBox="1"/>
          <p:nvPr/>
        </p:nvSpPr>
        <p:spPr>
          <a:xfrm>
            <a:off x="7140956" y="4474845"/>
            <a:ext cx="205740" cy="2393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 spc="-25" b="1">
                <a:solidFill>
                  <a:srgbClr val="404040"/>
                </a:solidFill>
                <a:latin typeface="Calibri"/>
                <a:cs typeface="Calibri"/>
              </a:rPr>
              <a:t>13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24" name="object 24" descr=""/>
          <p:cNvSpPr txBox="1"/>
          <p:nvPr/>
        </p:nvSpPr>
        <p:spPr>
          <a:xfrm>
            <a:off x="8198357" y="4944871"/>
            <a:ext cx="116205" cy="2393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 spc="-50" b="1">
                <a:solidFill>
                  <a:srgbClr val="404040"/>
                </a:solidFill>
                <a:latin typeface="Calibri"/>
                <a:cs typeface="Calibri"/>
              </a:rPr>
              <a:t>5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25" name="object 25" descr=""/>
          <p:cNvSpPr txBox="1"/>
          <p:nvPr/>
        </p:nvSpPr>
        <p:spPr>
          <a:xfrm>
            <a:off x="9209913" y="5003672"/>
            <a:ext cx="116205" cy="2393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 spc="-50" b="1">
                <a:solidFill>
                  <a:srgbClr val="404040"/>
                </a:solidFill>
                <a:latin typeface="Calibri"/>
                <a:cs typeface="Calibri"/>
              </a:rPr>
              <a:t>4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26" name="object 26" descr=""/>
          <p:cNvSpPr txBox="1"/>
          <p:nvPr/>
        </p:nvSpPr>
        <p:spPr>
          <a:xfrm>
            <a:off x="10221848" y="4709921"/>
            <a:ext cx="116205" cy="2393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 spc="-50" b="1">
                <a:solidFill>
                  <a:srgbClr val="404040"/>
                </a:solidFill>
                <a:latin typeface="Calibri"/>
                <a:cs typeface="Calibri"/>
              </a:rPr>
              <a:t>9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27" name="object 27" descr=""/>
          <p:cNvSpPr txBox="1"/>
          <p:nvPr/>
        </p:nvSpPr>
        <p:spPr>
          <a:xfrm>
            <a:off x="11233531" y="5238750"/>
            <a:ext cx="116205" cy="2393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 spc="-50" b="1">
                <a:solidFill>
                  <a:srgbClr val="404040"/>
                </a:solidFill>
                <a:latin typeface="Calibri"/>
                <a:cs typeface="Calibri"/>
              </a:rPr>
              <a:t>0</a:t>
            </a:r>
            <a:endParaRPr sz="1400">
              <a:latin typeface="Calibri"/>
              <a:cs typeface="Calibri"/>
            </a:endParaRPr>
          </a:p>
        </p:txBody>
      </p:sp>
      <p:graphicFrame>
        <p:nvGraphicFramePr>
          <p:cNvPr id="28" name="object 28" descr=""/>
          <p:cNvGraphicFramePr>
            <a:graphicFrameLocks noGrp="1"/>
          </p:cNvGraphicFramePr>
          <p:nvPr/>
        </p:nvGraphicFramePr>
        <p:xfrm>
          <a:off x="699769" y="5682843"/>
          <a:ext cx="10960735" cy="39497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765175"/>
                <a:gridCol w="1132839"/>
                <a:gridCol w="923289"/>
                <a:gridCol w="1155064"/>
                <a:gridCol w="773429"/>
                <a:gridCol w="1250314"/>
                <a:gridCol w="903604"/>
                <a:gridCol w="975995"/>
                <a:gridCol w="1084579"/>
                <a:gridCol w="897890"/>
                <a:gridCol w="1016634"/>
              </a:tblGrid>
              <a:tr h="197485">
                <a:tc>
                  <a:txBody>
                    <a:bodyPr/>
                    <a:lstStyle/>
                    <a:p>
                      <a:pPr marL="31750">
                        <a:lnSpc>
                          <a:spcPts val="1335"/>
                        </a:lnSpc>
                      </a:pPr>
                      <a:r>
                        <a:rPr dirty="0" sz="1400" spc="-10" b="1">
                          <a:solidFill>
                            <a:srgbClr val="585858"/>
                          </a:solidFill>
                          <a:latin typeface="Calibri"/>
                          <a:cs typeface="Calibri"/>
                        </a:rPr>
                        <a:t>ESPAÑA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marL="133985">
                        <a:lnSpc>
                          <a:spcPts val="1335"/>
                        </a:lnSpc>
                      </a:pPr>
                      <a:r>
                        <a:rPr dirty="0" sz="1400" spc="-10" b="1">
                          <a:solidFill>
                            <a:srgbClr val="585858"/>
                          </a:solidFill>
                          <a:latin typeface="Calibri"/>
                          <a:cs typeface="Calibri"/>
                        </a:rPr>
                        <a:t>ARGENTINA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ctr" marR="4445">
                        <a:lnSpc>
                          <a:spcPts val="1335"/>
                        </a:lnSpc>
                      </a:pPr>
                      <a:r>
                        <a:rPr dirty="0" sz="1400" spc="-10" b="1">
                          <a:solidFill>
                            <a:srgbClr val="585858"/>
                          </a:solidFill>
                          <a:latin typeface="Calibri"/>
                          <a:cs typeface="Calibri"/>
                        </a:rPr>
                        <a:t>ESTADOS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marL="125730">
                        <a:lnSpc>
                          <a:spcPts val="1335"/>
                        </a:lnSpc>
                      </a:pPr>
                      <a:r>
                        <a:rPr dirty="0" sz="1400" spc="-10" b="1">
                          <a:solidFill>
                            <a:srgbClr val="585858"/>
                          </a:solidFill>
                          <a:latin typeface="Calibri"/>
                          <a:cs typeface="Calibri"/>
                        </a:rPr>
                        <a:t>AUSTRALIA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marL="191770">
                        <a:lnSpc>
                          <a:spcPts val="1335"/>
                        </a:lnSpc>
                      </a:pPr>
                      <a:r>
                        <a:rPr dirty="0" sz="1400" spc="-10" b="1">
                          <a:solidFill>
                            <a:srgbClr val="585858"/>
                          </a:solidFill>
                          <a:latin typeface="Calibri"/>
                          <a:cs typeface="Calibri"/>
                        </a:rPr>
                        <a:t>CHILE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marL="165100">
                        <a:lnSpc>
                          <a:spcPts val="1335"/>
                        </a:lnSpc>
                      </a:pPr>
                      <a:r>
                        <a:rPr dirty="0" sz="1400" spc="-10" b="1">
                          <a:solidFill>
                            <a:srgbClr val="585858"/>
                          </a:solidFill>
                          <a:latin typeface="Calibri"/>
                          <a:cs typeface="Calibri"/>
                        </a:rPr>
                        <a:t>INGLATERRA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marL="161925">
                        <a:lnSpc>
                          <a:spcPts val="1335"/>
                        </a:lnSpc>
                      </a:pPr>
                      <a:r>
                        <a:rPr dirty="0" sz="1400" spc="-10" b="1">
                          <a:solidFill>
                            <a:srgbClr val="585858"/>
                          </a:solidFill>
                          <a:latin typeface="Calibri"/>
                          <a:cs typeface="Calibri"/>
                        </a:rPr>
                        <a:t>REINO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marL="248285">
                        <a:lnSpc>
                          <a:spcPts val="1335"/>
                        </a:lnSpc>
                      </a:pPr>
                      <a:r>
                        <a:rPr dirty="0" sz="1400" spc="-10" b="1">
                          <a:solidFill>
                            <a:srgbClr val="585858"/>
                          </a:solidFill>
                          <a:latin typeface="Calibri"/>
                          <a:cs typeface="Calibri"/>
                        </a:rPr>
                        <a:t>BRASIL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marL="212725">
                        <a:lnSpc>
                          <a:spcPts val="1335"/>
                        </a:lnSpc>
                      </a:pPr>
                      <a:r>
                        <a:rPr dirty="0" sz="1400" spc="-10" b="1">
                          <a:solidFill>
                            <a:srgbClr val="585858"/>
                          </a:solidFill>
                          <a:latin typeface="Calibri"/>
                          <a:cs typeface="Calibri"/>
                        </a:rPr>
                        <a:t>FRANCIA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ctr" marL="37465">
                        <a:lnSpc>
                          <a:spcPts val="1335"/>
                        </a:lnSpc>
                      </a:pPr>
                      <a:r>
                        <a:rPr dirty="0" sz="1400" spc="-10" b="1">
                          <a:solidFill>
                            <a:srgbClr val="585858"/>
                          </a:solidFill>
                          <a:latin typeface="Calibri"/>
                          <a:cs typeface="Calibri"/>
                        </a:rPr>
                        <a:t>PAÍSES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marL="177165">
                        <a:lnSpc>
                          <a:spcPts val="1335"/>
                        </a:lnSpc>
                      </a:pPr>
                      <a:r>
                        <a:rPr dirty="0" sz="1400" spc="-10" b="1">
                          <a:solidFill>
                            <a:srgbClr val="585858"/>
                          </a:solidFill>
                          <a:latin typeface="Calibri"/>
                          <a:cs typeface="Calibri"/>
                        </a:rPr>
                        <a:t>ALEMANIA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</a:tr>
              <a:tr h="19748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ctr" marR="3810">
                        <a:lnSpc>
                          <a:spcPts val="1455"/>
                        </a:lnSpc>
                      </a:pPr>
                      <a:r>
                        <a:rPr dirty="0" sz="1400" spc="-10" b="1">
                          <a:solidFill>
                            <a:srgbClr val="585858"/>
                          </a:solidFill>
                          <a:latin typeface="Calibri"/>
                          <a:cs typeface="Calibri"/>
                        </a:rPr>
                        <a:t>UNIDOS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marL="141605">
                        <a:lnSpc>
                          <a:spcPts val="1455"/>
                        </a:lnSpc>
                      </a:pPr>
                      <a:r>
                        <a:rPr dirty="0" sz="1400" spc="-10" b="1">
                          <a:solidFill>
                            <a:srgbClr val="585858"/>
                          </a:solidFill>
                          <a:latin typeface="Calibri"/>
                          <a:cs typeface="Calibri"/>
                        </a:rPr>
                        <a:t>UNIDO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ctr" marL="36830">
                        <a:lnSpc>
                          <a:spcPts val="1455"/>
                        </a:lnSpc>
                      </a:pPr>
                      <a:r>
                        <a:rPr dirty="0" sz="1400" spc="-10" b="1">
                          <a:solidFill>
                            <a:srgbClr val="585858"/>
                          </a:solidFill>
                          <a:latin typeface="Calibri"/>
                          <a:cs typeface="Calibri"/>
                        </a:rPr>
                        <a:t>BAJOS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</a:tr>
            </a:tbl>
          </a:graphicData>
        </a:graphic>
      </p:graphicFrame>
      <p:sp>
        <p:nvSpPr>
          <p:cNvPr id="29" name="object 29" descr=""/>
          <p:cNvSpPr/>
          <p:nvPr/>
        </p:nvSpPr>
        <p:spPr>
          <a:xfrm>
            <a:off x="5275453" y="6268332"/>
            <a:ext cx="111760" cy="111760"/>
          </a:xfrm>
          <a:custGeom>
            <a:avLst/>
            <a:gdLst/>
            <a:ahLst/>
            <a:cxnLst/>
            <a:rect l="l" t="t" r="r" b="b"/>
            <a:pathLst>
              <a:path w="111760" h="111760">
                <a:moveTo>
                  <a:pt x="111613" y="0"/>
                </a:moveTo>
                <a:lnTo>
                  <a:pt x="0" y="0"/>
                </a:lnTo>
                <a:lnTo>
                  <a:pt x="0" y="111613"/>
                </a:lnTo>
                <a:lnTo>
                  <a:pt x="111613" y="111613"/>
                </a:lnTo>
                <a:lnTo>
                  <a:pt x="111613" y="0"/>
                </a:lnTo>
                <a:close/>
              </a:path>
            </a:pathLst>
          </a:custGeom>
          <a:solidFill>
            <a:srgbClr val="4471C4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0" name="object 30" descr=""/>
          <p:cNvSpPr txBox="1"/>
          <p:nvPr/>
        </p:nvSpPr>
        <p:spPr>
          <a:xfrm>
            <a:off x="5426202" y="6168338"/>
            <a:ext cx="711200" cy="2692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600" spc="-10" b="1">
                <a:solidFill>
                  <a:srgbClr val="585858"/>
                </a:solidFill>
                <a:latin typeface="Calibri"/>
                <a:cs typeface="Calibri"/>
              </a:rPr>
              <a:t>Hombre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31" name="object 31" descr=""/>
          <p:cNvSpPr/>
          <p:nvPr/>
        </p:nvSpPr>
        <p:spPr>
          <a:xfrm>
            <a:off x="6294628" y="6268332"/>
            <a:ext cx="111760" cy="111760"/>
          </a:xfrm>
          <a:custGeom>
            <a:avLst/>
            <a:gdLst/>
            <a:ahLst/>
            <a:cxnLst/>
            <a:rect l="l" t="t" r="r" b="b"/>
            <a:pathLst>
              <a:path w="111760" h="111760">
                <a:moveTo>
                  <a:pt x="111613" y="0"/>
                </a:moveTo>
                <a:lnTo>
                  <a:pt x="0" y="0"/>
                </a:lnTo>
                <a:lnTo>
                  <a:pt x="0" y="111613"/>
                </a:lnTo>
                <a:lnTo>
                  <a:pt x="111613" y="111613"/>
                </a:lnTo>
                <a:lnTo>
                  <a:pt x="111613" y="0"/>
                </a:lnTo>
                <a:close/>
              </a:path>
            </a:pathLst>
          </a:custGeom>
          <a:solidFill>
            <a:srgbClr val="00AFE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2" name="object 32" descr=""/>
          <p:cNvSpPr txBox="1"/>
          <p:nvPr/>
        </p:nvSpPr>
        <p:spPr>
          <a:xfrm>
            <a:off x="6445377" y="6168338"/>
            <a:ext cx="537845" cy="2692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600" spc="-10" b="1">
                <a:solidFill>
                  <a:srgbClr val="585858"/>
                </a:solidFill>
                <a:latin typeface="Calibri"/>
                <a:cs typeface="Calibri"/>
              </a:rPr>
              <a:t>Mujer</a:t>
            </a:r>
            <a:endParaRPr sz="16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ctrTitle"/>
          </p:nvPr>
        </p:nvSpPr>
        <p:spPr>
          <a:prstGeom prst="rect"/>
        </p:spPr>
        <p:txBody>
          <a:bodyPr wrap="square" lIns="0" tIns="286384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pc="-25">
                <a:latin typeface="Calibri Light"/>
                <a:cs typeface="Calibri Light"/>
              </a:rPr>
              <a:t>Lugar</a:t>
            </a:r>
            <a:r>
              <a:rPr dirty="0" spc="-155">
                <a:latin typeface="Calibri Light"/>
                <a:cs typeface="Calibri Light"/>
              </a:rPr>
              <a:t> </a:t>
            </a:r>
            <a:r>
              <a:rPr dirty="0">
                <a:latin typeface="Calibri Light"/>
                <a:cs typeface="Calibri Light"/>
              </a:rPr>
              <a:t>de</a:t>
            </a:r>
            <a:r>
              <a:rPr dirty="0" spc="-150">
                <a:latin typeface="Calibri Light"/>
                <a:cs typeface="Calibri Light"/>
              </a:rPr>
              <a:t> </a:t>
            </a:r>
            <a:r>
              <a:rPr dirty="0" spc="-40">
                <a:latin typeface="Calibri Light"/>
                <a:cs typeface="Calibri Light"/>
              </a:rPr>
              <a:t>procedencia</a:t>
            </a:r>
            <a:r>
              <a:rPr dirty="0" spc="-160">
                <a:latin typeface="Calibri Light"/>
                <a:cs typeface="Calibri Light"/>
              </a:rPr>
              <a:t> </a:t>
            </a:r>
            <a:r>
              <a:rPr dirty="0">
                <a:latin typeface="Calibri Light"/>
                <a:cs typeface="Calibri Light"/>
              </a:rPr>
              <a:t>del</a:t>
            </a:r>
            <a:r>
              <a:rPr dirty="0" spc="-145">
                <a:latin typeface="Calibri Light"/>
                <a:cs typeface="Calibri Light"/>
              </a:rPr>
              <a:t> </a:t>
            </a:r>
            <a:r>
              <a:rPr dirty="0" spc="-30">
                <a:latin typeface="Calibri Light"/>
                <a:cs typeface="Calibri Light"/>
              </a:rPr>
              <a:t>Becario</a:t>
            </a:r>
            <a:r>
              <a:rPr dirty="0" spc="-160">
                <a:latin typeface="Calibri Light"/>
                <a:cs typeface="Calibri Light"/>
              </a:rPr>
              <a:t> </a:t>
            </a:r>
            <a:r>
              <a:rPr dirty="0">
                <a:latin typeface="Calibri Light"/>
                <a:cs typeface="Calibri Light"/>
              </a:rPr>
              <a:t>por</a:t>
            </a:r>
            <a:r>
              <a:rPr dirty="0" spc="-150">
                <a:latin typeface="Calibri Light"/>
                <a:cs typeface="Calibri Light"/>
              </a:rPr>
              <a:t> </a:t>
            </a:r>
            <a:r>
              <a:rPr dirty="0" spc="-30">
                <a:latin typeface="Calibri Light"/>
                <a:cs typeface="Calibri Light"/>
              </a:rPr>
              <a:t>lugar</a:t>
            </a:r>
            <a:r>
              <a:rPr dirty="0" spc="-165">
                <a:latin typeface="Calibri Light"/>
                <a:cs typeface="Calibri Light"/>
              </a:rPr>
              <a:t> </a:t>
            </a:r>
            <a:r>
              <a:rPr dirty="0">
                <a:latin typeface="Calibri Light"/>
                <a:cs typeface="Calibri Light"/>
              </a:rPr>
              <a:t>de</a:t>
            </a:r>
            <a:r>
              <a:rPr dirty="0" spc="-145">
                <a:latin typeface="Calibri Light"/>
                <a:cs typeface="Calibri Light"/>
              </a:rPr>
              <a:t> </a:t>
            </a:r>
            <a:r>
              <a:rPr dirty="0" spc="-10">
                <a:latin typeface="Calibri Light"/>
                <a:cs typeface="Calibri Light"/>
              </a:rPr>
              <a:t>estudio</a:t>
            </a:r>
          </a:p>
        </p:txBody>
      </p:sp>
      <p:grpSp>
        <p:nvGrpSpPr>
          <p:cNvPr id="3" name="object 3" descr=""/>
          <p:cNvGrpSpPr/>
          <p:nvPr/>
        </p:nvGrpSpPr>
        <p:grpSpPr>
          <a:xfrm>
            <a:off x="2240279" y="4504944"/>
            <a:ext cx="411480" cy="196850"/>
            <a:chOff x="2240279" y="4504944"/>
            <a:chExt cx="411480" cy="196850"/>
          </a:xfrm>
        </p:grpSpPr>
        <p:sp>
          <p:nvSpPr>
            <p:cNvPr id="4" name="object 4" descr=""/>
            <p:cNvSpPr/>
            <p:nvPr/>
          </p:nvSpPr>
          <p:spPr>
            <a:xfrm>
              <a:off x="2240279" y="4504944"/>
              <a:ext cx="329565" cy="196850"/>
            </a:xfrm>
            <a:custGeom>
              <a:avLst/>
              <a:gdLst/>
              <a:ahLst/>
              <a:cxnLst/>
              <a:rect l="l" t="t" r="r" b="b"/>
              <a:pathLst>
                <a:path w="329564" h="196850">
                  <a:moveTo>
                    <a:pt x="329183" y="0"/>
                  </a:moveTo>
                  <a:lnTo>
                    <a:pt x="0" y="0"/>
                  </a:lnTo>
                  <a:lnTo>
                    <a:pt x="0" y="196595"/>
                  </a:lnTo>
                  <a:lnTo>
                    <a:pt x="329183" y="196595"/>
                  </a:lnTo>
                  <a:lnTo>
                    <a:pt x="329183" y="0"/>
                  </a:lnTo>
                  <a:close/>
                </a:path>
              </a:pathLst>
            </a:custGeom>
            <a:solidFill>
              <a:srgbClr val="00AFE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 descr=""/>
            <p:cNvSpPr/>
            <p:nvPr/>
          </p:nvSpPr>
          <p:spPr>
            <a:xfrm>
              <a:off x="2569463" y="4504944"/>
              <a:ext cx="82550" cy="196850"/>
            </a:xfrm>
            <a:custGeom>
              <a:avLst/>
              <a:gdLst/>
              <a:ahLst/>
              <a:cxnLst/>
              <a:rect l="l" t="t" r="r" b="b"/>
              <a:pathLst>
                <a:path w="82550" h="196850">
                  <a:moveTo>
                    <a:pt x="82296" y="0"/>
                  </a:moveTo>
                  <a:lnTo>
                    <a:pt x="0" y="0"/>
                  </a:lnTo>
                  <a:lnTo>
                    <a:pt x="0" y="196595"/>
                  </a:lnTo>
                  <a:lnTo>
                    <a:pt x="82296" y="196595"/>
                  </a:lnTo>
                  <a:lnTo>
                    <a:pt x="82296" y="0"/>
                  </a:lnTo>
                  <a:close/>
                </a:path>
              </a:pathLst>
            </a:custGeom>
            <a:solidFill>
              <a:srgbClr val="C00000"/>
            </a:solid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6" name="object 6" descr=""/>
          <p:cNvGrpSpPr/>
          <p:nvPr/>
        </p:nvGrpSpPr>
        <p:grpSpPr>
          <a:xfrm>
            <a:off x="1911095" y="3026664"/>
            <a:ext cx="1069975" cy="196850"/>
            <a:chOff x="1911095" y="3026664"/>
            <a:chExt cx="1069975" cy="196850"/>
          </a:xfrm>
        </p:grpSpPr>
        <p:sp>
          <p:nvSpPr>
            <p:cNvPr id="7" name="object 7" descr=""/>
            <p:cNvSpPr/>
            <p:nvPr/>
          </p:nvSpPr>
          <p:spPr>
            <a:xfrm>
              <a:off x="1911095" y="3026664"/>
              <a:ext cx="165100" cy="196850"/>
            </a:xfrm>
            <a:custGeom>
              <a:avLst/>
              <a:gdLst/>
              <a:ahLst/>
              <a:cxnLst/>
              <a:rect l="l" t="t" r="r" b="b"/>
              <a:pathLst>
                <a:path w="165100" h="196850">
                  <a:moveTo>
                    <a:pt x="164592" y="0"/>
                  </a:moveTo>
                  <a:lnTo>
                    <a:pt x="0" y="0"/>
                  </a:lnTo>
                  <a:lnTo>
                    <a:pt x="0" y="196596"/>
                  </a:lnTo>
                  <a:lnTo>
                    <a:pt x="164592" y="196596"/>
                  </a:lnTo>
                  <a:lnTo>
                    <a:pt x="164592" y="0"/>
                  </a:lnTo>
                  <a:close/>
                </a:path>
              </a:pathLst>
            </a:custGeom>
            <a:solidFill>
              <a:srgbClr val="92D05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" name="object 8" descr=""/>
            <p:cNvSpPr/>
            <p:nvPr/>
          </p:nvSpPr>
          <p:spPr>
            <a:xfrm>
              <a:off x="2075687" y="3026664"/>
              <a:ext cx="82550" cy="196850"/>
            </a:xfrm>
            <a:custGeom>
              <a:avLst/>
              <a:gdLst/>
              <a:ahLst/>
              <a:cxnLst/>
              <a:rect l="l" t="t" r="r" b="b"/>
              <a:pathLst>
                <a:path w="82550" h="196850">
                  <a:moveTo>
                    <a:pt x="82295" y="0"/>
                  </a:moveTo>
                  <a:lnTo>
                    <a:pt x="0" y="0"/>
                  </a:lnTo>
                  <a:lnTo>
                    <a:pt x="0" y="196596"/>
                  </a:lnTo>
                  <a:lnTo>
                    <a:pt x="82295" y="196596"/>
                  </a:lnTo>
                  <a:lnTo>
                    <a:pt x="82295" y="0"/>
                  </a:lnTo>
                  <a:close/>
                </a:path>
              </a:pathLst>
            </a:custGeom>
            <a:solidFill>
              <a:srgbClr val="A4A4A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 descr=""/>
            <p:cNvSpPr/>
            <p:nvPr/>
          </p:nvSpPr>
          <p:spPr>
            <a:xfrm>
              <a:off x="2157983" y="3026664"/>
              <a:ext cx="576580" cy="196850"/>
            </a:xfrm>
            <a:custGeom>
              <a:avLst/>
              <a:gdLst/>
              <a:ahLst/>
              <a:cxnLst/>
              <a:rect l="l" t="t" r="r" b="b"/>
              <a:pathLst>
                <a:path w="576580" h="196850">
                  <a:moveTo>
                    <a:pt x="576072" y="0"/>
                  </a:moveTo>
                  <a:lnTo>
                    <a:pt x="0" y="0"/>
                  </a:lnTo>
                  <a:lnTo>
                    <a:pt x="0" y="196596"/>
                  </a:lnTo>
                  <a:lnTo>
                    <a:pt x="576072" y="196596"/>
                  </a:lnTo>
                  <a:lnTo>
                    <a:pt x="576072" y="0"/>
                  </a:lnTo>
                  <a:close/>
                </a:path>
              </a:pathLst>
            </a:custGeom>
            <a:solidFill>
              <a:srgbClr val="00AFE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 descr=""/>
            <p:cNvSpPr/>
            <p:nvPr/>
          </p:nvSpPr>
          <p:spPr>
            <a:xfrm>
              <a:off x="2734055" y="3026664"/>
              <a:ext cx="247015" cy="196850"/>
            </a:xfrm>
            <a:custGeom>
              <a:avLst/>
              <a:gdLst/>
              <a:ahLst/>
              <a:cxnLst/>
              <a:rect l="l" t="t" r="r" b="b"/>
              <a:pathLst>
                <a:path w="247014" h="196850">
                  <a:moveTo>
                    <a:pt x="246887" y="0"/>
                  </a:moveTo>
                  <a:lnTo>
                    <a:pt x="0" y="0"/>
                  </a:lnTo>
                  <a:lnTo>
                    <a:pt x="0" y="196596"/>
                  </a:lnTo>
                  <a:lnTo>
                    <a:pt x="246887" y="196596"/>
                  </a:lnTo>
                  <a:lnTo>
                    <a:pt x="246887" y="0"/>
                  </a:lnTo>
                  <a:close/>
                </a:path>
              </a:pathLst>
            </a:custGeom>
            <a:solidFill>
              <a:srgbClr val="C00000"/>
            </a:solid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11" name="object 11" descr=""/>
          <p:cNvGrpSpPr/>
          <p:nvPr/>
        </p:nvGrpSpPr>
        <p:grpSpPr>
          <a:xfrm>
            <a:off x="2157983" y="2534411"/>
            <a:ext cx="1645920" cy="196850"/>
            <a:chOff x="2157983" y="2534411"/>
            <a:chExt cx="1645920" cy="196850"/>
          </a:xfrm>
        </p:grpSpPr>
        <p:sp>
          <p:nvSpPr>
            <p:cNvPr id="12" name="object 12" descr=""/>
            <p:cNvSpPr/>
            <p:nvPr/>
          </p:nvSpPr>
          <p:spPr>
            <a:xfrm>
              <a:off x="2157983" y="2534411"/>
              <a:ext cx="247015" cy="196850"/>
            </a:xfrm>
            <a:custGeom>
              <a:avLst/>
              <a:gdLst/>
              <a:ahLst/>
              <a:cxnLst/>
              <a:rect l="l" t="t" r="r" b="b"/>
              <a:pathLst>
                <a:path w="247014" h="196850">
                  <a:moveTo>
                    <a:pt x="246888" y="0"/>
                  </a:moveTo>
                  <a:lnTo>
                    <a:pt x="0" y="0"/>
                  </a:lnTo>
                  <a:lnTo>
                    <a:pt x="0" y="196596"/>
                  </a:lnTo>
                  <a:lnTo>
                    <a:pt x="246888" y="196596"/>
                  </a:lnTo>
                  <a:lnTo>
                    <a:pt x="246888" y="0"/>
                  </a:lnTo>
                  <a:close/>
                </a:path>
              </a:pathLst>
            </a:custGeom>
            <a:solidFill>
              <a:srgbClr val="92D05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3" name="object 13" descr=""/>
            <p:cNvSpPr/>
            <p:nvPr/>
          </p:nvSpPr>
          <p:spPr>
            <a:xfrm>
              <a:off x="2404871" y="2534411"/>
              <a:ext cx="82550" cy="196850"/>
            </a:xfrm>
            <a:custGeom>
              <a:avLst/>
              <a:gdLst/>
              <a:ahLst/>
              <a:cxnLst/>
              <a:rect l="l" t="t" r="r" b="b"/>
              <a:pathLst>
                <a:path w="82550" h="196850">
                  <a:moveTo>
                    <a:pt x="82295" y="0"/>
                  </a:moveTo>
                  <a:lnTo>
                    <a:pt x="0" y="0"/>
                  </a:lnTo>
                  <a:lnTo>
                    <a:pt x="0" y="196596"/>
                  </a:lnTo>
                  <a:lnTo>
                    <a:pt x="82295" y="196596"/>
                  </a:lnTo>
                  <a:lnTo>
                    <a:pt x="82295" y="0"/>
                  </a:lnTo>
                  <a:close/>
                </a:path>
              </a:pathLst>
            </a:custGeom>
            <a:solidFill>
              <a:srgbClr val="A4A4A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4" name="object 14" descr=""/>
            <p:cNvSpPr/>
            <p:nvPr/>
          </p:nvSpPr>
          <p:spPr>
            <a:xfrm>
              <a:off x="2487167" y="2534411"/>
              <a:ext cx="1152525" cy="196850"/>
            </a:xfrm>
            <a:custGeom>
              <a:avLst/>
              <a:gdLst/>
              <a:ahLst/>
              <a:cxnLst/>
              <a:rect l="l" t="t" r="r" b="b"/>
              <a:pathLst>
                <a:path w="1152525" h="196850">
                  <a:moveTo>
                    <a:pt x="1152144" y="0"/>
                  </a:moveTo>
                  <a:lnTo>
                    <a:pt x="0" y="0"/>
                  </a:lnTo>
                  <a:lnTo>
                    <a:pt x="0" y="196596"/>
                  </a:lnTo>
                  <a:lnTo>
                    <a:pt x="1152144" y="196596"/>
                  </a:lnTo>
                  <a:lnTo>
                    <a:pt x="1152144" y="0"/>
                  </a:lnTo>
                  <a:close/>
                </a:path>
              </a:pathLst>
            </a:custGeom>
            <a:solidFill>
              <a:srgbClr val="00AFE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5" name="object 15" descr=""/>
            <p:cNvSpPr/>
            <p:nvPr/>
          </p:nvSpPr>
          <p:spPr>
            <a:xfrm>
              <a:off x="3639311" y="2534411"/>
              <a:ext cx="165100" cy="196850"/>
            </a:xfrm>
            <a:custGeom>
              <a:avLst/>
              <a:gdLst/>
              <a:ahLst/>
              <a:cxnLst/>
              <a:rect l="l" t="t" r="r" b="b"/>
              <a:pathLst>
                <a:path w="165100" h="196850">
                  <a:moveTo>
                    <a:pt x="164591" y="0"/>
                  </a:moveTo>
                  <a:lnTo>
                    <a:pt x="0" y="0"/>
                  </a:lnTo>
                  <a:lnTo>
                    <a:pt x="0" y="196596"/>
                  </a:lnTo>
                  <a:lnTo>
                    <a:pt x="164591" y="196596"/>
                  </a:lnTo>
                  <a:lnTo>
                    <a:pt x="164591" y="0"/>
                  </a:lnTo>
                  <a:close/>
                </a:path>
              </a:pathLst>
            </a:custGeom>
            <a:solidFill>
              <a:srgbClr val="C00000"/>
            </a:solid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16" name="object 16" descr=""/>
          <p:cNvGrpSpPr/>
          <p:nvPr/>
        </p:nvGrpSpPr>
        <p:grpSpPr>
          <a:xfrm>
            <a:off x="2322576" y="2040635"/>
            <a:ext cx="1975485" cy="198120"/>
            <a:chOff x="2322576" y="2040635"/>
            <a:chExt cx="1975485" cy="198120"/>
          </a:xfrm>
        </p:grpSpPr>
        <p:sp>
          <p:nvSpPr>
            <p:cNvPr id="17" name="object 17" descr=""/>
            <p:cNvSpPr/>
            <p:nvPr/>
          </p:nvSpPr>
          <p:spPr>
            <a:xfrm>
              <a:off x="2322576" y="2040635"/>
              <a:ext cx="411480" cy="198120"/>
            </a:xfrm>
            <a:custGeom>
              <a:avLst/>
              <a:gdLst/>
              <a:ahLst/>
              <a:cxnLst/>
              <a:rect l="l" t="t" r="r" b="b"/>
              <a:pathLst>
                <a:path w="411480" h="198119">
                  <a:moveTo>
                    <a:pt x="411480" y="0"/>
                  </a:moveTo>
                  <a:lnTo>
                    <a:pt x="0" y="0"/>
                  </a:lnTo>
                  <a:lnTo>
                    <a:pt x="0" y="198119"/>
                  </a:lnTo>
                  <a:lnTo>
                    <a:pt x="411480" y="198119"/>
                  </a:lnTo>
                  <a:lnTo>
                    <a:pt x="411480" y="0"/>
                  </a:lnTo>
                  <a:close/>
                </a:path>
              </a:pathLst>
            </a:custGeom>
            <a:solidFill>
              <a:srgbClr val="92D05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8" name="object 18" descr=""/>
            <p:cNvSpPr/>
            <p:nvPr/>
          </p:nvSpPr>
          <p:spPr>
            <a:xfrm>
              <a:off x="2734056" y="2040635"/>
              <a:ext cx="82550" cy="198120"/>
            </a:xfrm>
            <a:custGeom>
              <a:avLst/>
              <a:gdLst/>
              <a:ahLst/>
              <a:cxnLst/>
              <a:rect l="l" t="t" r="r" b="b"/>
              <a:pathLst>
                <a:path w="82550" h="198119">
                  <a:moveTo>
                    <a:pt x="82295" y="0"/>
                  </a:moveTo>
                  <a:lnTo>
                    <a:pt x="0" y="0"/>
                  </a:lnTo>
                  <a:lnTo>
                    <a:pt x="0" y="198119"/>
                  </a:lnTo>
                  <a:lnTo>
                    <a:pt x="82295" y="198119"/>
                  </a:lnTo>
                  <a:lnTo>
                    <a:pt x="82295" y="0"/>
                  </a:lnTo>
                  <a:close/>
                </a:path>
              </a:pathLst>
            </a:custGeom>
            <a:solidFill>
              <a:srgbClr val="A4A4A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9" name="object 19" descr=""/>
            <p:cNvSpPr/>
            <p:nvPr/>
          </p:nvSpPr>
          <p:spPr>
            <a:xfrm>
              <a:off x="2816352" y="2040635"/>
              <a:ext cx="1316990" cy="198120"/>
            </a:xfrm>
            <a:custGeom>
              <a:avLst/>
              <a:gdLst/>
              <a:ahLst/>
              <a:cxnLst/>
              <a:rect l="l" t="t" r="r" b="b"/>
              <a:pathLst>
                <a:path w="1316989" h="198119">
                  <a:moveTo>
                    <a:pt x="1316736" y="0"/>
                  </a:moveTo>
                  <a:lnTo>
                    <a:pt x="0" y="0"/>
                  </a:lnTo>
                  <a:lnTo>
                    <a:pt x="0" y="198119"/>
                  </a:lnTo>
                  <a:lnTo>
                    <a:pt x="1316736" y="198119"/>
                  </a:lnTo>
                  <a:lnTo>
                    <a:pt x="1316736" y="0"/>
                  </a:lnTo>
                  <a:close/>
                </a:path>
              </a:pathLst>
            </a:custGeom>
            <a:solidFill>
              <a:srgbClr val="00AFE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0" name="object 20" descr=""/>
            <p:cNvSpPr/>
            <p:nvPr/>
          </p:nvSpPr>
          <p:spPr>
            <a:xfrm>
              <a:off x="4133088" y="2040635"/>
              <a:ext cx="165100" cy="198120"/>
            </a:xfrm>
            <a:custGeom>
              <a:avLst/>
              <a:gdLst/>
              <a:ahLst/>
              <a:cxnLst/>
              <a:rect l="l" t="t" r="r" b="b"/>
              <a:pathLst>
                <a:path w="165100" h="198119">
                  <a:moveTo>
                    <a:pt x="164591" y="0"/>
                  </a:moveTo>
                  <a:lnTo>
                    <a:pt x="0" y="0"/>
                  </a:lnTo>
                  <a:lnTo>
                    <a:pt x="0" y="198119"/>
                  </a:lnTo>
                  <a:lnTo>
                    <a:pt x="164591" y="198119"/>
                  </a:lnTo>
                  <a:lnTo>
                    <a:pt x="164591" y="0"/>
                  </a:lnTo>
                  <a:close/>
                </a:path>
              </a:pathLst>
            </a:custGeom>
            <a:solidFill>
              <a:srgbClr val="C00000"/>
            </a:solid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21" name="object 21" descr=""/>
          <p:cNvGrpSpPr/>
          <p:nvPr/>
        </p:nvGrpSpPr>
        <p:grpSpPr>
          <a:xfrm>
            <a:off x="1659572" y="1396047"/>
            <a:ext cx="1075055" cy="4937125"/>
            <a:chOff x="1659572" y="1396047"/>
            <a:chExt cx="1075055" cy="4937125"/>
          </a:xfrm>
        </p:grpSpPr>
        <p:sp>
          <p:nvSpPr>
            <p:cNvPr id="22" name="object 22" descr=""/>
            <p:cNvSpPr/>
            <p:nvPr/>
          </p:nvSpPr>
          <p:spPr>
            <a:xfrm>
              <a:off x="1664335" y="3518915"/>
              <a:ext cx="741045" cy="2661285"/>
            </a:xfrm>
            <a:custGeom>
              <a:avLst/>
              <a:gdLst/>
              <a:ahLst/>
              <a:cxnLst/>
              <a:rect l="l" t="t" r="r" b="b"/>
              <a:pathLst>
                <a:path w="741044" h="2661285">
                  <a:moveTo>
                    <a:pt x="82169" y="2464308"/>
                  </a:moveTo>
                  <a:lnTo>
                    <a:pt x="0" y="2464308"/>
                  </a:lnTo>
                  <a:lnTo>
                    <a:pt x="0" y="2660904"/>
                  </a:lnTo>
                  <a:lnTo>
                    <a:pt x="82169" y="2660904"/>
                  </a:lnTo>
                  <a:lnTo>
                    <a:pt x="82169" y="2464308"/>
                  </a:lnTo>
                  <a:close/>
                </a:path>
                <a:path w="741044" h="2661285">
                  <a:moveTo>
                    <a:pt x="82169" y="1972056"/>
                  </a:moveTo>
                  <a:lnTo>
                    <a:pt x="0" y="1972056"/>
                  </a:lnTo>
                  <a:lnTo>
                    <a:pt x="0" y="2168652"/>
                  </a:lnTo>
                  <a:lnTo>
                    <a:pt x="82169" y="2168652"/>
                  </a:lnTo>
                  <a:lnTo>
                    <a:pt x="82169" y="1972056"/>
                  </a:lnTo>
                  <a:close/>
                </a:path>
                <a:path w="741044" h="2661285">
                  <a:moveTo>
                    <a:pt x="329057" y="1478280"/>
                  </a:moveTo>
                  <a:lnTo>
                    <a:pt x="0" y="1478280"/>
                  </a:lnTo>
                  <a:lnTo>
                    <a:pt x="0" y="1676412"/>
                  </a:lnTo>
                  <a:lnTo>
                    <a:pt x="329057" y="1676412"/>
                  </a:lnTo>
                  <a:lnTo>
                    <a:pt x="329057" y="1478280"/>
                  </a:lnTo>
                  <a:close/>
                </a:path>
                <a:path w="741044" h="2661285">
                  <a:moveTo>
                    <a:pt x="740537" y="0"/>
                  </a:moveTo>
                  <a:lnTo>
                    <a:pt x="0" y="0"/>
                  </a:lnTo>
                  <a:lnTo>
                    <a:pt x="0" y="198120"/>
                  </a:lnTo>
                  <a:lnTo>
                    <a:pt x="740537" y="198120"/>
                  </a:lnTo>
                  <a:lnTo>
                    <a:pt x="740537" y="0"/>
                  </a:lnTo>
                  <a:close/>
                </a:path>
              </a:pathLst>
            </a:custGeom>
            <a:solidFill>
              <a:srgbClr val="00506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3" name="object 23" descr=""/>
            <p:cNvSpPr/>
            <p:nvPr/>
          </p:nvSpPr>
          <p:spPr>
            <a:xfrm>
              <a:off x="1746504" y="4997195"/>
              <a:ext cx="494030" cy="1183005"/>
            </a:xfrm>
            <a:custGeom>
              <a:avLst/>
              <a:gdLst/>
              <a:ahLst/>
              <a:cxnLst/>
              <a:rect l="l" t="t" r="r" b="b"/>
              <a:pathLst>
                <a:path w="494030" h="1183004">
                  <a:moveTo>
                    <a:pt x="82296" y="986028"/>
                  </a:moveTo>
                  <a:lnTo>
                    <a:pt x="0" y="986028"/>
                  </a:lnTo>
                  <a:lnTo>
                    <a:pt x="0" y="1182624"/>
                  </a:lnTo>
                  <a:lnTo>
                    <a:pt x="82296" y="1182624"/>
                  </a:lnTo>
                  <a:lnTo>
                    <a:pt x="82296" y="986028"/>
                  </a:lnTo>
                  <a:close/>
                </a:path>
                <a:path w="494030" h="1183004">
                  <a:moveTo>
                    <a:pt x="164592" y="493776"/>
                  </a:moveTo>
                  <a:lnTo>
                    <a:pt x="0" y="493776"/>
                  </a:lnTo>
                  <a:lnTo>
                    <a:pt x="0" y="690372"/>
                  </a:lnTo>
                  <a:lnTo>
                    <a:pt x="164592" y="690372"/>
                  </a:lnTo>
                  <a:lnTo>
                    <a:pt x="164592" y="493776"/>
                  </a:lnTo>
                  <a:close/>
                </a:path>
                <a:path w="494030" h="1183004">
                  <a:moveTo>
                    <a:pt x="493776" y="0"/>
                  </a:moveTo>
                  <a:lnTo>
                    <a:pt x="246888" y="0"/>
                  </a:lnTo>
                  <a:lnTo>
                    <a:pt x="246888" y="198132"/>
                  </a:lnTo>
                  <a:lnTo>
                    <a:pt x="493776" y="198132"/>
                  </a:lnTo>
                  <a:lnTo>
                    <a:pt x="493776" y="0"/>
                  </a:lnTo>
                  <a:close/>
                </a:path>
              </a:pathLst>
            </a:custGeom>
            <a:solidFill>
              <a:srgbClr val="A4A4A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4" name="object 24" descr=""/>
            <p:cNvSpPr/>
            <p:nvPr/>
          </p:nvSpPr>
          <p:spPr>
            <a:xfrm>
              <a:off x="1828800" y="3518915"/>
              <a:ext cx="905510" cy="2661285"/>
            </a:xfrm>
            <a:custGeom>
              <a:avLst/>
              <a:gdLst/>
              <a:ahLst/>
              <a:cxnLst/>
              <a:rect l="l" t="t" r="r" b="b"/>
              <a:pathLst>
                <a:path w="905510" h="2661285">
                  <a:moveTo>
                    <a:pt x="411480" y="1972056"/>
                  </a:moveTo>
                  <a:lnTo>
                    <a:pt x="82296" y="1972056"/>
                  </a:lnTo>
                  <a:lnTo>
                    <a:pt x="82296" y="2168652"/>
                  </a:lnTo>
                  <a:lnTo>
                    <a:pt x="411480" y="2168652"/>
                  </a:lnTo>
                  <a:lnTo>
                    <a:pt x="411480" y="1972056"/>
                  </a:lnTo>
                  <a:close/>
                </a:path>
                <a:path w="905510" h="2661285">
                  <a:moveTo>
                    <a:pt x="493776" y="2464308"/>
                  </a:moveTo>
                  <a:lnTo>
                    <a:pt x="0" y="2464308"/>
                  </a:lnTo>
                  <a:lnTo>
                    <a:pt x="0" y="2660904"/>
                  </a:lnTo>
                  <a:lnTo>
                    <a:pt x="493776" y="2660904"/>
                  </a:lnTo>
                  <a:lnTo>
                    <a:pt x="493776" y="2464308"/>
                  </a:lnTo>
                  <a:close/>
                </a:path>
                <a:path w="905510" h="2661285">
                  <a:moveTo>
                    <a:pt x="658368" y="1478280"/>
                  </a:moveTo>
                  <a:lnTo>
                    <a:pt x="411480" y="1478280"/>
                  </a:lnTo>
                  <a:lnTo>
                    <a:pt x="411480" y="1676412"/>
                  </a:lnTo>
                  <a:lnTo>
                    <a:pt x="658368" y="1676412"/>
                  </a:lnTo>
                  <a:lnTo>
                    <a:pt x="658368" y="1478280"/>
                  </a:lnTo>
                  <a:close/>
                </a:path>
                <a:path w="905510" h="2661285">
                  <a:moveTo>
                    <a:pt x="905256" y="0"/>
                  </a:moveTo>
                  <a:lnTo>
                    <a:pt x="576072" y="0"/>
                  </a:lnTo>
                  <a:lnTo>
                    <a:pt x="576072" y="198120"/>
                  </a:lnTo>
                  <a:lnTo>
                    <a:pt x="905256" y="198120"/>
                  </a:lnTo>
                  <a:lnTo>
                    <a:pt x="905256" y="0"/>
                  </a:lnTo>
                  <a:close/>
                </a:path>
              </a:pathLst>
            </a:custGeom>
            <a:solidFill>
              <a:srgbClr val="00AFE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5" name="object 25" descr=""/>
            <p:cNvSpPr/>
            <p:nvPr/>
          </p:nvSpPr>
          <p:spPr>
            <a:xfrm>
              <a:off x="2240280" y="5490972"/>
              <a:ext cx="82550" cy="196850"/>
            </a:xfrm>
            <a:custGeom>
              <a:avLst/>
              <a:gdLst/>
              <a:ahLst/>
              <a:cxnLst/>
              <a:rect l="l" t="t" r="r" b="b"/>
              <a:pathLst>
                <a:path w="82550" h="196850">
                  <a:moveTo>
                    <a:pt x="82295" y="0"/>
                  </a:moveTo>
                  <a:lnTo>
                    <a:pt x="0" y="0"/>
                  </a:lnTo>
                  <a:lnTo>
                    <a:pt x="0" y="196595"/>
                  </a:lnTo>
                  <a:lnTo>
                    <a:pt x="82295" y="196595"/>
                  </a:lnTo>
                  <a:lnTo>
                    <a:pt x="82295" y="0"/>
                  </a:lnTo>
                  <a:close/>
                </a:path>
              </a:pathLst>
            </a:custGeom>
            <a:solidFill>
              <a:srgbClr val="C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6" name="object 26" descr=""/>
            <p:cNvSpPr/>
            <p:nvPr/>
          </p:nvSpPr>
          <p:spPr>
            <a:xfrm>
              <a:off x="1664335" y="1400810"/>
              <a:ext cx="0" cy="4927600"/>
            </a:xfrm>
            <a:custGeom>
              <a:avLst/>
              <a:gdLst/>
              <a:ahLst/>
              <a:cxnLst/>
              <a:rect l="l" t="t" r="r" b="b"/>
              <a:pathLst>
                <a:path w="0" h="4927600">
                  <a:moveTo>
                    <a:pt x="0" y="4927053"/>
                  </a:moveTo>
                  <a:lnTo>
                    <a:pt x="0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27" name="object 27" descr=""/>
          <p:cNvSpPr txBox="1"/>
          <p:nvPr/>
        </p:nvSpPr>
        <p:spPr>
          <a:xfrm>
            <a:off x="1664335" y="4504944"/>
            <a:ext cx="247015" cy="196850"/>
          </a:xfrm>
          <a:prstGeom prst="rect">
            <a:avLst/>
          </a:prstGeom>
          <a:solidFill>
            <a:srgbClr val="00506A"/>
          </a:solidFill>
        </p:spPr>
        <p:txBody>
          <a:bodyPr wrap="square" lIns="0" tIns="0" rIns="0" bIns="0" rtlCol="0" vert="horz">
            <a:spAutoFit/>
          </a:bodyPr>
          <a:lstStyle/>
          <a:p>
            <a:pPr algn="ctr">
              <a:lnSpc>
                <a:spcPts val="1430"/>
              </a:lnSpc>
            </a:pPr>
            <a:r>
              <a:rPr dirty="0" sz="1200" spc="-50" b="1">
                <a:solidFill>
                  <a:srgbClr val="FFFFFF"/>
                </a:solidFill>
                <a:latin typeface="Calibri"/>
                <a:cs typeface="Calibri"/>
              </a:rPr>
              <a:t>3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28" name="object 28" descr=""/>
          <p:cNvSpPr txBox="1"/>
          <p:nvPr/>
        </p:nvSpPr>
        <p:spPr>
          <a:xfrm>
            <a:off x="1664335" y="4012691"/>
            <a:ext cx="164465" cy="196850"/>
          </a:xfrm>
          <a:prstGeom prst="rect">
            <a:avLst/>
          </a:prstGeom>
          <a:solidFill>
            <a:srgbClr val="00506A"/>
          </a:solidFill>
        </p:spPr>
        <p:txBody>
          <a:bodyPr wrap="square" lIns="0" tIns="0" rIns="0" bIns="0" rtlCol="0" vert="horz">
            <a:spAutoFit/>
          </a:bodyPr>
          <a:lstStyle/>
          <a:p>
            <a:pPr marL="43180">
              <a:lnSpc>
                <a:spcPts val="1425"/>
              </a:lnSpc>
            </a:pPr>
            <a:r>
              <a:rPr dirty="0" sz="1200" spc="-50" b="1">
                <a:solidFill>
                  <a:srgbClr val="FFFFFF"/>
                </a:solidFill>
                <a:latin typeface="Calibri"/>
                <a:cs typeface="Calibri"/>
              </a:rPr>
              <a:t>2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29" name="object 29" descr=""/>
          <p:cNvSpPr txBox="1"/>
          <p:nvPr/>
        </p:nvSpPr>
        <p:spPr>
          <a:xfrm>
            <a:off x="1983104" y="3505327"/>
            <a:ext cx="102870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50" b="1">
                <a:solidFill>
                  <a:srgbClr val="FFFFFF"/>
                </a:solidFill>
                <a:latin typeface="Calibri"/>
                <a:cs typeface="Calibri"/>
              </a:rPr>
              <a:t>9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30" name="object 30" descr=""/>
          <p:cNvSpPr txBox="1"/>
          <p:nvPr/>
        </p:nvSpPr>
        <p:spPr>
          <a:xfrm>
            <a:off x="1664335" y="3026664"/>
            <a:ext cx="247015" cy="196850"/>
          </a:xfrm>
          <a:prstGeom prst="rect">
            <a:avLst/>
          </a:prstGeom>
          <a:solidFill>
            <a:srgbClr val="00506A"/>
          </a:solidFill>
        </p:spPr>
        <p:txBody>
          <a:bodyPr wrap="square" lIns="0" tIns="0" rIns="0" bIns="0" rtlCol="0" vert="horz">
            <a:spAutoFit/>
          </a:bodyPr>
          <a:lstStyle/>
          <a:p>
            <a:pPr algn="ctr">
              <a:lnSpc>
                <a:spcPts val="1430"/>
              </a:lnSpc>
            </a:pPr>
            <a:r>
              <a:rPr dirty="0" sz="1200" spc="-50" b="1">
                <a:solidFill>
                  <a:srgbClr val="FFFFFF"/>
                </a:solidFill>
                <a:latin typeface="Calibri"/>
                <a:cs typeface="Calibri"/>
              </a:rPr>
              <a:t>3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31" name="object 31" descr=""/>
          <p:cNvSpPr txBox="1"/>
          <p:nvPr/>
        </p:nvSpPr>
        <p:spPr>
          <a:xfrm>
            <a:off x="1664335" y="2534411"/>
            <a:ext cx="494030" cy="196850"/>
          </a:xfrm>
          <a:prstGeom prst="rect">
            <a:avLst/>
          </a:prstGeom>
          <a:solidFill>
            <a:srgbClr val="00506A"/>
          </a:solidFill>
        </p:spPr>
        <p:txBody>
          <a:bodyPr wrap="square" lIns="0" tIns="0" rIns="0" bIns="0" rtlCol="0" vert="horz">
            <a:spAutoFit/>
          </a:bodyPr>
          <a:lstStyle/>
          <a:p>
            <a:pPr algn="ctr">
              <a:lnSpc>
                <a:spcPts val="1425"/>
              </a:lnSpc>
            </a:pPr>
            <a:r>
              <a:rPr dirty="0" sz="1200" spc="-50" b="1">
                <a:solidFill>
                  <a:srgbClr val="FFFFFF"/>
                </a:solidFill>
                <a:latin typeface="Calibri"/>
                <a:cs typeface="Calibri"/>
              </a:rPr>
              <a:t>6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32" name="object 32" descr=""/>
          <p:cNvSpPr txBox="1"/>
          <p:nvPr/>
        </p:nvSpPr>
        <p:spPr>
          <a:xfrm>
            <a:off x="1664335" y="2040635"/>
            <a:ext cx="658495" cy="198120"/>
          </a:xfrm>
          <a:prstGeom prst="rect">
            <a:avLst/>
          </a:prstGeom>
          <a:solidFill>
            <a:srgbClr val="00506A"/>
          </a:solidFill>
        </p:spPr>
        <p:txBody>
          <a:bodyPr wrap="square" lIns="0" tIns="0" rIns="0" bIns="0" rtlCol="0" vert="horz">
            <a:spAutoFit/>
          </a:bodyPr>
          <a:lstStyle/>
          <a:p>
            <a:pPr algn="ctr">
              <a:lnSpc>
                <a:spcPts val="1435"/>
              </a:lnSpc>
            </a:pPr>
            <a:r>
              <a:rPr dirty="0" sz="1200" spc="-50" b="1">
                <a:solidFill>
                  <a:srgbClr val="FFFFFF"/>
                </a:solidFill>
                <a:latin typeface="Calibri"/>
                <a:cs typeface="Calibri"/>
              </a:rPr>
              <a:t>8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33" name="object 33" descr=""/>
          <p:cNvSpPr txBox="1"/>
          <p:nvPr/>
        </p:nvSpPr>
        <p:spPr>
          <a:xfrm>
            <a:off x="1664335" y="1548383"/>
            <a:ext cx="1234440" cy="196850"/>
          </a:xfrm>
          <a:prstGeom prst="rect">
            <a:avLst/>
          </a:prstGeom>
          <a:solidFill>
            <a:srgbClr val="00506A"/>
          </a:solidFill>
        </p:spPr>
        <p:txBody>
          <a:bodyPr wrap="square" lIns="0" tIns="0" rIns="0" bIns="0" rtlCol="0" vert="horz">
            <a:spAutoFit/>
          </a:bodyPr>
          <a:lstStyle/>
          <a:p>
            <a:pPr algn="ctr">
              <a:lnSpc>
                <a:spcPts val="1430"/>
              </a:lnSpc>
            </a:pPr>
            <a:r>
              <a:rPr dirty="0" sz="1200" spc="-25" b="1">
                <a:solidFill>
                  <a:srgbClr val="FFFFFF"/>
                </a:solidFill>
                <a:latin typeface="Calibri"/>
                <a:cs typeface="Calibri"/>
              </a:rPr>
              <a:t>15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34" name="object 34" descr=""/>
          <p:cNvSpPr txBox="1"/>
          <p:nvPr/>
        </p:nvSpPr>
        <p:spPr>
          <a:xfrm>
            <a:off x="1911095" y="4504944"/>
            <a:ext cx="165100" cy="196850"/>
          </a:xfrm>
          <a:prstGeom prst="rect">
            <a:avLst/>
          </a:prstGeom>
          <a:solidFill>
            <a:srgbClr val="92D050"/>
          </a:solidFill>
        </p:spPr>
        <p:txBody>
          <a:bodyPr wrap="square" lIns="0" tIns="0" rIns="0" bIns="0" rtlCol="0" vert="horz">
            <a:spAutoFit/>
          </a:bodyPr>
          <a:lstStyle/>
          <a:p>
            <a:pPr marL="43180">
              <a:lnSpc>
                <a:spcPts val="1430"/>
              </a:lnSpc>
            </a:pPr>
            <a:r>
              <a:rPr dirty="0" sz="1200" spc="-50" b="1">
                <a:solidFill>
                  <a:srgbClr val="404040"/>
                </a:solidFill>
                <a:latin typeface="Calibri"/>
                <a:cs typeface="Calibri"/>
              </a:rPr>
              <a:t>2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35" name="object 35" descr=""/>
          <p:cNvSpPr txBox="1"/>
          <p:nvPr/>
        </p:nvSpPr>
        <p:spPr>
          <a:xfrm>
            <a:off x="1828800" y="4012691"/>
            <a:ext cx="165100" cy="196850"/>
          </a:xfrm>
          <a:prstGeom prst="rect">
            <a:avLst/>
          </a:prstGeom>
          <a:solidFill>
            <a:srgbClr val="92D050"/>
          </a:solidFill>
        </p:spPr>
        <p:txBody>
          <a:bodyPr wrap="square" lIns="0" tIns="0" rIns="0" bIns="0" rtlCol="0" vert="horz">
            <a:spAutoFit/>
          </a:bodyPr>
          <a:lstStyle/>
          <a:p>
            <a:pPr marL="43180">
              <a:lnSpc>
                <a:spcPts val="1425"/>
              </a:lnSpc>
            </a:pPr>
            <a:r>
              <a:rPr dirty="0" sz="1200" spc="-50" b="1">
                <a:solidFill>
                  <a:srgbClr val="404040"/>
                </a:solidFill>
                <a:latin typeface="Calibri"/>
                <a:cs typeface="Calibri"/>
              </a:rPr>
              <a:t>2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36" name="object 36" descr=""/>
          <p:cNvSpPr txBox="1"/>
          <p:nvPr/>
        </p:nvSpPr>
        <p:spPr>
          <a:xfrm>
            <a:off x="2898648" y="1548383"/>
            <a:ext cx="905510" cy="196850"/>
          </a:xfrm>
          <a:prstGeom prst="rect">
            <a:avLst/>
          </a:prstGeom>
          <a:solidFill>
            <a:srgbClr val="92D050"/>
          </a:solidFill>
        </p:spPr>
        <p:txBody>
          <a:bodyPr wrap="square" lIns="0" tIns="0" rIns="0" bIns="0" rtlCol="0" vert="horz">
            <a:spAutoFit/>
          </a:bodyPr>
          <a:lstStyle/>
          <a:p>
            <a:pPr algn="ctr">
              <a:lnSpc>
                <a:spcPts val="1430"/>
              </a:lnSpc>
            </a:pPr>
            <a:r>
              <a:rPr dirty="0" sz="1200" spc="-25" b="1">
                <a:solidFill>
                  <a:srgbClr val="404040"/>
                </a:solidFill>
                <a:latin typeface="Calibri"/>
                <a:cs typeface="Calibri"/>
              </a:rPr>
              <a:t>11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37" name="object 37" descr=""/>
          <p:cNvSpPr/>
          <p:nvPr/>
        </p:nvSpPr>
        <p:spPr>
          <a:xfrm>
            <a:off x="1787779" y="5982970"/>
            <a:ext cx="68580" cy="99060"/>
          </a:xfrm>
          <a:custGeom>
            <a:avLst/>
            <a:gdLst/>
            <a:ahLst/>
            <a:cxnLst/>
            <a:rect l="l" t="t" r="r" b="b"/>
            <a:pathLst>
              <a:path w="68580" h="99060">
                <a:moveTo>
                  <a:pt x="0" y="0"/>
                </a:moveTo>
                <a:lnTo>
                  <a:pt x="10540" y="98539"/>
                </a:lnTo>
                <a:lnTo>
                  <a:pt x="68071" y="98539"/>
                </a:lnTo>
              </a:path>
            </a:pathLst>
          </a:custGeom>
          <a:ln w="9525">
            <a:solidFill>
              <a:srgbClr val="A6A6A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8" name="object 38" descr=""/>
          <p:cNvSpPr txBox="1"/>
          <p:nvPr/>
        </p:nvSpPr>
        <p:spPr>
          <a:xfrm>
            <a:off x="2075688" y="4504944"/>
            <a:ext cx="165100" cy="196850"/>
          </a:xfrm>
          <a:prstGeom prst="rect">
            <a:avLst/>
          </a:prstGeom>
          <a:solidFill>
            <a:srgbClr val="A4A4A4"/>
          </a:solidFill>
        </p:spPr>
        <p:txBody>
          <a:bodyPr wrap="square" lIns="0" tIns="0" rIns="0" bIns="0" rtlCol="0" vert="horz">
            <a:spAutoFit/>
          </a:bodyPr>
          <a:lstStyle/>
          <a:p>
            <a:pPr marL="43180">
              <a:lnSpc>
                <a:spcPts val="1430"/>
              </a:lnSpc>
            </a:pPr>
            <a:r>
              <a:rPr dirty="0" sz="1200" spc="-50" b="1">
                <a:solidFill>
                  <a:srgbClr val="404040"/>
                </a:solidFill>
                <a:latin typeface="Calibri"/>
                <a:cs typeface="Calibri"/>
              </a:rPr>
              <a:t>2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39" name="object 39" descr=""/>
          <p:cNvSpPr txBox="1"/>
          <p:nvPr/>
        </p:nvSpPr>
        <p:spPr>
          <a:xfrm>
            <a:off x="1993392" y="4012691"/>
            <a:ext cx="165100" cy="196850"/>
          </a:xfrm>
          <a:prstGeom prst="rect">
            <a:avLst/>
          </a:prstGeom>
          <a:solidFill>
            <a:srgbClr val="A4A4A4"/>
          </a:solidFill>
        </p:spPr>
        <p:txBody>
          <a:bodyPr wrap="square" lIns="0" tIns="0" rIns="0" bIns="0" rtlCol="0" vert="horz">
            <a:spAutoFit/>
          </a:bodyPr>
          <a:lstStyle/>
          <a:p>
            <a:pPr marL="43180">
              <a:lnSpc>
                <a:spcPts val="1425"/>
              </a:lnSpc>
            </a:pPr>
            <a:r>
              <a:rPr dirty="0" sz="1200" spc="-50" b="1">
                <a:solidFill>
                  <a:srgbClr val="404040"/>
                </a:solidFill>
                <a:latin typeface="Calibri"/>
                <a:cs typeface="Calibri"/>
              </a:rPr>
              <a:t>2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40" name="object 40" descr=""/>
          <p:cNvSpPr txBox="1"/>
          <p:nvPr/>
        </p:nvSpPr>
        <p:spPr>
          <a:xfrm>
            <a:off x="2229992" y="2519934"/>
            <a:ext cx="267335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b="1">
                <a:solidFill>
                  <a:srgbClr val="404040"/>
                </a:solidFill>
                <a:latin typeface="Calibri"/>
                <a:cs typeface="Calibri"/>
              </a:rPr>
              <a:t>3</a:t>
            </a:r>
            <a:r>
              <a:rPr dirty="0" sz="1200" spc="409" b="1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z="1200" spc="-50" b="1">
                <a:solidFill>
                  <a:srgbClr val="404040"/>
                </a:solidFill>
                <a:latin typeface="Calibri"/>
                <a:cs typeface="Calibri"/>
              </a:rPr>
              <a:t>1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41" name="object 41" descr=""/>
          <p:cNvSpPr txBox="1"/>
          <p:nvPr/>
        </p:nvSpPr>
        <p:spPr>
          <a:xfrm>
            <a:off x="2476880" y="2027046"/>
            <a:ext cx="349885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59079" algn="l"/>
              </a:tabLst>
            </a:pPr>
            <a:r>
              <a:rPr dirty="0" sz="1200" spc="-50" b="1">
                <a:solidFill>
                  <a:srgbClr val="404040"/>
                </a:solidFill>
                <a:latin typeface="Calibri"/>
                <a:cs typeface="Calibri"/>
              </a:rPr>
              <a:t>5</a:t>
            </a:r>
            <a:r>
              <a:rPr dirty="0" sz="1200" b="1">
                <a:solidFill>
                  <a:srgbClr val="404040"/>
                </a:solidFill>
                <a:latin typeface="Calibri"/>
                <a:cs typeface="Calibri"/>
              </a:rPr>
              <a:t>	</a:t>
            </a:r>
            <a:r>
              <a:rPr dirty="0" sz="1200" spc="-50" b="1">
                <a:solidFill>
                  <a:srgbClr val="404040"/>
                </a:solidFill>
                <a:latin typeface="Calibri"/>
                <a:cs typeface="Calibri"/>
              </a:rPr>
              <a:t>1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42" name="object 42" descr=""/>
          <p:cNvSpPr txBox="1"/>
          <p:nvPr/>
        </p:nvSpPr>
        <p:spPr>
          <a:xfrm>
            <a:off x="3803903" y="1548383"/>
            <a:ext cx="247015" cy="196850"/>
          </a:xfrm>
          <a:prstGeom prst="rect">
            <a:avLst/>
          </a:prstGeom>
          <a:solidFill>
            <a:srgbClr val="A4A4A4"/>
          </a:solidFill>
        </p:spPr>
        <p:txBody>
          <a:bodyPr wrap="square" lIns="0" tIns="0" rIns="0" bIns="0" rtlCol="0" vert="horz">
            <a:spAutoFit/>
          </a:bodyPr>
          <a:lstStyle/>
          <a:p>
            <a:pPr algn="ctr">
              <a:lnSpc>
                <a:spcPts val="1430"/>
              </a:lnSpc>
            </a:pPr>
            <a:r>
              <a:rPr dirty="0" sz="1200" spc="-50" b="1">
                <a:solidFill>
                  <a:srgbClr val="404040"/>
                </a:solidFill>
                <a:latin typeface="Calibri"/>
                <a:cs typeface="Calibri"/>
              </a:rPr>
              <a:t>3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43" name="object 43" descr=""/>
          <p:cNvSpPr txBox="1"/>
          <p:nvPr/>
        </p:nvSpPr>
        <p:spPr>
          <a:xfrm>
            <a:off x="2157983" y="4012691"/>
            <a:ext cx="247015" cy="196850"/>
          </a:xfrm>
          <a:prstGeom prst="rect">
            <a:avLst/>
          </a:prstGeom>
          <a:solidFill>
            <a:srgbClr val="00AFEF"/>
          </a:solidFill>
        </p:spPr>
        <p:txBody>
          <a:bodyPr wrap="square" lIns="0" tIns="0" rIns="0" bIns="0" rtlCol="0" vert="horz">
            <a:spAutoFit/>
          </a:bodyPr>
          <a:lstStyle/>
          <a:p>
            <a:pPr algn="ctr">
              <a:lnSpc>
                <a:spcPts val="1425"/>
              </a:lnSpc>
            </a:pPr>
            <a:r>
              <a:rPr dirty="0" sz="1200" spc="-50" b="1">
                <a:solidFill>
                  <a:srgbClr val="404040"/>
                </a:solidFill>
                <a:latin typeface="Calibri"/>
                <a:cs typeface="Calibri"/>
              </a:rPr>
              <a:t>3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44" name="object 44" descr=""/>
          <p:cNvSpPr txBox="1"/>
          <p:nvPr/>
        </p:nvSpPr>
        <p:spPr>
          <a:xfrm>
            <a:off x="1941957" y="3012135"/>
            <a:ext cx="555625" cy="20891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464820" algn="l"/>
              </a:tabLst>
            </a:pPr>
            <a:r>
              <a:rPr dirty="0" sz="1200" b="1">
                <a:solidFill>
                  <a:srgbClr val="404040"/>
                </a:solidFill>
                <a:latin typeface="Calibri"/>
                <a:cs typeface="Calibri"/>
              </a:rPr>
              <a:t>2</a:t>
            </a:r>
            <a:r>
              <a:rPr dirty="0" sz="1200" spc="80" b="1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z="1200" spc="-50" b="1">
                <a:solidFill>
                  <a:srgbClr val="404040"/>
                </a:solidFill>
                <a:latin typeface="Calibri"/>
                <a:cs typeface="Calibri"/>
              </a:rPr>
              <a:t>1</a:t>
            </a:r>
            <a:r>
              <a:rPr dirty="0" sz="1200" b="1">
                <a:solidFill>
                  <a:srgbClr val="404040"/>
                </a:solidFill>
                <a:latin typeface="Calibri"/>
                <a:cs typeface="Calibri"/>
              </a:rPr>
              <a:t>	</a:t>
            </a:r>
            <a:r>
              <a:rPr dirty="0" sz="1200" spc="-50" b="1">
                <a:solidFill>
                  <a:srgbClr val="404040"/>
                </a:solidFill>
                <a:latin typeface="Calibri"/>
                <a:cs typeface="Calibri"/>
              </a:rPr>
              <a:t>7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45" name="object 45" descr=""/>
          <p:cNvSpPr txBox="1"/>
          <p:nvPr/>
        </p:nvSpPr>
        <p:spPr>
          <a:xfrm>
            <a:off x="2972180" y="2519934"/>
            <a:ext cx="180975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25" b="1">
                <a:solidFill>
                  <a:srgbClr val="404040"/>
                </a:solidFill>
                <a:latin typeface="Calibri"/>
                <a:cs typeface="Calibri"/>
              </a:rPr>
              <a:t>14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46" name="object 46" descr=""/>
          <p:cNvSpPr txBox="1"/>
          <p:nvPr/>
        </p:nvSpPr>
        <p:spPr>
          <a:xfrm>
            <a:off x="3383660" y="2027046"/>
            <a:ext cx="180975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25" b="1">
                <a:solidFill>
                  <a:srgbClr val="404040"/>
                </a:solidFill>
                <a:latin typeface="Calibri"/>
                <a:cs typeface="Calibri"/>
              </a:rPr>
              <a:t>16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47" name="object 47" descr=""/>
          <p:cNvSpPr txBox="1"/>
          <p:nvPr/>
        </p:nvSpPr>
        <p:spPr>
          <a:xfrm>
            <a:off x="4050791" y="1548383"/>
            <a:ext cx="2798445" cy="196850"/>
          </a:xfrm>
          <a:prstGeom prst="rect">
            <a:avLst/>
          </a:prstGeom>
          <a:solidFill>
            <a:srgbClr val="00AFEF"/>
          </a:solidFill>
        </p:spPr>
        <p:txBody>
          <a:bodyPr wrap="square" lIns="0" tIns="0" rIns="0" bIns="0" rtlCol="0" vert="horz">
            <a:spAutoFit/>
          </a:bodyPr>
          <a:lstStyle/>
          <a:p>
            <a:pPr algn="ctr">
              <a:lnSpc>
                <a:spcPts val="1430"/>
              </a:lnSpc>
            </a:pPr>
            <a:r>
              <a:rPr dirty="0" sz="1200" spc="-25" b="1">
                <a:solidFill>
                  <a:srgbClr val="404040"/>
                </a:solidFill>
                <a:latin typeface="Calibri"/>
                <a:cs typeface="Calibri"/>
              </a:rPr>
              <a:t>34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48" name="object 48" descr=""/>
          <p:cNvSpPr txBox="1"/>
          <p:nvPr/>
        </p:nvSpPr>
        <p:spPr>
          <a:xfrm>
            <a:off x="1654301" y="5969000"/>
            <a:ext cx="720090" cy="20891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629285" algn="l"/>
              </a:tabLst>
            </a:pPr>
            <a:r>
              <a:rPr dirty="0" sz="1200" b="1">
                <a:solidFill>
                  <a:srgbClr val="FFFFFF"/>
                </a:solidFill>
                <a:latin typeface="Calibri"/>
                <a:cs typeface="Calibri"/>
              </a:rPr>
              <a:t>1</a:t>
            </a:r>
            <a:r>
              <a:rPr dirty="0" sz="1200" spc="85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baseline="4629" sz="1800" spc="-15" b="1">
                <a:solidFill>
                  <a:srgbClr val="404040"/>
                </a:solidFill>
                <a:latin typeface="Calibri"/>
                <a:cs typeface="Calibri"/>
              </a:rPr>
              <a:t>0</a:t>
            </a:r>
            <a:r>
              <a:rPr dirty="0" baseline="4629" sz="1800" spc="-104" b="1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z="1200" b="1">
                <a:solidFill>
                  <a:srgbClr val="404040"/>
                </a:solidFill>
                <a:latin typeface="Calibri"/>
                <a:cs typeface="Calibri"/>
              </a:rPr>
              <a:t>1</a:t>
            </a:r>
            <a:r>
              <a:rPr dirty="0" sz="1200" spc="240" b="1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z="1200" spc="-50" b="1">
                <a:solidFill>
                  <a:srgbClr val="404040"/>
                </a:solidFill>
                <a:latin typeface="Calibri"/>
                <a:cs typeface="Calibri"/>
              </a:rPr>
              <a:t>6</a:t>
            </a:r>
            <a:r>
              <a:rPr dirty="0" sz="1200" b="1">
                <a:solidFill>
                  <a:srgbClr val="404040"/>
                </a:solidFill>
                <a:latin typeface="Calibri"/>
                <a:cs typeface="Calibri"/>
              </a:rPr>
              <a:t>	</a:t>
            </a:r>
            <a:r>
              <a:rPr dirty="0" sz="1200" spc="-50" b="1">
                <a:solidFill>
                  <a:srgbClr val="FFFFFF"/>
                </a:solidFill>
                <a:latin typeface="Calibri"/>
                <a:cs typeface="Calibri"/>
              </a:rPr>
              <a:t>0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49" name="object 49" descr=""/>
          <p:cNvSpPr txBox="1"/>
          <p:nvPr/>
        </p:nvSpPr>
        <p:spPr>
          <a:xfrm>
            <a:off x="1654301" y="5476138"/>
            <a:ext cx="678815" cy="20891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588010" algn="l"/>
              </a:tabLst>
            </a:pPr>
            <a:r>
              <a:rPr dirty="0" sz="1200" b="1">
                <a:solidFill>
                  <a:srgbClr val="FFFFFF"/>
                </a:solidFill>
                <a:latin typeface="Calibri"/>
                <a:cs typeface="Calibri"/>
              </a:rPr>
              <a:t>1</a:t>
            </a:r>
            <a:r>
              <a:rPr dirty="0" sz="1200" spc="95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200" b="1">
                <a:solidFill>
                  <a:srgbClr val="404040"/>
                </a:solidFill>
                <a:latin typeface="Calibri"/>
                <a:cs typeface="Calibri"/>
              </a:rPr>
              <a:t>02</a:t>
            </a:r>
            <a:r>
              <a:rPr dirty="0" sz="1200" spc="425" b="1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z="1200" spc="-60" b="1">
                <a:solidFill>
                  <a:srgbClr val="404040"/>
                </a:solidFill>
                <a:latin typeface="Calibri"/>
                <a:cs typeface="Calibri"/>
              </a:rPr>
              <a:t>4</a:t>
            </a:r>
            <a:r>
              <a:rPr dirty="0" sz="1200" b="1">
                <a:solidFill>
                  <a:srgbClr val="404040"/>
                </a:solidFill>
                <a:latin typeface="Calibri"/>
                <a:cs typeface="Calibri"/>
              </a:rPr>
              <a:t>	</a:t>
            </a:r>
            <a:r>
              <a:rPr dirty="0" sz="1200" spc="-50" b="1">
                <a:solidFill>
                  <a:srgbClr val="FFFFFF"/>
                </a:solidFill>
                <a:latin typeface="Calibri"/>
                <a:cs typeface="Calibri"/>
              </a:rPr>
              <a:t>1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50" name="object 50" descr=""/>
          <p:cNvSpPr txBox="1"/>
          <p:nvPr/>
        </p:nvSpPr>
        <p:spPr>
          <a:xfrm>
            <a:off x="2404872" y="4012691"/>
            <a:ext cx="247015" cy="196850"/>
          </a:xfrm>
          <a:prstGeom prst="rect">
            <a:avLst/>
          </a:prstGeom>
          <a:solidFill>
            <a:srgbClr val="C00000"/>
          </a:solidFill>
        </p:spPr>
        <p:txBody>
          <a:bodyPr wrap="square" lIns="0" tIns="0" rIns="0" bIns="0" rtlCol="0" vert="horz">
            <a:spAutoFit/>
          </a:bodyPr>
          <a:lstStyle/>
          <a:p>
            <a:pPr algn="ctr">
              <a:lnSpc>
                <a:spcPts val="1425"/>
              </a:lnSpc>
            </a:pPr>
            <a:r>
              <a:rPr dirty="0" sz="1200" spc="-50" b="1">
                <a:solidFill>
                  <a:srgbClr val="FFFFFF"/>
                </a:solidFill>
                <a:latin typeface="Calibri"/>
                <a:cs typeface="Calibri"/>
              </a:rPr>
              <a:t>3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51" name="object 51" descr=""/>
          <p:cNvSpPr txBox="1"/>
          <p:nvPr/>
        </p:nvSpPr>
        <p:spPr>
          <a:xfrm>
            <a:off x="2353436" y="3505327"/>
            <a:ext cx="432434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b="1">
                <a:solidFill>
                  <a:srgbClr val="404040"/>
                </a:solidFill>
                <a:latin typeface="Calibri"/>
                <a:cs typeface="Calibri"/>
              </a:rPr>
              <a:t>0</a:t>
            </a:r>
            <a:r>
              <a:rPr dirty="0" sz="1200" spc="409" b="1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z="1200" b="1">
                <a:solidFill>
                  <a:srgbClr val="404040"/>
                </a:solidFill>
                <a:latin typeface="Calibri"/>
                <a:cs typeface="Calibri"/>
              </a:rPr>
              <a:t>4</a:t>
            </a:r>
            <a:r>
              <a:rPr dirty="0" sz="1200" spc="415" b="1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z="1200" spc="-50" b="1">
                <a:solidFill>
                  <a:srgbClr val="FFFFFF"/>
                </a:solidFill>
                <a:latin typeface="Calibri"/>
                <a:cs typeface="Calibri"/>
              </a:rPr>
              <a:t>0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52" name="object 52" descr=""/>
          <p:cNvSpPr txBox="1"/>
          <p:nvPr/>
        </p:nvSpPr>
        <p:spPr>
          <a:xfrm>
            <a:off x="2806064" y="3012135"/>
            <a:ext cx="102870" cy="20891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50" b="1">
                <a:solidFill>
                  <a:srgbClr val="FFFFFF"/>
                </a:solidFill>
                <a:latin typeface="Calibri"/>
                <a:cs typeface="Calibri"/>
              </a:rPr>
              <a:t>3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53" name="object 53" descr=""/>
          <p:cNvSpPr txBox="1"/>
          <p:nvPr/>
        </p:nvSpPr>
        <p:spPr>
          <a:xfrm>
            <a:off x="3670172" y="2519934"/>
            <a:ext cx="102870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50" b="1">
                <a:solidFill>
                  <a:srgbClr val="FFFFFF"/>
                </a:solidFill>
                <a:latin typeface="Calibri"/>
                <a:cs typeface="Calibri"/>
              </a:rPr>
              <a:t>2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54" name="object 54" descr=""/>
          <p:cNvSpPr txBox="1"/>
          <p:nvPr/>
        </p:nvSpPr>
        <p:spPr>
          <a:xfrm>
            <a:off x="4163948" y="2027046"/>
            <a:ext cx="102870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50" b="1">
                <a:solidFill>
                  <a:srgbClr val="FFFFFF"/>
                </a:solidFill>
                <a:latin typeface="Calibri"/>
                <a:cs typeface="Calibri"/>
              </a:rPr>
              <a:t>2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55" name="object 55" descr=""/>
          <p:cNvSpPr txBox="1"/>
          <p:nvPr/>
        </p:nvSpPr>
        <p:spPr>
          <a:xfrm>
            <a:off x="6848856" y="1548383"/>
            <a:ext cx="3208020" cy="196850"/>
          </a:xfrm>
          <a:prstGeom prst="rect">
            <a:avLst/>
          </a:prstGeom>
          <a:solidFill>
            <a:srgbClr val="C00000"/>
          </a:solidFill>
        </p:spPr>
        <p:txBody>
          <a:bodyPr wrap="square" lIns="0" tIns="0" rIns="0" bIns="0" rtlCol="0" vert="horz">
            <a:spAutoFit/>
          </a:bodyPr>
          <a:lstStyle/>
          <a:p>
            <a:pPr algn="ctr">
              <a:lnSpc>
                <a:spcPts val="1430"/>
              </a:lnSpc>
            </a:pPr>
            <a:r>
              <a:rPr dirty="0" sz="1200" spc="-25" b="1">
                <a:solidFill>
                  <a:srgbClr val="FFFFFF"/>
                </a:solidFill>
                <a:latin typeface="Calibri"/>
                <a:cs typeface="Calibri"/>
              </a:rPr>
              <a:t>39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56" name="object 56" descr=""/>
          <p:cNvSpPr txBox="1"/>
          <p:nvPr/>
        </p:nvSpPr>
        <p:spPr>
          <a:xfrm>
            <a:off x="1054709" y="5961075"/>
            <a:ext cx="481330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10" b="1">
                <a:solidFill>
                  <a:srgbClr val="585858"/>
                </a:solidFill>
                <a:latin typeface="Calibri"/>
                <a:cs typeface="Calibri"/>
              </a:rPr>
              <a:t>Áncash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57" name="object 57" descr=""/>
          <p:cNvSpPr txBox="1"/>
          <p:nvPr/>
        </p:nvSpPr>
        <p:spPr>
          <a:xfrm>
            <a:off x="1330833" y="5468213"/>
            <a:ext cx="205740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25" b="1">
                <a:solidFill>
                  <a:srgbClr val="585858"/>
                </a:solidFill>
                <a:latin typeface="Calibri"/>
                <a:cs typeface="Calibri"/>
              </a:rPr>
              <a:t>Ica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58" name="object 58" descr=""/>
          <p:cNvSpPr txBox="1"/>
          <p:nvPr/>
        </p:nvSpPr>
        <p:spPr>
          <a:xfrm>
            <a:off x="858418" y="4975352"/>
            <a:ext cx="677545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10" b="1">
                <a:solidFill>
                  <a:srgbClr val="585858"/>
                </a:solidFill>
                <a:latin typeface="Calibri"/>
                <a:cs typeface="Calibri"/>
              </a:rPr>
              <a:t>Amazonas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59" name="object 59" descr=""/>
          <p:cNvSpPr txBox="1"/>
          <p:nvPr/>
        </p:nvSpPr>
        <p:spPr>
          <a:xfrm>
            <a:off x="1177239" y="4482465"/>
            <a:ext cx="358775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10" b="1">
                <a:solidFill>
                  <a:srgbClr val="585858"/>
                </a:solidFill>
                <a:latin typeface="Calibri"/>
                <a:cs typeface="Calibri"/>
              </a:rPr>
              <a:t>Junín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60" name="object 60" descr=""/>
          <p:cNvSpPr txBox="1"/>
          <p:nvPr/>
        </p:nvSpPr>
        <p:spPr>
          <a:xfrm>
            <a:off x="1138834" y="3989273"/>
            <a:ext cx="396875" cy="20891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10" b="1">
                <a:solidFill>
                  <a:srgbClr val="585858"/>
                </a:solidFill>
                <a:latin typeface="Calibri"/>
                <a:cs typeface="Calibri"/>
              </a:rPr>
              <a:t>Tacna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61" name="object 61" descr=""/>
          <p:cNvSpPr txBox="1"/>
          <p:nvPr/>
        </p:nvSpPr>
        <p:spPr>
          <a:xfrm>
            <a:off x="847750" y="3497071"/>
            <a:ext cx="688340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10" b="1">
                <a:solidFill>
                  <a:srgbClr val="585858"/>
                </a:solidFill>
                <a:latin typeface="Calibri"/>
                <a:cs typeface="Calibri"/>
              </a:rPr>
              <a:t>Cajamarca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62" name="object 62" descr=""/>
          <p:cNvSpPr txBox="1"/>
          <p:nvPr/>
        </p:nvSpPr>
        <p:spPr>
          <a:xfrm>
            <a:off x="1180591" y="3004184"/>
            <a:ext cx="355600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10" b="1">
                <a:solidFill>
                  <a:srgbClr val="585858"/>
                </a:solidFill>
                <a:latin typeface="Calibri"/>
                <a:cs typeface="Calibri"/>
              </a:rPr>
              <a:t>Piura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63" name="object 63" descr=""/>
          <p:cNvSpPr txBox="1"/>
          <p:nvPr/>
        </p:nvSpPr>
        <p:spPr>
          <a:xfrm>
            <a:off x="1141577" y="2511297"/>
            <a:ext cx="393700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20" b="1">
                <a:solidFill>
                  <a:srgbClr val="585858"/>
                </a:solidFill>
                <a:latin typeface="Calibri"/>
                <a:cs typeface="Calibri"/>
              </a:rPr>
              <a:t>Cusco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64" name="object 64" descr=""/>
          <p:cNvSpPr txBox="1"/>
          <p:nvPr/>
        </p:nvSpPr>
        <p:spPr>
          <a:xfrm>
            <a:off x="929132" y="2018538"/>
            <a:ext cx="606425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10" b="1">
                <a:solidFill>
                  <a:srgbClr val="585858"/>
                </a:solidFill>
                <a:latin typeface="Calibri"/>
                <a:cs typeface="Calibri"/>
              </a:rPr>
              <a:t>Arequipa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65" name="object 65" descr=""/>
          <p:cNvSpPr txBox="1"/>
          <p:nvPr/>
        </p:nvSpPr>
        <p:spPr>
          <a:xfrm>
            <a:off x="1209243" y="1525346"/>
            <a:ext cx="326390" cy="20891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20" b="1">
                <a:solidFill>
                  <a:srgbClr val="585858"/>
                </a:solidFill>
                <a:latin typeface="Calibri"/>
                <a:cs typeface="Calibri"/>
              </a:rPr>
              <a:t>Lima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66" name="object 66" descr=""/>
          <p:cNvSpPr/>
          <p:nvPr/>
        </p:nvSpPr>
        <p:spPr>
          <a:xfrm>
            <a:off x="3669919" y="6439795"/>
            <a:ext cx="97790" cy="97790"/>
          </a:xfrm>
          <a:custGeom>
            <a:avLst/>
            <a:gdLst/>
            <a:ahLst/>
            <a:cxnLst/>
            <a:rect l="l" t="t" r="r" b="b"/>
            <a:pathLst>
              <a:path w="97789" h="97790">
                <a:moveTo>
                  <a:pt x="97669" y="0"/>
                </a:moveTo>
                <a:lnTo>
                  <a:pt x="0" y="0"/>
                </a:lnTo>
                <a:lnTo>
                  <a:pt x="0" y="97669"/>
                </a:lnTo>
                <a:lnTo>
                  <a:pt x="97669" y="97669"/>
                </a:lnTo>
                <a:lnTo>
                  <a:pt x="97669" y="0"/>
                </a:lnTo>
                <a:close/>
              </a:path>
            </a:pathLst>
          </a:custGeom>
          <a:solidFill>
            <a:srgbClr val="00506A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7" name="object 67" descr=""/>
          <p:cNvSpPr txBox="1"/>
          <p:nvPr/>
        </p:nvSpPr>
        <p:spPr>
          <a:xfrm>
            <a:off x="3799459" y="6349695"/>
            <a:ext cx="755015" cy="2393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 spc="-10" b="1">
                <a:solidFill>
                  <a:srgbClr val="585858"/>
                </a:solidFill>
                <a:latin typeface="Calibri"/>
                <a:cs typeface="Calibri"/>
              </a:rPr>
              <a:t>Argentina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68" name="object 68" descr=""/>
          <p:cNvSpPr/>
          <p:nvPr/>
        </p:nvSpPr>
        <p:spPr>
          <a:xfrm>
            <a:off x="4740275" y="6439795"/>
            <a:ext cx="97790" cy="97790"/>
          </a:xfrm>
          <a:custGeom>
            <a:avLst/>
            <a:gdLst/>
            <a:ahLst/>
            <a:cxnLst/>
            <a:rect l="l" t="t" r="r" b="b"/>
            <a:pathLst>
              <a:path w="97789" h="97790">
                <a:moveTo>
                  <a:pt x="97669" y="0"/>
                </a:moveTo>
                <a:lnTo>
                  <a:pt x="0" y="0"/>
                </a:lnTo>
                <a:lnTo>
                  <a:pt x="0" y="97669"/>
                </a:lnTo>
                <a:lnTo>
                  <a:pt x="97669" y="97669"/>
                </a:lnTo>
                <a:lnTo>
                  <a:pt x="97669" y="0"/>
                </a:lnTo>
                <a:close/>
              </a:path>
            </a:pathLst>
          </a:custGeom>
          <a:solidFill>
            <a:srgbClr val="92D05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9" name="object 69" descr=""/>
          <p:cNvSpPr txBox="1"/>
          <p:nvPr/>
        </p:nvSpPr>
        <p:spPr>
          <a:xfrm>
            <a:off x="4869941" y="6349695"/>
            <a:ext cx="688340" cy="2393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 spc="-10" b="1">
                <a:solidFill>
                  <a:srgbClr val="585858"/>
                </a:solidFill>
                <a:latin typeface="Calibri"/>
                <a:cs typeface="Calibri"/>
              </a:rPr>
              <a:t>Australia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70" name="object 70" descr=""/>
          <p:cNvSpPr/>
          <p:nvPr/>
        </p:nvSpPr>
        <p:spPr>
          <a:xfrm>
            <a:off x="5743575" y="6439795"/>
            <a:ext cx="97790" cy="97790"/>
          </a:xfrm>
          <a:custGeom>
            <a:avLst/>
            <a:gdLst/>
            <a:ahLst/>
            <a:cxnLst/>
            <a:rect l="l" t="t" r="r" b="b"/>
            <a:pathLst>
              <a:path w="97789" h="97790">
                <a:moveTo>
                  <a:pt x="97669" y="0"/>
                </a:moveTo>
                <a:lnTo>
                  <a:pt x="0" y="0"/>
                </a:lnTo>
                <a:lnTo>
                  <a:pt x="0" y="97669"/>
                </a:lnTo>
                <a:lnTo>
                  <a:pt x="97669" y="97669"/>
                </a:lnTo>
                <a:lnTo>
                  <a:pt x="97669" y="0"/>
                </a:lnTo>
                <a:close/>
              </a:path>
            </a:pathLst>
          </a:custGeom>
          <a:solidFill>
            <a:srgbClr val="A4A4A4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1" name="object 71" descr=""/>
          <p:cNvSpPr txBox="1"/>
          <p:nvPr/>
        </p:nvSpPr>
        <p:spPr>
          <a:xfrm>
            <a:off x="5873241" y="6349695"/>
            <a:ext cx="393065" cy="2393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 spc="-10" b="1">
                <a:solidFill>
                  <a:srgbClr val="585858"/>
                </a:solidFill>
                <a:latin typeface="Calibri"/>
                <a:cs typeface="Calibri"/>
              </a:rPr>
              <a:t>Chile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72" name="object 72" descr=""/>
          <p:cNvSpPr/>
          <p:nvPr/>
        </p:nvSpPr>
        <p:spPr>
          <a:xfrm>
            <a:off x="6451472" y="6439795"/>
            <a:ext cx="97790" cy="97790"/>
          </a:xfrm>
          <a:custGeom>
            <a:avLst/>
            <a:gdLst/>
            <a:ahLst/>
            <a:cxnLst/>
            <a:rect l="l" t="t" r="r" b="b"/>
            <a:pathLst>
              <a:path w="97790" h="97790">
                <a:moveTo>
                  <a:pt x="97669" y="0"/>
                </a:moveTo>
                <a:lnTo>
                  <a:pt x="0" y="0"/>
                </a:lnTo>
                <a:lnTo>
                  <a:pt x="0" y="97669"/>
                </a:lnTo>
                <a:lnTo>
                  <a:pt x="97669" y="97669"/>
                </a:lnTo>
                <a:lnTo>
                  <a:pt x="97669" y="0"/>
                </a:lnTo>
                <a:close/>
              </a:path>
            </a:pathLst>
          </a:custGeom>
          <a:solidFill>
            <a:srgbClr val="00AFE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3" name="object 73" descr=""/>
          <p:cNvSpPr txBox="1"/>
          <p:nvPr/>
        </p:nvSpPr>
        <p:spPr>
          <a:xfrm>
            <a:off x="6581393" y="6349695"/>
            <a:ext cx="549275" cy="2393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 spc="-10" b="1">
                <a:solidFill>
                  <a:srgbClr val="585858"/>
                </a:solidFill>
                <a:latin typeface="Calibri"/>
                <a:cs typeface="Calibri"/>
              </a:rPr>
              <a:t>España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74" name="object 74" descr=""/>
          <p:cNvSpPr/>
          <p:nvPr/>
        </p:nvSpPr>
        <p:spPr>
          <a:xfrm>
            <a:off x="7317105" y="6439795"/>
            <a:ext cx="97790" cy="97790"/>
          </a:xfrm>
          <a:custGeom>
            <a:avLst/>
            <a:gdLst/>
            <a:ahLst/>
            <a:cxnLst/>
            <a:rect l="l" t="t" r="r" b="b"/>
            <a:pathLst>
              <a:path w="97790" h="97790">
                <a:moveTo>
                  <a:pt x="97669" y="0"/>
                </a:moveTo>
                <a:lnTo>
                  <a:pt x="0" y="0"/>
                </a:lnTo>
                <a:lnTo>
                  <a:pt x="0" y="97669"/>
                </a:lnTo>
                <a:lnTo>
                  <a:pt x="97669" y="97669"/>
                </a:lnTo>
                <a:lnTo>
                  <a:pt x="97669" y="0"/>
                </a:lnTo>
                <a:close/>
              </a:path>
            </a:pathLst>
          </a:custGeom>
          <a:solidFill>
            <a:srgbClr val="C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5" name="object 75" descr=""/>
          <p:cNvSpPr txBox="1"/>
          <p:nvPr/>
        </p:nvSpPr>
        <p:spPr>
          <a:xfrm>
            <a:off x="7447026" y="6349695"/>
            <a:ext cx="1152525" cy="2393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 b="1">
                <a:solidFill>
                  <a:srgbClr val="585858"/>
                </a:solidFill>
                <a:latin typeface="Calibri"/>
                <a:cs typeface="Calibri"/>
              </a:rPr>
              <a:t>Estados</a:t>
            </a:r>
            <a:r>
              <a:rPr dirty="0" sz="1400" spc="-45" b="1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dirty="0" sz="1400" spc="-10" b="1">
                <a:solidFill>
                  <a:srgbClr val="585858"/>
                </a:solidFill>
                <a:latin typeface="Calibri"/>
                <a:cs typeface="Calibri"/>
              </a:rPr>
              <a:t>Unidos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76" name="object 76" descr=""/>
          <p:cNvSpPr txBox="1"/>
          <p:nvPr/>
        </p:nvSpPr>
        <p:spPr>
          <a:xfrm>
            <a:off x="10624184" y="1551813"/>
            <a:ext cx="240665" cy="19367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100" spc="-25" b="1">
                <a:latin typeface="Calibri"/>
                <a:cs typeface="Calibri"/>
              </a:rPr>
              <a:t>102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77" name="object 77" descr=""/>
          <p:cNvSpPr txBox="1"/>
          <p:nvPr/>
        </p:nvSpPr>
        <p:spPr>
          <a:xfrm>
            <a:off x="4998211" y="2040127"/>
            <a:ext cx="168910" cy="19367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100" spc="-25" b="1">
                <a:latin typeface="Calibri"/>
                <a:cs typeface="Calibri"/>
              </a:rPr>
              <a:t>32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78" name="object 78" descr=""/>
          <p:cNvSpPr txBox="1"/>
          <p:nvPr/>
        </p:nvSpPr>
        <p:spPr>
          <a:xfrm>
            <a:off x="4249039" y="2524125"/>
            <a:ext cx="168910" cy="19367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100" spc="-25" b="1">
                <a:latin typeface="Calibri"/>
                <a:cs typeface="Calibri"/>
              </a:rPr>
              <a:t>26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79" name="object 79" descr=""/>
          <p:cNvSpPr txBox="1"/>
          <p:nvPr/>
        </p:nvSpPr>
        <p:spPr>
          <a:xfrm>
            <a:off x="3496183" y="3022473"/>
            <a:ext cx="168910" cy="19367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100" spc="-25" b="1">
                <a:latin typeface="Calibri"/>
                <a:cs typeface="Calibri"/>
              </a:rPr>
              <a:t>16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80" name="object 80" descr=""/>
          <p:cNvSpPr txBox="1"/>
          <p:nvPr/>
        </p:nvSpPr>
        <p:spPr>
          <a:xfrm>
            <a:off x="3196844" y="3511041"/>
            <a:ext cx="168910" cy="19367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100" spc="-25" b="1">
                <a:latin typeface="Calibri"/>
                <a:cs typeface="Calibri"/>
              </a:rPr>
              <a:t>13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81" name="object 81" descr=""/>
          <p:cNvSpPr txBox="1"/>
          <p:nvPr/>
        </p:nvSpPr>
        <p:spPr>
          <a:xfrm>
            <a:off x="2856992" y="4015232"/>
            <a:ext cx="168910" cy="1936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100" spc="-25" b="1">
                <a:latin typeface="Calibri"/>
                <a:cs typeface="Calibri"/>
              </a:rPr>
              <a:t>12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82" name="object 82" descr=""/>
          <p:cNvSpPr txBox="1"/>
          <p:nvPr/>
        </p:nvSpPr>
        <p:spPr>
          <a:xfrm>
            <a:off x="2353436" y="4491608"/>
            <a:ext cx="713105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17804" algn="l"/>
                <a:tab pos="556260" algn="l"/>
              </a:tabLst>
            </a:pPr>
            <a:r>
              <a:rPr dirty="0" sz="1200" spc="-50" b="1">
                <a:solidFill>
                  <a:srgbClr val="404040"/>
                </a:solidFill>
                <a:latin typeface="Calibri"/>
                <a:cs typeface="Calibri"/>
              </a:rPr>
              <a:t>4</a:t>
            </a:r>
            <a:r>
              <a:rPr dirty="0" sz="1200" b="1">
                <a:solidFill>
                  <a:srgbClr val="404040"/>
                </a:solidFill>
                <a:latin typeface="Calibri"/>
                <a:cs typeface="Calibri"/>
              </a:rPr>
              <a:t>	</a:t>
            </a:r>
            <a:r>
              <a:rPr dirty="0" sz="1200" spc="-50" b="1">
                <a:solidFill>
                  <a:srgbClr val="FFFFFF"/>
                </a:solidFill>
                <a:latin typeface="Calibri"/>
                <a:cs typeface="Calibri"/>
              </a:rPr>
              <a:t>1</a:t>
            </a:r>
            <a:r>
              <a:rPr dirty="0" sz="1200" b="1">
                <a:solidFill>
                  <a:srgbClr val="FFFFFF"/>
                </a:solidFill>
                <a:latin typeface="Calibri"/>
                <a:cs typeface="Calibri"/>
              </a:rPr>
              <a:t>	</a:t>
            </a:r>
            <a:r>
              <a:rPr dirty="0" sz="1100" spc="-25" b="1">
                <a:latin typeface="Calibri"/>
                <a:cs typeface="Calibri"/>
              </a:rPr>
              <a:t>12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83" name="object 83" descr=""/>
          <p:cNvSpPr txBox="1"/>
          <p:nvPr/>
        </p:nvSpPr>
        <p:spPr>
          <a:xfrm>
            <a:off x="1777745" y="4986908"/>
            <a:ext cx="1113790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546735" algn="l"/>
                <a:tab pos="957580" algn="l"/>
              </a:tabLst>
            </a:pPr>
            <a:r>
              <a:rPr dirty="0" sz="1200" b="1">
                <a:solidFill>
                  <a:srgbClr val="FFFFFF"/>
                </a:solidFill>
                <a:latin typeface="Calibri"/>
                <a:cs typeface="Calibri"/>
              </a:rPr>
              <a:t>4</a:t>
            </a:r>
            <a:r>
              <a:rPr dirty="0" sz="1200" spc="409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200" b="1">
                <a:solidFill>
                  <a:srgbClr val="404040"/>
                </a:solidFill>
                <a:latin typeface="Calibri"/>
                <a:cs typeface="Calibri"/>
              </a:rPr>
              <a:t>0</a:t>
            </a:r>
            <a:r>
              <a:rPr dirty="0" sz="1200" spc="85" b="1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z="1200" spc="-60" b="1">
                <a:solidFill>
                  <a:srgbClr val="404040"/>
                </a:solidFill>
                <a:latin typeface="Calibri"/>
                <a:cs typeface="Calibri"/>
              </a:rPr>
              <a:t>3</a:t>
            </a:r>
            <a:r>
              <a:rPr dirty="0" sz="1200" b="1">
                <a:solidFill>
                  <a:srgbClr val="404040"/>
                </a:solidFill>
                <a:latin typeface="Calibri"/>
                <a:cs typeface="Calibri"/>
              </a:rPr>
              <a:t>	3</a:t>
            </a:r>
            <a:r>
              <a:rPr dirty="0" sz="1200" spc="80" b="1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z="1200" spc="-50" b="1">
                <a:solidFill>
                  <a:srgbClr val="FFFFFF"/>
                </a:solidFill>
                <a:latin typeface="Calibri"/>
                <a:cs typeface="Calibri"/>
              </a:rPr>
              <a:t>0</a:t>
            </a:r>
            <a:r>
              <a:rPr dirty="0" sz="1200" b="1">
                <a:solidFill>
                  <a:srgbClr val="FFFFFF"/>
                </a:solidFill>
                <a:latin typeface="Calibri"/>
                <a:cs typeface="Calibri"/>
              </a:rPr>
              <a:t>	</a:t>
            </a:r>
            <a:r>
              <a:rPr dirty="0" sz="1100" spc="-25" b="1">
                <a:latin typeface="Calibri"/>
                <a:cs typeface="Calibri"/>
              </a:rPr>
              <a:t>10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84" name="object 84" descr=""/>
          <p:cNvSpPr txBox="1"/>
          <p:nvPr/>
        </p:nvSpPr>
        <p:spPr>
          <a:xfrm>
            <a:off x="2655189" y="5496559"/>
            <a:ext cx="96520" cy="1936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100" spc="-50" b="1">
                <a:latin typeface="Calibri"/>
                <a:cs typeface="Calibri"/>
              </a:rPr>
              <a:t>8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85" name="object 85" descr=""/>
          <p:cNvSpPr txBox="1"/>
          <p:nvPr/>
        </p:nvSpPr>
        <p:spPr>
          <a:xfrm>
            <a:off x="2655189" y="5984849"/>
            <a:ext cx="96520" cy="1936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100" spc="-50" b="1">
                <a:latin typeface="Calibri"/>
                <a:cs typeface="Calibri"/>
              </a:rPr>
              <a:t>8</a:t>
            </a:r>
            <a:endParaRPr sz="11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ctrTitle"/>
          </p:nvPr>
        </p:nvSpPr>
        <p:spPr>
          <a:prstGeom prst="rect"/>
        </p:spPr>
        <p:txBody>
          <a:bodyPr wrap="square" lIns="0" tIns="81280" rIns="0" bIns="0" rtlCol="0" vert="horz">
            <a:spAutoFit/>
          </a:bodyPr>
          <a:lstStyle/>
          <a:p>
            <a:pPr marL="12700" marR="5080">
              <a:lnSpc>
                <a:spcPts val="4320"/>
              </a:lnSpc>
              <a:spcBef>
                <a:spcPts val="640"/>
              </a:spcBef>
            </a:pPr>
            <a:r>
              <a:rPr dirty="0" spc="-25">
                <a:latin typeface="Calibri Light"/>
                <a:cs typeface="Calibri Light"/>
              </a:rPr>
              <a:t>Lugar</a:t>
            </a:r>
            <a:r>
              <a:rPr dirty="0" spc="-155">
                <a:latin typeface="Calibri Light"/>
                <a:cs typeface="Calibri Light"/>
              </a:rPr>
              <a:t> </a:t>
            </a:r>
            <a:r>
              <a:rPr dirty="0">
                <a:latin typeface="Calibri Light"/>
                <a:cs typeface="Calibri Light"/>
              </a:rPr>
              <a:t>de</a:t>
            </a:r>
            <a:r>
              <a:rPr dirty="0" spc="-145">
                <a:latin typeface="Calibri Light"/>
                <a:cs typeface="Calibri Light"/>
              </a:rPr>
              <a:t> </a:t>
            </a:r>
            <a:r>
              <a:rPr dirty="0" spc="-40">
                <a:latin typeface="Calibri Light"/>
                <a:cs typeface="Calibri Light"/>
              </a:rPr>
              <a:t>procedencia</a:t>
            </a:r>
            <a:r>
              <a:rPr dirty="0" spc="-165">
                <a:latin typeface="Calibri Light"/>
                <a:cs typeface="Calibri Light"/>
              </a:rPr>
              <a:t> </a:t>
            </a:r>
            <a:r>
              <a:rPr dirty="0">
                <a:latin typeface="Calibri Light"/>
                <a:cs typeface="Calibri Light"/>
              </a:rPr>
              <a:t>del</a:t>
            </a:r>
            <a:r>
              <a:rPr dirty="0" spc="-145">
                <a:latin typeface="Calibri Light"/>
                <a:cs typeface="Calibri Light"/>
              </a:rPr>
              <a:t> </a:t>
            </a:r>
            <a:r>
              <a:rPr dirty="0" spc="-30">
                <a:latin typeface="Calibri Light"/>
                <a:cs typeface="Calibri Light"/>
              </a:rPr>
              <a:t>Becario</a:t>
            </a:r>
            <a:r>
              <a:rPr dirty="0" spc="-155">
                <a:latin typeface="Calibri Light"/>
                <a:cs typeface="Calibri Light"/>
              </a:rPr>
              <a:t> </a:t>
            </a:r>
            <a:r>
              <a:rPr dirty="0">
                <a:latin typeface="Calibri Light"/>
                <a:cs typeface="Calibri Light"/>
              </a:rPr>
              <a:t>por</a:t>
            </a:r>
            <a:r>
              <a:rPr dirty="0" spc="-155">
                <a:latin typeface="Calibri Light"/>
                <a:cs typeface="Calibri Light"/>
              </a:rPr>
              <a:t> </a:t>
            </a:r>
            <a:r>
              <a:rPr dirty="0" spc="-30">
                <a:latin typeface="Calibri Light"/>
                <a:cs typeface="Calibri Light"/>
              </a:rPr>
              <a:t>lugar</a:t>
            </a:r>
            <a:r>
              <a:rPr dirty="0" spc="-160">
                <a:latin typeface="Calibri Light"/>
                <a:cs typeface="Calibri Light"/>
              </a:rPr>
              <a:t> </a:t>
            </a:r>
            <a:r>
              <a:rPr dirty="0">
                <a:latin typeface="Calibri Light"/>
                <a:cs typeface="Calibri Light"/>
              </a:rPr>
              <a:t>de</a:t>
            </a:r>
            <a:r>
              <a:rPr dirty="0" spc="-120">
                <a:latin typeface="Calibri Light"/>
                <a:cs typeface="Calibri Light"/>
              </a:rPr>
              <a:t> </a:t>
            </a:r>
            <a:r>
              <a:rPr dirty="0" spc="-10">
                <a:latin typeface="Calibri Light"/>
                <a:cs typeface="Calibri Light"/>
              </a:rPr>
              <a:t>estudio según</a:t>
            </a:r>
            <a:r>
              <a:rPr dirty="0" spc="-185">
                <a:latin typeface="Calibri Light"/>
                <a:cs typeface="Calibri Light"/>
              </a:rPr>
              <a:t> </a:t>
            </a:r>
            <a:r>
              <a:rPr dirty="0">
                <a:latin typeface="Calibri Light"/>
                <a:cs typeface="Calibri Light"/>
              </a:rPr>
              <a:t>tipo</a:t>
            </a:r>
            <a:r>
              <a:rPr dirty="0" spc="-175">
                <a:latin typeface="Calibri Light"/>
                <a:cs typeface="Calibri Light"/>
              </a:rPr>
              <a:t> </a:t>
            </a:r>
            <a:r>
              <a:rPr dirty="0">
                <a:latin typeface="Calibri Light"/>
                <a:cs typeface="Calibri Light"/>
              </a:rPr>
              <a:t>de</a:t>
            </a:r>
            <a:r>
              <a:rPr dirty="0" spc="-160">
                <a:latin typeface="Calibri Light"/>
                <a:cs typeface="Calibri Light"/>
              </a:rPr>
              <a:t> </a:t>
            </a:r>
            <a:r>
              <a:rPr dirty="0" spc="-50">
                <a:latin typeface="Calibri Light"/>
                <a:cs typeface="Calibri Light"/>
              </a:rPr>
              <a:t>Posgrado:</a:t>
            </a:r>
            <a:r>
              <a:rPr dirty="0" spc="-145">
                <a:latin typeface="Calibri Light"/>
                <a:cs typeface="Calibri Light"/>
              </a:rPr>
              <a:t> </a:t>
            </a:r>
            <a:r>
              <a:rPr dirty="0" spc="-10">
                <a:latin typeface="Calibri Light"/>
                <a:cs typeface="Calibri Light"/>
              </a:rPr>
              <a:t>Maestría</a:t>
            </a:r>
          </a:p>
        </p:txBody>
      </p:sp>
      <p:grpSp>
        <p:nvGrpSpPr>
          <p:cNvPr id="3" name="object 3" descr=""/>
          <p:cNvGrpSpPr/>
          <p:nvPr/>
        </p:nvGrpSpPr>
        <p:grpSpPr>
          <a:xfrm>
            <a:off x="1318831" y="1420622"/>
            <a:ext cx="9113520" cy="4698365"/>
            <a:chOff x="1318831" y="1420622"/>
            <a:chExt cx="9113520" cy="4698365"/>
          </a:xfrm>
        </p:grpSpPr>
        <p:sp>
          <p:nvSpPr>
            <p:cNvPr id="4" name="object 4" descr=""/>
            <p:cNvSpPr/>
            <p:nvPr/>
          </p:nvSpPr>
          <p:spPr>
            <a:xfrm>
              <a:off x="1323594" y="1562099"/>
              <a:ext cx="2619375" cy="4415155"/>
            </a:xfrm>
            <a:custGeom>
              <a:avLst/>
              <a:gdLst/>
              <a:ahLst/>
              <a:cxnLst/>
              <a:rect l="l" t="t" r="r" b="b"/>
              <a:pathLst>
                <a:path w="2619375" h="4415155">
                  <a:moveTo>
                    <a:pt x="113538" y="4227576"/>
                  </a:moveTo>
                  <a:lnTo>
                    <a:pt x="0" y="4227576"/>
                  </a:lnTo>
                  <a:lnTo>
                    <a:pt x="0" y="4415028"/>
                  </a:lnTo>
                  <a:lnTo>
                    <a:pt x="113538" y="4415028"/>
                  </a:lnTo>
                  <a:lnTo>
                    <a:pt x="113538" y="4227576"/>
                  </a:lnTo>
                  <a:close/>
                </a:path>
                <a:path w="2619375" h="4415155">
                  <a:moveTo>
                    <a:pt x="113538" y="3287268"/>
                  </a:moveTo>
                  <a:lnTo>
                    <a:pt x="0" y="3287268"/>
                  </a:lnTo>
                  <a:lnTo>
                    <a:pt x="0" y="3476244"/>
                  </a:lnTo>
                  <a:lnTo>
                    <a:pt x="113538" y="3476244"/>
                  </a:lnTo>
                  <a:lnTo>
                    <a:pt x="113538" y="3287268"/>
                  </a:lnTo>
                  <a:close/>
                </a:path>
                <a:path w="2619375" h="4415155">
                  <a:moveTo>
                    <a:pt x="113538" y="2817876"/>
                  </a:moveTo>
                  <a:lnTo>
                    <a:pt x="0" y="2817876"/>
                  </a:lnTo>
                  <a:lnTo>
                    <a:pt x="0" y="3005328"/>
                  </a:lnTo>
                  <a:lnTo>
                    <a:pt x="113538" y="3005328"/>
                  </a:lnTo>
                  <a:lnTo>
                    <a:pt x="113538" y="2817876"/>
                  </a:lnTo>
                  <a:close/>
                </a:path>
                <a:path w="2619375" h="4415155">
                  <a:moveTo>
                    <a:pt x="342138" y="2348484"/>
                  </a:moveTo>
                  <a:lnTo>
                    <a:pt x="0" y="2348484"/>
                  </a:lnTo>
                  <a:lnTo>
                    <a:pt x="0" y="2535936"/>
                  </a:lnTo>
                  <a:lnTo>
                    <a:pt x="342138" y="2535936"/>
                  </a:lnTo>
                  <a:lnTo>
                    <a:pt x="342138" y="2348484"/>
                  </a:lnTo>
                  <a:close/>
                </a:path>
                <a:path w="2619375" h="4415155">
                  <a:moveTo>
                    <a:pt x="342138" y="1879092"/>
                  </a:moveTo>
                  <a:lnTo>
                    <a:pt x="0" y="1879092"/>
                  </a:lnTo>
                  <a:lnTo>
                    <a:pt x="0" y="2066544"/>
                  </a:lnTo>
                  <a:lnTo>
                    <a:pt x="342138" y="2066544"/>
                  </a:lnTo>
                  <a:lnTo>
                    <a:pt x="342138" y="1879092"/>
                  </a:lnTo>
                  <a:close/>
                </a:path>
                <a:path w="2619375" h="4415155">
                  <a:moveTo>
                    <a:pt x="569214" y="1408176"/>
                  </a:moveTo>
                  <a:lnTo>
                    <a:pt x="0" y="1408176"/>
                  </a:lnTo>
                  <a:lnTo>
                    <a:pt x="0" y="1597152"/>
                  </a:lnTo>
                  <a:lnTo>
                    <a:pt x="569214" y="1597152"/>
                  </a:lnTo>
                  <a:lnTo>
                    <a:pt x="569214" y="1408176"/>
                  </a:lnTo>
                  <a:close/>
                </a:path>
                <a:path w="2619375" h="4415155">
                  <a:moveTo>
                    <a:pt x="683514" y="3758184"/>
                  </a:moveTo>
                  <a:lnTo>
                    <a:pt x="0" y="3758184"/>
                  </a:lnTo>
                  <a:lnTo>
                    <a:pt x="0" y="3945636"/>
                  </a:lnTo>
                  <a:lnTo>
                    <a:pt x="683514" y="3945636"/>
                  </a:lnTo>
                  <a:lnTo>
                    <a:pt x="683514" y="3758184"/>
                  </a:lnTo>
                  <a:close/>
                </a:path>
                <a:path w="2619375" h="4415155">
                  <a:moveTo>
                    <a:pt x="1366266" y="469392"/>
                  </a:moveTo>
                  <a:lnTo>
                    <a:pt x="0" y="469392"/>
                  </a:lnTo>
                  <a:lnTo>
                    <a:pt x="0" y="656844"/>
                  </a:lnTo>
                  <a:lnTo>
                    <a:pt x="1366266" y="656844"/>
                  </a:lnTo>
                  <a:lnTo>
                    <a:pt x="1366266" y="469392"/>
                  </a:lnTo>
                  <a:close/>
                </a:path>
                <a:path w="2619375" h="4415155">
                  <a:moveTo>
                    <a:pt x="1480566" y="938784"/>
                  </a:moveTo>
                  <a:lnTo>
                    <a:pt x="0" y="938784"/>
                  </a:lnTo>
                  <a:lnTo>
                    <a:pt x="0" y="1126236"/>
                  </a:lnTo>
                  <a:lnTo>
                    <a:pt x="1480566" y="1126236"/>
                  </a:lnTo>
                  <a:lnTo>
                    <a:pt x="1480566" y="938784"/>
                  </a:lnTo>
                  <a:close/>
                </a:path>
                <a:path w="2619375" h="4415155">
                  <a:moveTo>
                    <a:pt x="2618994" y="0"/>
                  </a:moveTo>
                  <a:lnTo>
                    <a:pt x="0" y="0"/>
                  </a:lnTo>
                  <a:lnTo>
                    <a:pt x="0" y="187452"/>
                  </a:lnTo>
                  <a:lnTo>
                    <a:pt x="2618994" y="187452"/>
                  </a:lnTo>
                  <a:lnTo>
                    <a:pt x="2618994" y="0"/>
                  </a:lnTo>
                  <a:close/>
                </a:path>
              </a:pathLst>
            </a:custGeom>
            <a:solidFill>
              <a:srgbClr val="00506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 descr=""/>
            <p:cNvSpPr/>
            <p:nvPr/>
          </p:nvSpPr>
          <p:spPr>
            <a:xfrm>
              <a:off x="1437132" y="1562099"/>
              <a:ext cx="3985260" cy="4415155"/>
            </a:xfrm>
            <a:custGeom>
              <a:avLst/>
              <a:gdLst/>
              <a:ahLst/>
              <a:cxnLst/>
              <a:rect l="l" t="t" r="r" b="b"/>
              <a:pathLst>
                <a:path w="3985260" h="4415155">
                  <a:moveTo>
                    <a:pt x="228600" y="2817876"/>
                  </a:moveTo>
                  <a:lnTo>
                    <a:pt x="0" y="2817876"/>
                  </a:lnTo>
                  <a:lnTo>
                    <a:pt x="0" y="3005328"/>
                  </a:lnTo>
                  <a:lnTo>
                    <a:pt x="228600" y="3005328"/>
                  </a:lnTo>
                  <a:lnTo>
                    <a:pt x="228600" y="2817876"/>
                  </a:lnTo>
                  <a:close/>
                </a:path>
                <a:path w="3985260" h="4415155">
                  <a:moveTo>
                    <a:pt x="341376" y="4227576"/>
                  </a:moveTo>
                  <a:lnTo>
                    <a:pt x="0" y="4227576"/>
                  </a:lnTo>
                  <a:lnTo>
                    <a:pt x="0" y="4415028"/>
                  </a:lnTo>
                  <a:lnTo>
                    <a:pt x="341376" y="4415028"/>
                  </a:lnTo>
                  <a:lnTo>
                    <a:pt x="341376" y="4227576"/>
                  </a:lnTo>
                  <a:close/>
                </a:path>
                <a:path w="3985260" h="4415155">
                  <a:moveTo>
                    <a:pt x="341376" y="3287268"/>
                  </a:moveTo>
                  <a:lnTo>
                    <a:pt x="0" y="3287268"/>
                  </a:lnTo>
                  <a:lnTo>
                    <a:pt x="0" y="3476244"/>
                  </a:lnTo>
                  <a:lnTo>
                    <a:pt x="341376" y="3476244"/>
                  </a:lnTo>
                  <a:lnTo>
                    <a:pt x="341376" y="3287268"/>
                  </a:lnTo>
                  <a:close/>
                </a:path>
                <a:path w="3985260" h="4415155">
                  <a:moveTo>
                    <a:pt x="682752" y="3758184"/>
                  </a:moveTo>
                  <a:lnTo>
                    <a:pt x="569976" y="3758184"/>
                  </a:lnTo>
                  <a:lnTo>
                    <a:pt x="569976" y="3945636"/>
                  </a:lnTo>
                  <a:lnTo>
                    <a:pt x="682752" y="3945636"/>
                  </a:lnTo>
                  <a:lnTo>
                    <a:pt x="682752" y="3758184"/>
                  </a:lnTo>
                  <a:close/>
                </a:path>
                <a:path w="3985260" h="4415155">
                  <a:moveTo>
                    <a:pt x="682752" y="1879092"/>
                  </a:moveTo>
                  <a:lnTo>
                    <a:pt x="228600" y="1879092"/>
                  </a:lnTo>
                  <a:lnTo>
                    <a:pt x="228600" y="2066544"/>
                  </a:lnTo>
                  <a:lnTo>
                    <a:pt x="682752" y="2066544"/>
                  </a:lnTo>
                  <a:lnTo>
                    <a:pt x="682752" y="1879092"/>
                  </a:lnTo>
                  <a:close/>
                </a:path>
                <a:path w="3985260" h="4415155">
                  <a:moveTo>
                    <a:pt x="797052" y="1408176"/>
                  </a:moveTo>
                  <a:lnTo>
                    <a:pt x="455676" y="1408176"/>
                  </a:lnTo>
                  <a:lnTo>
                    <a:pt x="455676" y="1597152"/>
                  </a:lnTo>
                  <a:lnTo>
                    <a:pt x="797052" y="1597152"/>
                  </a:lnTo>
                  <a:lnTo>
                    <a:pt x="797052" y="1408176"/>
                  </a:lnTo>
                  <a:close/>
                </a:path>
                <a:path w="3985260" h="4415155">
                  <a:moveTo>
                    <a:pt x="1252728" y="2348484"/>
                  </a:moveTo>
                  <a:lnTo>
                    <a:pt x="228600" y="2348484"/>
                  </a:lnTo>
                  <a:lnTo>
                    <a:pt x="228600" y="2535936"/>
                  </a:lnTo>
                  <a:lnTo>
                    <a:pt x="1252728" y="2535936"/>
                  </a:lnTo>
                  <a:lnTo>
                    <a:pt x="1252728" y="2348484"/>
                  </a:lnTo>
                  <a:close/>
                </a:path>
                <a:path w="3985260" h="4415155">
                  <a:moveTo>
                    <a:pt x="2049780" y="938784"/>
                  </a:moveTo>
                  <a:lnTo>
                    <a:pt x="1367028" y="938784"/>
                  </a:lnTo>
                  <a:lnTo>
                    <a:pt x="1367028" y="1126236"/>
                  </a:lnTo>
                  <a:lnTo>
                    <a:pt x="2049780" y="1126236"/>
                  </a:lnTo>
                  <a:lnTo>
                    <a:pt x="2049780" y="938784"/>
                  </a:lnTo>
                  <a:close/>
                </a:path>
                <a:path w="3985260" h="4415155">
                  <a:moveTo>
                    <a:pt x="2164080" y="469392"/>
                  </a:moveTo>
                  <a:lnTo>
                    <a:pt x="1252728" y="469392"/>
                  </a:lnTo>
                  <a:lnTo>
                    <a:pt x="1252728" y="656844"/>
                  </a:lnTo>
                  <a:lnTo>
                    <a:pt x="2164080" y="656844"/>
                  </a:lnTo>
                  <a:lnTo>
                    <a:pt x="2164080" y="469392"/>
                  </a:lnTo>
                  <a:close/>
                </a:path>
                <a:path w="3985260" h="4415155">
                  <a:moveTo>
                    <a:pt x="3985260" y="0"/>
                  </a:moveTo>
                  <a:lnTo>
                    <a:pt x="2505456" y="0"/>
                  </a:lnTo>
                  <a:lnTo>
                    <a:pt x="2505456" y="187452"/>
                  </a:lnTo>
                  <a:lnTo>
                    <a:pt x="3985260" y="187452"/>
                  </a:lnTo>
                  <a:lnTo>
                    <a:pt x="3985260" y="0"/>
                  </a:lnTo>
                  <a:close/>
                </a:path>
              </a:pathLst>
            </a:custGeom>
            <a:solidFill>
              <a:srgbClr val="00AFE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 descr=""/>
            <p:cNvSpPr/>
            <p:nvPr/>
          </p:nvSpPr>
          <p:spPr>
            <a:xfrm>
              <a:off x="1665732" y="1562099"/>
              <a:ext cx="7400925" cy="3476625"/>
            </a:xfrm>
            <a:custGeom>
              <a:avLst/>
              <a:gdLst/>
              <a:ahLst/>
              <a:cxnLst/>
              <a:rect l="l" t="t" r="r" b="b"/>
              <a:pathLst>
                <a:path w="7400925" h="3476625">
                  <a:moveTo>
                    <a:pt x="227076" y="3287268"/>
                  </a:moveTo>
                  <a:lnTo>
                    <a:pt x="112776" y="3287268"/>
                  </a:lnTo>
                  <a:lnTo>
                    <a:pt x="112776" y="3476244"/>
                  </a:lnTo>
                  <a:lnTo>
                    <a:pt x="227076" y="3476244"/>
                  </a:lnTo>
                  <a:lnTo>
                    <a:pt x="227076" y="3287268"/>
                  </a:lnTo>
                  <a:close/>
                </a:path>
                <a:path w="7400925" h="3476625">
                  <a:moveTo>
                    <a:pt x="341376" y="2817876"/>
                  </a:moveTo>
                  <a:lnTo>
                    <a:pt x="0" y="2817876"/>
                  </a:lnTo>
                  <a:lnTo>
                    <a:pt x="0" y="3005328"/>
                  </a:lnTo>
                  <a:lnTo>
                    <a:pt x="341376" y="3005328"/>
                  </a:lnTo>
                  <a:lnTo>
                    <a:pt x="341376" y="2817876"/>
                  </a:lnTo>
                  <a:close/>
                </a:path>
                <a:path w="7400925" h="3476625">
                  <a:moveTo>
                    <a:pt x="682752" y="1408176"/>
                  </a:moveTo>
                  <a:lnTo>
                    <a:pt x="568452" y="1408176"/>
                  </a:lnTo>
                  <a:lnTo>
                    <a:pt x="568452" y="1597152"/>
                  </a:lnTo>
                  <a:lnTo>
                    <a:pt x="682752" y="1597152"/>
                  </a:lnTo>
                  <a:lnTo>
                    <a:pt x="682752" y="1408176"/>
                  </a:lnTo>
                  <a:close/>
                </a:path>
                <a:path w="7400925" h="3476625">
                  <a:moveTo>
                    <a:pt x="1935480" y="938784"/>
                  </a:moveTo>
                  <a:lnTo>
                    <a:pt x="1821180" y="938784"/>
                  </a:lnTo>
                  <a:lnTo>
                    <a:pt x="1821180" y="1126236"/>
                  </a:lnTo>
                  <a:lnTo>
                    <a:pt x="1935480" y="1126236"/>
                  </a:lnTo>
                  <a:lnTo>
                    <a:pt x="1935480" y="938784"/>
                  </a:lnTo>
                  <a:close/>
                </a:path>
                <a:path w="7400925" h="3476625">
                  <a:moveTo>
                    <a:pt x="2162556" y="469392"/>
                  </a:moveTo>
                  <a:lnTo>
                    <a:pt x="1935480" y="469392"/>
                  </a:lnTo>
                  <a:lnTo>
                    <a:pt x="1935480" y="656844"/>
                  </a:lnTo>
                  <a:lnTo>
                    <a:pt x="2162556" y="656844"/>
                  </a:lnTo>
                  <a:lnTo>
                    <a:pt x="2162556" y="469392"/>
                  </a:lnTo>
                  <a:close/>
                </a:path>
                <a:path w="7400925" h="3476625">
                  <a:moveTo>
                    <a:pt x="7400544" y="0"/>
                  </a:moveTo>
                  <a:lnTo>
                    <a:pt x="3756660" y="0"/>
                  </a:lnTo>
                  <a:lnTo>
                    <a:pt x="3756660" y="187452"/>
                  </a:lnTo>
                  <a:lnTo>
                    <a:pt x="7400544" y="187452"/>
                  </a:lnTo>
                  <a:lnTo>
                    <a:pt x="7400544" y="0"/>
                  </a:lnTo>
                  <a:close/>
                </a:path>
              </a:pathLst>
            </a:custGeom>
            <a:solidFill>
              <a:srgbClr val="C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 descr=""/>
            <p:cNvSpPr/>
            <p:nvPr/>
          </p:nvSpPr>
          <p:spPr>
            <a:xfrm>
              <a:off x="1778508" y="1562099"/>
              <a:ext cx="8312150" cy="4415155"/>
            </a:xfrm>
            <a:custGeom>
              <a:avLst/>
              <a:gdLst/>
              <a:ahLst/>
              <a:cxnLst/>
              <a:rect l="l" t="t" r="r" b="b"/>
              <a:pathLst>
                <a:path w="8312150" h="4415155">
                  <a:moveTo>
                    <a:pt x="228600" y="4227576"/>
                  </a:moveTo>
                  <a:lnTo>
                    <a:pt x="0" y="4227576"/>
                  </a:lnTo>
                  <a:lnTo>
                    <a:pt x="0" y="4415028"/>
                  </a:lnTo>
                  <a:lnTo>
                    <a:pt x="228600" y="4415028"/>
                  </a:lnTo>
                  <a:lnTo>
                    <a:pt x="228600" y="4227576"/>
                  </a:lnTo>
                  <a:close/>
                </a:path>
                <a:path w="8312150" h="4415155">
                  <a:moveTo>
                    <a:pt x="228600" y="3287268"/>
                  </a:moveTo>
                  <a:lnTo>
                    <a:pt x="114300" y="3287268"/>
                  </a:lnTo>
                  <a:lnTo>
                    <a:pt x="114300" y="3476244"/>
                  </a:lnTo>
                  <a:lnTo>
                    <a:pt x="228600" y="3476244"/>
                  </a:lnTo>
                  <a:lnTo>
                    <a:pt x="228600" y="3287268"/>
                  </a:lnTo>
                  <a:close/>
                </a:path>
                <a:path w="8312150" h="4415155">
                  <a:moveTo>
                    <a:pt x="455676" y="2817876"/>
                  </a:moveTo>
                  <a:lnTo>
                    <a:pt x="228600" y="2817876"/>
                  </a:lnTo>
                  <a:lnTo>
                    <a:pt x="228600" y="3005328"/>
                  </a:lnTo>
                  <a:lnTo>
                    <a:pt x="455676" y="3005328"/>
                  </a:lnTo>
                  <a:lnTo>
                    <a:pt x="455676" y="2817876"/>
                  </a:lnTo>
                  <a:close/>
                </a:path>
                <a:path w="8312150" h="4415155">
                  <a:moveTo>
                    <a:pt x="797052" y="1408176"/>
                  </a:moveTo>
                  <a:lnTo>
                    <a:pt x="569976" y="1408176"/>
                  </a:lnTo>
                  <a:lnTo>
                    <a:pt x="569976" y="1597152"/>
                  </a:lnTo>
                  <a:lnTo>
                    <a:pt x="797052" y="1597152"/>
                  </a:lnTo>
                  <a:lnTo>
                    <a:pt x="797052" y="1408176"/>
                  </a:lnTo>
                  <a:close/>
                </a:path>
                <a:path w="8312150" h="4415155">
                  <a:moveTo>
                    <a:pt x="2164080" y="938784"/>
                  </a:moveTo>
                  <a:lnTo>
                    <a:pt x="1822704" y="938784"/>
                  </a:lnTo>
                  <a:lnTo>
                    <a:pt x="1822704" y="1126236"/>
                  </a:lnTo>
                  <a:lnTo>
                    <a:pt x="2164080" y="1126236"/>
                  </a:lnTo>
                  <a:lnTo>
                    <a:pt x="2164080" y="938784"/>
                  </a:lnTo>
                  <a:close/>
                </a:path>
                <a:path w="8312150" h="4415155">
                  <a:moveTo>
                    <a:pt x="2505456" y="469392"/>
                  </a:moveTo>
                  <a:lnTo>
                    <a:pt x="2049780" y="469392"/>
                  </a:lnTo>
                  <a:lnTo>
                    <a:pt x="2049780" y="656844"/>
                  </a:lnTo>
                  <a:lnTo>
                    <a:pt x="2505456" y="656844"/>
                  </a:lnTo>
                  <a:lnTo>
                    <a:pt x="2505456" y="469392"/>
                  </a:lnTo>
                  <a:close/>
                </a:path>
                <a:path w="8312150" h="4415155">
                  <a:moveTo>
                    <a:pt x="8311896" y="0"/>
                  </a:moveTo>
                  <a:lnTo>
                    <a:pt x="7287768" y="0"/>
                  </a:lnTo>
                  <a:lnTo>
                    <a:pt x="7287768" y="187452"/>
                  </a:lnTo>
                  <a:lnTo>
                    <a:pt x="8311896" y="187452"/>
                  </a:lnTo>
                  <a:lnTo>
                    <a:pt x="8311896" y="0"/>
                  </a:lnTo>
                  <a:close/>
                </a:path>
              </a:pathLst>
            </a:custGeom>
            <a:solidFill>
              <a:srgbClr val="FFC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" name="object 8" descr=""/>
            <p:cNvSpPr/>
            <p:nvPr/>
          </p:nvSpPr>
          <p:spPr>
            <a:xfrm>
              <a:off x="2007108" y="1562099"/>
              <a:ext cx="8425180" cy="4415155"/>
            </a:xfrm>
            <a:custGeom>
              <a:avLst/>
              <a:gdLst/>
              <a:ahLst/>
              <a:cxnLst/>
              <a:rect l="l" t="t" r="r" b="b"/>
              <a:pathLst>
                <a:path w="8425180" h="4415155">
                  <a:moveTo>
                    <a:pt x="112776" y="4227576"/>
                  </a:moveTo>
                  <a:lnTo>
                    <a:pt x="0" y="4227576"/>
                  </a:lnTo>
                  <a:lnTo>
                    <a:pt x="0" y="4415028"/>
                  </a:lnTo>
                  <a:lnTo>
                    <a:pt x="112776" y="4415028"/>
                  </a:lnTo>
                  <a:lnTo>
                    <a:pt x="112776" y="4227576"/>
                  </a:lnTo>
                  <a:close/>
                </a:path>
                <a:path w="8425180" h="4415155">
                  <a:moveTo>
                    <a:pt x="112776" y="3287268"/>
                  </a:moveTo>
                  <a:lnTo>
                    <a:pt x="0" y="3287268"/>
                  </a:lnTo>
                  <a:lnTo>
                    <a:pt x="0" y="3476244"/>
                  </a:lnTo>
                  <a:lnTo>
                    <a:pt x="112776" y="3476244"/>
                  </a:lnTo>
                  <a:lnTo>
                    <a:pt x="112776" y="3287268"/>
                  </a:lnTo>
                  <a:close/>
                </a:path>
                <a:path w="8425180" h="4415155">
                  <a:moveTo>
                    <a:pt x="227076" y="3758184"/>
                  </a:moveTo>
                  <a:lnTo>
                    <a:pt x="112776" y="3758184"/>
                  </a:lnTo>
                  <a:lnTo>
                    <a:pt x="112776" y="3945636"/>
                  </a:lnTo>
                  <a:lnTo>
                    <a:pt x="227076" y="3945636"/>
                  </a:lnTo>
                  <a:lnTo>
                    <a:pt x="227076" y="3758184"/>
                  </a:lnTo>
                  <a:close/>
                </a:path>
                <a:path w="8425180" h="4415155">
                  <a:moveTo>
                    <a:pt x="341376" y="2817876"/>
                  </a:moveTo>
                  <a:lnTo>
                    <a:pt x="227076" y="2817876"/>
                  </a:lnTo>
                  <a:lnTo>
                    <a:pt x="227076" y="3005328"/>
                  </a:lnTo>
                  <a:lnTo>
                    <a:pt x="341376" y="3005328"/>
                  </a:lnTo>
                  <a:lnTo>
                    <a:pt x="341376" y="2817876"/>
                  </a:lnTo>
                  <a:close/>
                </a:path>
                <a:path w="8425180" h="4415155">
                  <a:moveTo>
                    <a:pt x="455676" y="1879092"/>
                  </a:moveTo>
                  <a:lnTo>
                    <a:pt x="112776" y="1879092"/>
                  </a:lnTo>
                  <a:lnTo>
                    <a:pt x="112776" y="2066544"/>
                  </a:lnTo>
                  <a:lnTo>
                    <a:pt x="455676" y="2066544"/>
                  </a:lnTo>
                  <a:lnTo>
                    <a:pt x="455676" y="1879092"/>
                  </a:lnTo>
                  <a:close/>
                </a:path>
                <a:path w="8425180" h="4415155">
                  <a:moveTo>
                    <a:pt x="682752" y="1408176"/>
                  </a:moveTo>
                  <a:lnTo>
                    <a:pt x="568452" y="1408176"/>
                  </a:lnTo>
                  <a:lnTo>
                    <a:pt x="568452" y="1597152"/>
                  </a:lnTo>
                  <a:lnTo>
                    <a:pt x="682752" y="1597152"/>
                  </a:lnTo>
                  <a:lnTo>
                    <a:pt x="682752" y="1408176"/>
                  </a:lnTo>
                  <a:close/>
                </a:path>
                <a:path w="8425180" h="4415155">
                  <a:moveTo>
                    <a:pt x="2049780" y="938784"/>
                  </a:moveTo>
                  <a:lnTo>
                    <a:pt x="1935480" y="938784"/>
                  </a:lnTo>
                  <a:lnTo>
                    <a:pt x="1935480" y="1126236"/>
                  </a:lnTo>
                  <a:lnTo>
                    <a:pt x="2049780" y="1126236"/>
                  </a:lnTo>
                  <a:lnTo>
                    <a:pt x="2049780" y="938784"/>
                  </a:lnTo>
                  <a:close/>
                </a:path>
                <a:path w="8425180" h="4415155">
                  <a:moveTo>
                    <a:pt x="2391156" y="469392"/>
                  </a:moveTo>
                  <a:lnTo>
                    <a:pt x="2276856" y="469392"/>
                  </a:lnTo>
                  <a:lnTo>
                    <a:pt x="2276856" y="656844"/>
                  </a:lnTo>
                  <a:lnTo>
                    <a:pt x="2391156" y="656844"/>
                  </a:lnTo>
                  <a:lnTo>
                    <a:pt x="2391156" y="469392"/>
                  </a:lnTo>
                  <a:close/>
                </a:path>
                <a:path w="8425180" h="4415155">
                  <a:moveTo>
                    <a:pt x="8424672" y="0"/>
                  </a:moveTo>
                  <a:lnTo>
                    <a:pt x="8083296" y="0"/>
                  </a:lnTo>
                  <a:lnTo>
                    <a:pt x="8083296" y="187452"/>
                  </a:lnTo>
                  <a:lnTo>
                    <a:pt x="8424672" y="187452"/>
                  </a:lnTo>
                  <a:lnTo>
                    <a:pt x="8424672" y="0"/>
                  </a:lnTo>
                  <a:close/>
                </a:path>
              </a:pathLst>
            </a:custGeom>
            <a:solidFill>
              <a:srgbClr val="006FC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 descr=""/>
            <p:cNvSpPr/>
            <p:nvPr/>
          </p:nvSpPr>
          <p:spPr>
            <a:xfrm>
              <a:off x="1323594" y="1420622"/>
              <a:ext cx="0" cy="4698365"/>
            </a:xfrm>
            <a:custGeom>
              <a:avLst/>
              <a:gdLst/>
              <a:ahLst/>
              <a:cxnLst/>
              <a:rect l="l" t="t" r="r" b="b"/>
              <a:pathLst>
                <a:path w="0" h="4698365">
                  <a:moveTo>
                    <a:pt x="0" y="4697793"/>
                  </a:moveTo>
                  <a:lnTo>
                    <a:pt x="0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0" name="object 10" descr=""/>
          <p:cNvSpPr txBox="1"/>
          <p:nvPr/>
        </p:nvSpPr>
        <p:spPr>
          <a:xfrm>
            <a:off x="1612772" y="5301488"/>
            <a:ext cx="102870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50" b="1">
                <a:solidFill>
                  <a:srgbClr val="FFFFFF"/>
                </a:solidFill>
                <a:latin typeface="Calibri"/>
                <a:cs typeface="Calibri"/>
              </a:rPr>
              <a:t>6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1" name="object 11" descr=""/>
          <p:cNvSpPr txBox="1"/>
          <p:nvPr/>
        </p:nvSpPr>
        <p:spPr>
          <a:xfrm>
            <a:off x="1442085" y="3891788"/>
            <a:ext cx="102870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50" b="1">
                <a:solidFill>
                  <a:srgbClr val="FFFFFF"/>
                </a:solidFill>
                <a:latin typeface="Calibri"/>
                <a:cs typeface="Calibri"/>
              </a:rPr>
              <a:t>3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2" name="object 12" descr=""/>
          <p:cNvSpPr txBox="1"/>
          <p:nvPr/>
        </p:nvSpPr>
        <p:spPr>
          <a:xfrm>
            <a:off x="1442085" y="3422141"/>
            <a:ext cx="102870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50" b="1">
                <a:solidFill>
                  <a:srgbClr val="FFFFFF"/>
                </a:solidFill>
                <a:latin typeface="Calibri"/>
                <a:cs typeface="Calibri"/>
              </a:rPr>
              <a:t>3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3" name="object 13" descr=""/>
          <p:cNvSpPr txBox="1"/>
          <p:nvPr/>
        </p:nvSpPr>
        <p:spPr>
          <a:xfrm>
            <a:off x="1556130" y="2952115"/>
            <a:ext cx="102870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50" b="1">
                <a:solidFill>
                  <a:srgbClr val="FFFFFF"/>
                </a:solidFill>
                <a:latin typeface="Calibri"/>
                <a:cs typeface="Calibri"/>
              </a:rPr>
              <a:t>5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4" name="object 14" descr=""/>
          <p:cNvSpPr txBox="1"/>
          <p:nvPr/>
        </p:nvSpPr>
        <p:spPr>
          <a:xfrm>
            <a:off x="1973326" y="2481783"/>
            <a:ext cx="180975" cy="20891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25" b="1">
                <a:solidFill>
                  <a:srgbClr val="FFFFFF"/>
                </a:solidFill>
                <a:latin typeface="Calibri"/>
                <a:cs typeface="Calibri"/>
              </a:rPr>
              <a:t>13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5" name="object 15" descr=""/>
          <p:cNvSpPr txBox="1"/>
          <p:nvPr/>
        </p:nvSpPr>
        <p:spPr>
          <a:xfrm>
            <a:off x="1916429" y="2012441"/>
            <a:ext cx="180975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25" b="1">
                <a:solidFill>
                  <a:srgbClr val="FFFFFF"/>
                </a:solidFill>
                <a:latin typeface="Calibri"/>
                <a:cs typeface="Calibri"/>
              </a:rPr>
              <a:t>12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6" name="object 16" descr=""/>
          <p:cNvSpPr txBox="1"/>
          <p:nvPr/>
        </p:nvSpPr>
        <p:spPr>
          <a:xfrm>
            <a:off x="2542794" y="1542415"/>
            <a:ext cx="180975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25" b="1">
                <a:solidFill>
                  <a:srgbClr val="FFFFFF"/>
                </a:solidFill>
                <a:latin typeface="Calibri"/>
                <a:cs typeface="Calibri"/>
              </a:rPr>
              <a:t>23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7" name="object 17" descr=""/>
          <p:cNvSpPr txBox="1"/>
          <p:nvPr/>
        </p:nvSpPr>
        <p:spPr>
          <a:xfrm>
            <a:off x="2125472" y="3891788"/>
            <a:ext cx="102870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50" b="1">
                <a:solidFill>
                  <a:srgbClr val="FFFFFF"/>
                </a:solidFill>
                <a:latin typeface="Calibri"/>
                <a:cs typeface="Calibri"/>
              </a:rPr>
              <a:t>9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8" name="object 18" descr=""/>
          <p:cNvSpPr txBox="1"/>
          <p:nvPr/>
        </p:nvSpPr>
        <p:spPr>
          <a:xfrm>
            <a:off x="1840738" y="3422141"/>
            <a:ext cx="102870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50" b="1">
                <a:solidFill>
                  <a:srgbClr val="FFFFFF"/>
                </a:solidFill>
                <a:latin typeface="Calibri"/>
                <a:cs typeface="Calibri"/>
              </a:rPr>
              <a:t>4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9" name="object 19" descr=""/>
          <p:cNvSpPr txBox="1"/>
          <p:nvPr/>
        </p:nvSpPr>
        <p:spPr>
          <a:xfrm>
            <a:off x="3093211" y="2481783"/>
            <a:ext cx="102870" cy="20891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50" b="1">
                <a:solidFill>
                  <a:srgbClr val="FFFFFF"/>
                </a:solidFill>
                <a:latin typeface="Calibri"/>
                <a:cs typeface="Calibri"/>
              </a:rPr>
              <a:t>6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20" name="object 20" descr=""/>
          <p:cNvSpPr txBox="1"/>
          <p:nvPr/>
        </p:nvSpPr>
        <p:spPr>
          <a:xfrm>
            <a:off x="3093211" y="2012441"/>
            <a:ext cx="102870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50" b="1">
                <a:solidFill>
                  <a:srgbClr val="FFFFFF"/>
                </a:solidFill>
                <a:latin typeface="Calibri"/>
                <a:cs typeface="Calibri"/>
              </a:rPr>
              <a:t>8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21" name="object 21" descr=""/>
          <p:cNvSpPr txBox="1"/>
          <p:nvPr/>
        </p:nvSpPr>
        <p:spPr>
          <a:xfrm>
            <a:off x="4592573" y="1542415"/>
            <a:ext cx="180975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25" b="1">
                <a:solidFill>
                  <a:srgbClr val="FFFFFF"/>
                </a:solidFill>
                <a:latin typeface="Calibri"/>
                <a:cs typeface="Calibri"/>
              </a:rPr>
              <a:t>13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22" name="object 22" descr=""/>
          <p:cNvSpPr txBox="1"/>
          <p:nvPr/>
        </p:nvSpPr>
        <p:spPr>
          <a:xfrm>
            <a:off x="7154671" y="1542415"/>
            <a:ext cx="180975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25" b="1">
                <a:solidFill>
                  <a:srgbClr val="FFFFFF"/>
                </a:solidFill>
                <a:latin typeface="Calibri"/>
                <a:cs typeface="Calibri"/>
              </a:rPr>
              <a:t>32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23" name="object 23" descr=""/>
          <p:cNvSpPr txBox="1"/>
          <p:nvPr/>
        </p:nvSpPr>
        <p:spPr>
          <a:xfrm>
            <a:off x="9527285" y="1542415"/>
            <a:ext cx="102870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50" b="1">
                <a:solidFill>
                  <a:srgbClr val="404040"/>
                </a:solidFill>
                <a:latin typeface="Calibri"/>
                <a:cs typeface="Calibri"/>
              </a:rPr>
              <a:t>9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24" name="object 24" descr=""/>
          <p:cNvSpPr txBox="1"/>
          <p:nvPr/>
        </p:nvSpPr>
        <p:spPr>
          <a:xfrm>
            <a:off x="1328166" y="5771489"/>
            <a:ext cx="786130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40029" algn="l"/>
                <a:tab pos="525145" algn="l"/>
              </a:tabLst>
            </a:pPr>
            <a:r>
              <a:rPr dirty="0" sz="1200" spc="-50" b="1">
                <a:solidFill>
                  <a:srgbClr val="FFFFFF"/>
                </a:solidFill>
                <a:latin typeface="Calibri"/>
                <a:cs typeface="Calibri"/>
              </a:rPr>
              <a:t>1</a:t>
            </a:r>
            <a:r>
              <a:rPr dirty="0" sz="1200" b="1">
                <a:solidFill>
                  <a:srgbClr val="FFFFFF"/>
                </a:solidFill>
                <a:latin typeface="Calibri"/>
                <a:cs typeface="Calibri"/>
              </a:rPr>
              <a:t>	</a:t>
            </a:r>
            <a:r>
              <a:rPr dirty="0" sz="1200" spc="-50" b="1">
                <a:solidFill>
                  <a:srgbClr val="FFFFFF"/>
                </a:solidFill>
                <a:latin typeface="Calibri"/>
                <a:cs typeface="Calibri"/>
              </a:rPr>
              <a:t>3</a:t>
            </a:r>
            <a:r>
              <a:rPr dirty="0" sz="1200" b="1">
                <a:solidFill>
                  <a:srgbClr val="FFFFFF"/>
                </a:solidFill>
                <a:latin typeface="Calibri"/>
                <a:cs typeface="Calibri"/>
              </a:rPr>
              <a:t>	</a:t>
            </a:r>
            <a:r>
              <a:rPr dirty="0" sz="1200" b="1">
                <a:solidFill>
                  <a:srgbClr val="404040"/>
                </a:solidFill>
                <a:latin typeface="Calibri"/>
                <a:cs typeface="Calibri"/>
              </a:rPr>
              <a:t>2</a:t>
            </a:r>
            <a:r>
              <a:rPr dirty="0" sz="1200" spc="459" b="1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z="1200" spc="-50" b="1">
                <a:solidFill>
                  <a:srgbClr val="FFFFFF"/>
                </a:solidFill>
                <a:latin typeface="Calibri"/>
                <a:cs typeface="Calibri"/>
              </a:rPr>
              <a:t>1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25" name="object 25" descr=""/>
          <p:cNvSpPr txBox="1"/>
          <p:nvPr/>
        </p:nvSpPr>
        <p:spPr>
          <a:xfrm>
            <a:off x="2011426" y="5301488"/>
            <a:ext cx="217170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b="1">
                <a:solidFill>
                  <a:srgbClr val="FFFFFF"/>
                </a:solidFill>
                <a:latin typeface="Calibri"/>
                <a:cs typeface="Calibri"/>
              </a:rPr>
              <a:t>1</a:t>
            </a:r>
            <a:r>
              <a:rPr dirty="0" sz="1200" spc="5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200" spc="-50" b="1">
                <a:solidFill>
                  <a:srgbClr val="FFFFFF"/>
                </a:solidFill>
                <a:latin typeface="Calibri"/>
                <a:cs typeface="Calibri"/>
              </a:rPr>
              <a:t>1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26" name="object 26" descr=""/>
          <p:cNvSpPr txBox="1"/>
          <p:nvPr/>
        </p:nvSpPr>
        <p:spPr>
          <a:xfrm>
            <a:off x="1328166" y="4361815"/>
            <a:ext cx="1014094" cy="67818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467995" algn="l"/>
                <a:tab pos="752475" algn="l"/>
              </a:tabLst>
            </a:pPr>
            <a:r>
              <a:rPr dirty="0" sz="1200" b="1">
                <a:solidFill>
                  <a:srgbClr val="FFFFFF"/>
                </a:solidFill>
                <a:latin typeface="Calibri"/>
                <a:cs typeface="Calibri"/>
              </a:rPr>
              <a:t>1</a:t>
            </a:r>
            <a:r>
              <a:rPr dirty="0" sz="1200" spc="459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200" spc="-50" b="1">
                <a:solidFill>
                  <a:srgbClr val="FFFFFF"/>
                </a:solidFill>
                <a:latin typeface="Calibri"/>
                <a:cs typeface="Calibri"/>
              </a:rPr>
              <a:t>2</a:t>
            </a:r>
            <a:r>
              <a:rPr dirty="0" sz="1200" b="1">
                <a:solidFill>
                  <a:srgbClr val="FFFFFF"/>
                </a:solidFill>
                <a:latin typeface="Calibri"/>
                <a:cs typeface="Calibri"/>
              </a:rPr>
              <a:t>	</a:t>
            </a:r>
            <a:r>
              <a:rPr dirty="0" sz="1200" spc="-50" b="1">
                <a:solidFill>
                  <a:srgbClr val="FFFFFF"/>
                </a:solidFill>
                <a:latin typeface="Calibri"/>
                <a:cs typeface="Calibri"/>
              </a:rPr>
              <a:t>3</a:t>
            </a:r>
            <a:r>
              <a:rPr dirty="0" sz="1200" b="1">
                <a:solidFill>
                  <a:srgbClr val="FFFFFF"/>
                </a:solidFill>
                <a:latin typeface="Calibri"/>
                <a:cs typeface="Calibri"/>
              </a:rPr>
              <a:t>	</a:t>
            </a:r>
            <a:r>
              <a:rPr dirty="0" sz="1200" b="1">
                <a:solidFill>
                  <a:srgbClr val="404040"/>
                </a:solidFill>
                <a:latin typeface="Calibri"/>
                <a:cs typeface="Calibri"/>
              </a:rPr>
              <a:t>2</a:t>
            </a:r>
            <a:r>
              <a:rPr dirty="0" sz="1200" spc="459" b="1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z="1200" spc="-50" b="1">
                <a:solidFill>
                  <a:srgbClr val="FFFFFF"/>
                </a:solidFill>
                <a:latin typeface="Calibri"/>
                <a:cs typeface="Calibri"/>
              </a:rPr>
              <a:t>1</a:t>
            </a:r>
            <a:endParaRPr sz="12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790"/>
              </a:spcBef>
            </a:pPr>
            <a:endParaRPr sz="12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tabLst>
                <a:tab pos="240029" algn="l"/>
                <a:tab pos="467995" algn="l"/>
              </a:tabLst>
            </a:pPr>
            <a:r>
              <a:rPr dirty="0" sz="1200" spc="-50" b="1">
                <a:solidFill>
                  <a:srgbClr val="FFFFFF"/>
                </a:solidFill>
                <a:latin typeface="Calibri"/>
                <a:cs typeface="Calibri"/>
              </a:rPr>
              <a:t>1</a:t>
            </a:r>
            <a:r>
              <a:rPr dirty="0" sz="1200" b="1">
                <a:solidFill>
                  <a:srgbClr val="FFFFFF"/>
                </a:solidFill>
                <a:latin typeface="Calibri"/>
                <a:cs typeface="Calibri"/>
              </a:rPr>
              <a:t>	</a:t>
            </a:r>
            <a:r>
              <a:rPr dirty="0" sz="1200" spc="-50" b="1">
                <a:solidFill>
                  <a:srgbClr val="FFFFFF"/>
                </a:solidFill>
                <a:latin typeface="Calibri"/>
                <a:cs typeface="Calibri"/>
              </a:rPr>
              <a:t>3</a:t>
            </a:r>
            <a:r>
              <a:rPr dirty="0" sz="1200" b="1">
                <a:solidFill>
                  <a:srgbClr val="FFFFFF"/>
                </a:solidFill>
                <a:latin typeface="Calibri"/>
                <a:cs typeface="Calibri"/>
              </a:rPr>
              <a:t>	1 </a:t>
            </a:r>
            <a:r>
              <a:rPr dirty="0" sz="1200" b="1">
                <a:solidFill>
                  <a:srgbClr val="404040"/>
                </a:solidFill>
                <a:latin typeface="Calibri"/>
                <a:cs typeface="Calibri"/>
              </a:rPr>
              <a:t>1</a:t>
            </a:r>
            <a:r>
              <a:rPr dirty="0" sz="1200" spc="10" b="1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z="1200" spc="-50" b="1">
                <a:solidFill>
                  <a:srgbClr val="FFFFFF"/>
                </a:solidFill>
                <a:latin typeface="Calibri"/>
                <a:cs typeface="Calibri"/>
              </a:rPr>
              <a:t>1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27" name="object 27" descr=""/>
          <p:cNvSpPr txBox="1"/>
          <p:nvPr/>
        </p:nvSpPr>
        <p:spPr>
          <a:xfrm>
            <a:off x="2239136" y="3422141"/>
            <a:ext cx="102870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50" b="1">
                <a:solidFill>
                  <a:srgbClr val="FFFFFF"/>
                </a:solidFill>
                <a:latin typeface="Calibri"/>
                <a:cs typeface="Calibri"/>
              </a:rPr>
              <a:t>3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28" name="object 28" descr=""/>
          <p:cNvSpPr txBox="1"/>
          <p:nvPr/>
        </p:nvSpPr>
        <p:spPr>
          <a:xfrm>
            <a:off x="2011426" y="2952115"/>
            <a:ext cx="672465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40029" algn="l"/>
              </a:tabLst>
            </a:pPr>
            <a:r>
              <a:rPr dirty="0" sz="1200" spc="-50" b="1">
                <a:solidFill>
                  <a:srgbClr val="FFFFFF"/>
                </a:solidFill>
                <a:latin typeface="Calibri"/>
                <a:cs typeface="Calibri"/>
              </a:rPr>
              <a:t>3</a:t>
            </a:r>
            <a:r>
              <a:rPr dirty="0" sz="1200" b="1">
                <a:solidFill>
                  <a:srgbClr val="FFFFFF"/>
                </a:solidFill>
                <a:latin typeface="Calibri"/>
                <a:cs typeface="Calibri"/>
              </a:rPr>
              <a:t>	1</a:t>
            </a:r>
            <a:r>
              <a:rPr dirty="0" sz="1200" spc="459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200" b="1">
                <a:solidFill>
                  <a:srgbClr val="404040"/>
                </a:solidFill>
                <a:latin typeface="Calibri"/>
                <a:cs typeface="Calibri"/>
              </a:rPr>
              <a:t>2</a:t>
            </a:r>
            <a:r>
              <a:rPr dirty="0" sz="1200" spc="465" b="1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z="1200" spc="-50" b="1">
                <a:solidFill>
                  <a:srgbClr val="FFFFFF"/>
                </a:solidFill>
                <a:latin typeface="Calibri"/>
                <a:cs typeface="Calibri"/>
              </a:rPr>
              <a:t>1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29" name="object 29" descr=""/>
          <p:cNvSpPr txBox="1"/>
          <p:nvPr/>
        </p:nvSpPr>
        <p:spPr>
          <a:xfrm>
            <a:off x="3491865" y="2481783"/>
            <a:ext cx="558800" cy="20891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40029" algn="l"/>
                <a:tab pos="467995" algn="l"/>
              </a:tabLst>
            </a:pPr>
            <a:r>
              <a:rPr dirty="0" sz="1200" spc="-50" b="1">
                <a:solidFill>
                  <a:srgbClr val="FFFFFF"/>
                </a:solidFill>
                <a:latin typeface="Calibri"/>
                <a:cs typeface="Calibri"/>
              </a:rPr>
              <a:t>1</a:t>
            </a:r>
            <a:r>
              <a:rPr dirty="0" sz="1200" b="1">
                <a:solidFill>
                  <a:srgbClr val="FFFFFF"/>
                </a:solidFill>
                <a:latin typeface="Calibri"/>
                <a:cs typeface="Calibri"/>
              </a:rPr>
              <a:t>	</a:t>
            </a:r>
            <a:r>
              <a:rPr dirty="0" sz="1200" spc="-50" b="1">
                <a:solidFill>
                  <a:srgbClr val="404040"/>
                </a:solidFill>
                <a:latin typeface="Calibri"/>
                <a:cs typeface="Calibri"/>
              </a:rPr>
              <a:t>3</a:t>
            </a:r>
            <a:r>
              <a:rPr dirty="0" sz="1200" b="1">
                <a:solidFill>
                  <a:srgbClr val="404040"/>
                </a:solidFill>
                <a:latin typeface="Calibri"/>
                <a:cs typeface="Calibri"/>
              </a:rPr>
              <a:t>	</a:t>
            </a:r>
            <a:r>
              <a:rPr dirty="0" sz="1200" spc="-50" b="1">
                <a:solidFill>
                  <a:srgbClr val="FFFFFF"/>
                </a:solidFill>
                <a:latin typeface="Calibri"/>
                <a:cs typeface="Calibri"/>
              </a:rPr>
              <a:t>1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30" name="object 30" descr=""/>
          <p:cNvSpPr txBox="1"/>
          <p:nvPr/>
        </p:nvSpPr>
        <p:spPr>
          <a:xfrm>
            <a:off x="3662553" y="2012441"/>
            <a:ext cx="729615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354330" algn="l"/>
                <a:tab pos="638810" algn="l"/>
              </a:tabLst>
            </a:pPr>
            <a:r>
              <a:rPr dirty="0" sz="1200" spc="-50" b="1">
                <a:solidFill>
                  <a:srgbClr val="FFFFFF"/>
                </a:solidFill>
                <a:latin typeface="Calibri"/>
                <a:cs typeface="Calibri"/>
              </a:rPr>
              <a:t>2</a:t>
            </a:r>
            <a:r>
              <a:rPr dirty="0" sz="1200" b="1">
                <a:solidFill>
                  <a:srgbClr val="FFFFFF"/>
                </a:solidFill>
                <a:latin typeface="Calibri"/>
                <a:cs typeface="Calibri"/>
              </a:rPr>
              <a:t>	</a:t>
            </a:r>
            <a:r>
              <a:rPr dirty="0" sz="1200" spc="-50" b="1">
                <a:solidFill>
                  <a:srgbClr val="404040"/>
                </a:solidFill>
                <a:latin typeface="Calibri"/>
                <a:cs typeface="Calibri"/>
              </a:rPr>
              <a:t>4</a:t>
            </a:r>
            <a:r>
              <a:rPr dirty="0" sz="1200" b="1">
                <a:solidFill>
                  <a:srgbClr val="404040"/>
                </a:solidFill>
                <a:latin typeface="Calibri"/>
                <a:cs typeface="Calibri"/>
              </a:rPr>
              <a:t>	</a:t>
            </a:r>
            <a:r>
              <a:rPr dirty="0" sz="1200" spc="-50" b="1">
                <a:solidFill>
                  <a:srgbClr val="FFFFFF"/>
                </a:solidFill>
                <a:latin typeface="Calibri"/>
                <a:cs typeface="Calibri"/>
              </a:rPr>
              <a:t>1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31" name="object 31" descr=""/>
          <p:cNvSpPr txBox="1"/>
          <p:nvPr/>
        </p:nvSpPr>
        <p:spPr>
          <a:xfrm>
            <a:off x="10210545" y="1542415"/>
            <a:ext cx="102870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50" b="1">
                <a:solidFill>
                  <a:srgbClr val="FFFFFF"/>
                </a:solidFill>
                <a:latin typeface="Calibri"/>
                <a:cs typeface="Calibri"/>
              </a:rPr>
              <a:t>3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32" name="object 32" descr=""/>
          <p:cNvSpPr txBox="1"/>
          <p:nvPr/>
        </p:nvSpPr>
        <p:spPr>
          <a:xfrm>
            <a:off x="836472" y="5762955"/>
            <a:ext cx="358775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10" b="1">
                <a:solidFill>
                  <a:srgbClr val="585858"/>
                </a:solidFill>
                <a:latin typeface="Calibri"/>
                <a:cs typeface="Calibri"/>
              </a:rPr>
              <a:t>Junín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33" name="object 33" descr=""/>
          <p:cNvSpPr txBox="1"/>
          <p:nvPr/>
        </p:nvSpPr>
        <p:spPr>
          <a:xfrm>
            <a:off x="713943" y="5292978"/>
            <a:ext cx="481330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10" b="1">
                <a:solidFill>
                  <a:srgbClr val="585858"/>
                </a:solidFill>
                <a:latin typeface="Calibri"/>
                <a:cs typeface="Calibri"/>
              </a:rPr>
              <a:t>Áncash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34" name="object 34" descr=""/>
          <p:cNvSpPr txBox="1"/>
          <p:nvPr/>
        </p:nvSpPr>
        <p:spPr>
          <a:xfrm>
            <a:off x="471017" y="4823205"/>
            <a:ext cx="723900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b="1">
                <a:solidFill>
                  <a:srgbClr val="585858"/>
                </a:solidFill>
                <a:latin typeface="Calibri"/>
                <a:cs typeface="Calibri"/>
              </a:rPr>
              <a:t>La</a:t>
            </a:r>
            <a:r>
              <a:rPr dirty="0" sz="1200" spc="-20" b="1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dirty="0" sz="1200" spc="-10" b="1">
                <a:solidFill>
                  <a:srgbClr val="585858"/>
                </a:solidFill>
                <a:latin typeface="Calibri"/>
                <a:cs typeface="Calibri"/>
              </a:rPr>
              <a:t>Libertad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35" name="object 35" descr=""/>
          <p:cNvSpPr txBox="1"/>
          <p:nvPr/>
        </p:nvSpPr>
        <p:spPr>
          <a:xfrm>
            <a:off x="798068" y="4353305"/>
            <a:ext cx="396875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10" b="1">
                <a:solidFill>
                  <a:srgbClr val="585858"/>
                </a:solidFill>
                <a:latin typeface="Calibri"/>
                <a:cs typeface="Calibri"/>
              </a:rPr>
              <a:t>Tacna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36" name="object 36" descr=""/>
          <p:cNvSpPr txBox="1"/>
          <p:nvPr/>
        </p:nvSpPr>
        <p:spPr>
          <a:xfrm>
            <a:off x="506983" y="3883532"/>
            <a:ext cx="687070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10" b="1">
                <a:solidFill>
                  <a:srgbClr val="585858"/>
                </a:solidFill>
                <a:latin typeface="Calibri"/>
                <a:cs typeface="Calibri"/>
              </a:rPr>
              <a:t>Cajamarca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37" name="object 37" descr=""/>
          <p:cNvSpPr txBox="1"/>
          <p:nvPr/>
        </p:nvSpPr>
        <p:spPr>
          <a:xfrm>
            <a:off x="517651" y="3413505"/>
            <a:ext cx="677545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10" b="1">
                <a:solidFill>
                  <a:srgbClr val="585858"/>
                </a:solidFill>
                <a:latin typeface="Calibri"/>
                <a:cs typeface="Calibri"/>
              </a:rPr>
              <a:t>Amazonas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38" name="object 38" descr=""/>
          <p:cNvSpPr txBox="1"/>
          <p:nvPr/>
        </p:nvSpPr>
        <p:spPr>
          <a:xfrm>
            <a:off x="839825" y="2943301"/>
            <a:ext cx="355600" cy="20891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10" b="1">
                <a:solidFill>
                  <a:srgbClr val="585858"/>
                </a:solidFill>
                <a:latin typeface="Calibri"/>
                <a:cs typeface="Calibri"/>
              </a:rPr>
              <a:t>Piura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39" name="object 39" descr=""/>
          <p:cNvSpPr txBox="1"/>
          <p:nvPr/>
        </p:nvSpPr>
        <p:spPr>
          <a:xfrm>
            <a:off x="800811" y="2473833"/>
            <a:ext cx="393700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20" b="1">
                <a:solidFill>
                  <a:srgbClr val="585858"/>
                </a:solidFill>
                <a:latin typeface="Calibri"/>
                <a:cs typeface="Calibri"/>
              </a:rPr>
              <a:t>Cusco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40" name="object 40" descr=""/>
          <p:cNvSpPr txBox="1"/>
          <p:nvPr/>
        </p:nvSpPr>
        <p:spPr>
          <a:xfrm>
            <a:off x="588365" y="2003805"/>
            <a:ext cx="606425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10" b="1">
                <a:solidFill>
                  <a:srgbClr val="585858"/>
                </a:solidFill>
                <a:latin typeface="Calibri"/>
                <a:cs typeface="Calibri"/>
              </a:rPr>
              <a:t>Arequipa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41" name="object 41" descr=""/>
          <p:cNvSpPr txBox="1"/>
          <p:nvPr/>
        </p:nvSpPr>
        <p:spPr>
          <a:xfrm>
            <a:off x="868476" y="1534159"/>
            <a:ext cx="326390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20" b="1">
                <a:solidFill>
                  <a:srgbClr val="585858"/>
                </a:solidFill>
                <a:latin typeface="Calibri"/>
                <a:cs typeface="Calibri"/>
              </a:rPr>
              <a:t>Lima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42" name="object 42" descr=""/>
          <p:cNvSpPr/>
          <p:nvPr/>
        </p:nvSpPr>
        <p:spPr>
          <a:xfrm>
            <a:off x="3629914" y="6354819"/>
            <a:ext cx="97790" cy="97790"/>
          </a:xfrm>
          <a:custGeom>
            <a:avLst/>
            <a:gdLst/>
            <a:ahLst/>
            <a:cxnLst/>
            <a:rect l="l" t="t" r="r" b="b"/>
            <a:pathLst>
              <a:path w="97789" h="97789">
                <a:moveTo>
                  <a:pt x="97669" y="0"/>
                </a:moveTo>
                <a:lnTo>
                  <a:pt x="0" y="0"/>
                </a:lnTo>
                <a:lnTo>
                  <a:pt x="0" y="97669"/>
                </a:lnTo>
                <a:lnTo>
                  <a:pt x="97669" y="97669"/>
                </a:lnTo>
                <a:lnTo>
                  <a:pt x="97669" y="0"/>
                </a:lnTo>
                <a:close/>
              </a:path>
            </a:pathLst>
          </a:custGeom>
          <a:solidFill>
            <a:srgbClr val="00506A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3" name="object 43" descr=""/>
          <p:cNvSpPr txBox="1"/>
          <p:nvPr/>
        </p:nvSpPr>
        <p:spPr>
          <a:xfrm>
            <a:off x="3759453" y="6264655"/>
            <a:ext cx="549275" cy="2393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 spc="-10" b="1">
                <a:solidFill>
                  <a:srgbClr val="585858"/>
                </a:solidFill>
                <a:latin typeface="Calibri"/>
                <a:cs typeface="Calibri"/>
              </a:rPr>
              <a:t>España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44" name="object 44" descr=""/>
          <p:cNvSpPr/>
          <p:nvPr/>
        </p:nvSpPr>
        <p:spPr>
          <a:xfrm>
            <a:off x="4495419" y="6354819"/>
            <a:ext cx="97790" cy="97790"/>
          </a:xfrm>
          <a:custGeom>
            <a:avLst/>
            <a:gdLst/>
            <a:ahLst/>
            <a:cxnLst/>
            <a:rect l="l" t="t" r="r" b="b"/>
            <a:pathLst>
              <a:path w="97789" h="97789">
                <a:moveTo>
                  <a:pt x="97669" y="0"/>
                </a:moveTo>
                <a:lnTo>
                  <a:pt x="0" y="0"/>
                </a:lnTo>
                <a:lnTo>
                  <a:pt x="0" y="97669"/>
                </a:lnTo>
                <a:lnTo>
                  <a:pt x="97669" y="97669"/>
                </a:lnTo>
                <a:lnTo>
                  <a:pt x="97669" y="0"/>
                </a:lnTo>
                <a:close/>
              </a:path>
            </a:pathLst>
          </a:custGeom>
          <a:solidFill>
            <a:srgbClr val="00AFE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5" name="object 45" descr=""/>
          <p:cNvSpPr txBox="1"/>
          <p:nvPr/>
        </p:nvSpPr>
        <p:spPr>
          <a:xfrm>
            <a:off x="4625085" y="6264655"/>
            <a:ext cx="755015" cy="2393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 spc="-10" b="1">
                <a:solidFill>
                  <a:srgbClr val="585858"/>
                </a:solidFill>
                <a:latin typeface="Calibri"/>
                <a:cs typeface="Calibri"/>
              </a:rPr>
              <a:t>Argentina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46" name="object 46" descr=""/>
          <p:cNvSpPr/>
          <p:nvPr/>
        </p:nvSpPr>
        <p:spPr>
          <a:xfrm>
            <a:off x="5565647" y="6354819"/>
            <a:ext cx="97790" cy="97790"/>
          </a:xfrm>
          <a:custGeom>
            <a:avLst/>
            <a:gdLst/>
            <a:ahLst/>
            <a:cxnLst/>
            <a:rect l="l" t="t" r="r" b="b"/>
            <a:pathLst>
              <a:path w="97789" h="97789">
                <a:moveTo>
                  <a:pt x="97669" y="0"/>
                </a:moveTo>
                <a:lnTo>
                  <a:pt x="0" y="0"/>
                </a:lnTo>
                <a:lnTo>
                  <a:pt x="0" y="97669"/>
                </a:lnTo>
                <a:lnTo>
                  <a:pt x="97669" y="97669"/>
                </a:lnTo>
                <a:lnTo>
                  <a:pt x="97669" y="0"/>
                </a:lnTo>
                <a:close/>
              </a:path>
            </a:pathLst>
          </a:custGeom>
          <a:solidFill>
            <a:srgbClr val="C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7" name="object 47" descr=""/>
          <p:cNvSpPr txBox="1"/>
          <p:nvPr/>
        </p:nvSpPr>
        <p:spPr>
          <a:xfrm>
            <a:off x="5695569" y="6264655"/>
            <a:ext cx="1152525" cy="2393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 b="1">
                <a:solidFill>
                  <a:srgbClr val="585858"/>
                </a:solidFill>
                <a:latin typeface="Calibri"/>
                <a:cs typeface="Calibri"/>
              </a:rPr>
              <a:t>Estados</a:t>
            </a:r>
            <a:r>
              <a:rPr dirty="0" sz="1400" spc="-45" b="1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dirty="0" sz="1400" spc="-10" b="1">
                <a:solidFill>
                  <a:srgbClr val="585858"/>
                </a:solidFill>
                <a:latin typeface="Calibri"/>
                <a:cs typeface="Calibri"/>
              </a:rPr>
              <a:t>Unidos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48" name="object 48" descr=""/>
          <p:cNvSpPr/>
          <p:nvPr/>
        </p:nvSpPr>
        <p:spPr>
          <a:xfrm>
            <a:off x="7033514" y="6354819"/>
            <a:ext cx="97790" cy="97790"/>
          </a:xfrm>
          <a:custGeom>
            <a:avLst/>
            <a:gdLst/>
            <a:ahLst/>
            <a:cxnLst/>
            <a:rect l="l" t="t" r="r" b="b"/>
            <a:pathLst>
              <a:path w="97790" h="97789">
                <a:moveTo>
                  <a:pt x="97669" y="0"/>
                </a:moveTo>
                <a:lnTo>
                  <a:pt x="0" y="0"/>
                </a:lnTo>
                <a:lnTo>
                  <a:pt x="0" y="97669"/>
                </a:lnTo>
                <a:lnTo>
                  <a:pt x="97669" y="97669"/>
                </a:lnTo>
                <a:lnTo>
                  <a:pt x="97669" y="0"/>
                </a:lnTo>
                <a:close/>
              </a:path>
            </a:pathLst>
          </a:custGeom>
          <a:solidFill>
            <a:srgbClr val="FFC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9" name="object 49" descr=""/>
          <p:cNvSpPr txBox="1"/>
          <p:nvPr/>
        </p:nvSpPr>
        <p:spPr>
          <a:xfrm>
            <a:off x="7163561" y="6264655"/>
            <a:ext cx="688340" cy="2393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 spc="-10" b="1">
                <a:solidFill>
                  <a:srgbClr val="585858"/>
                </a:solidFill>
                <a:latin typeface="Calibri"/>
                <a:cs typeface="Calibri"/>
              </a:rPr>
              <a:t>Australia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50" name="object 50" descr=""/>
          <p:cNvSpPr/>
          <p:nvPr/>
        </p:nvSpPr>
        <p:spPr>
          <a:xfrm>
            <a:off x="8036814" y="6354819"/>
            <a:ext cx="97790" cy="97790"/>
          </a:xfrm>
          <a:custGeom>
            <a:avLst/>
            <a:gdLst/>
            <a:ahLst/>
            <a:cxnLst/>
            <a:rect l="l" t="t" r="r" b="b"/>
            <a:pathLst>
              <a:path w="97790" h="97789">
                <a:moveTo>
                  <a:pt x="97669" y="0"/>
                </a:moveTo>
                <a:lnTo>
                  <a:pt x="0" y="0"/>
                </a:lnTo>
                <a:lnTo>
                  <a:pt x="0" y="97669"/>
                </a:lnTo>
                <a:lnTo>
                  <a:pt x="97669" y="97669"/>
                </a:lnTo>
                <a:lnTo>
                  <a:pt x="97669" y="0"/>
                </a:lnTo>
                <a:close/>
              </a:path>
            </a:pathLst>
          </a:custGeom>
          <a:solidFill>
            <a:srgbClr val="006FC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1" name="object 51" descr=""/>
          <p:cNvSpPr txBox="1"/>
          <p:nvPr/>
        </p:nvSpPr>
        <p:spPr>
          <a:xfrm>
            <a:off x="8166861" y="6264655"/>
            <a:ext cx="393065" cy="2393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 spc="-10" b="1">
                <a:solidFill>
                  <a:srgbClr val="585858"/>
                </a:solidFill>
                <a:latin typeface="Calibri"/>
                <a:cs typeface="Calibri"/>
              </a:rPr>
              <a:t>Chile</a:t>
            </a:r>
            <a:endParaRPr sz="1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ctrTitle"/>
          </p:nvPr>
        </p:nvSpPr>
        <p:spPr>
          <a:prstGeom prst="rect"/>
        </p:spPr>
        <p:txBody>
          <a:bodyPr wrap="square" lIns="0" tIns="81280" rIns="0" bIns="0" rtlCol="0" vert="horz">
            <a:spAutoFit/>
          </a:bodyPr>
          <a:lstStyle/>
          <a:p>
            <a:pPr marL="12700" marR="5080">
              <a:lnSpc>
                <a:spcPts val="4320"/>
              </a:lnSpc>
              <a:spcBef>
                <a:spcPts val="640"/>
              </a:spcBef>
            </a:pPr>
            <a:r>
              <a:rPr dirty="0" spc="-25">
                <a:latin typeface="Calibri Light"/>
                <a:cs typeface="Calibri Light"/>
              </a:rPr>
              <a:t>Lugar</a:t>
            </a:r>
            <a:r>
              <a:rPr dirty="0" spc="-155">
                <a:latin typeface="Calibri Light"/>
                <a:cs typeface="Calibri Light"/>
              </a:rPr>
              <a:t> </a:t>
            </a:r>
            <a:r>
              <a:rPr dirty="0">
                <a:latin typeface="Calibri Light"/>
                <a:cs typeface="Calibri Light"/>
              </a:rPr>
              <a:t>de</a:t>
            </a:r>
            <a:r>
              <a:rPr dirty="0" spc="-150">
                <a:latin typeface="Calibri Light"/>
                <a:cs typeface="Calibri Light"/>
              </a:rPr>
              <a:t> </a:t>
            </a:r>
            <a:r>
              <a:rPr dirty="0" spc="-40">
                <a:latin typeface="Calibri Light"/>
                <a:cs typeface="Calibri Light"/>
              </a:rPr>
              <a:t>procedencia</a:t>
            </a:r>
            <a:r>
              <a:rPr dirty="0" spc="-160">
                <a:latin typeface="Calibri Light"/>
                <a:cs typeface="Calibri Light"/>
              </a:rPr>
              <a:t> </a:t>
            </a:r>
            <a:r>
              <a:rPr dirty="0">
                <a:latin typeface="Calibri Light"/>
                <a:cs typeface="Calibri Light"/>
              </a:rPr>
              <a:t>del</a:t>
            </a:r>
            <a:r>
              <a:rPr dirty="0" spc="-145">
                <a:latin typeface="Calibri Light"/>
                <a:cs typeface="Calibri Light"/>
              </a:rPr>
              <a:t> </a:t>
            </a:r>
            <a:r>
              <a:rPr dirty="0" spc="-30">
                <a:latin typeface="Calibri Light"/>
                <a:cs typeface="Calibri Light"/>
              </a:rPr>
              <a:t>Becario</a:t>
            </a:r>
            <a:r>
              <a:rPr dirty="0" spc="-160">
                <a:latin typeface="Calibri Light"/>
                <a:cs typeface="Calibri Light"/>
              </a:rPr>
              <a:t> </a:t>
            </a:r>
            <a:r>
              <a:rPr dirty="0">
                <a:latin typeface="Calibri Light"/>
                <a:cs typeface="Calibri Light"/>
              </a:rPr>
              <a:t>por</a:t>
            </a:r>
            <a:r>
              <a:rPr dirty="0" spc="-150">
                <a:latin typeface="Calibri Light"/>
                <a:cs typeface="Calibri Light"/>
              </a:rPr>
              <a:t> </a:t>
            </a:r>
            <a:r>
              <a:rPr dirty="0" spc="-30">
                <a:latin typeface="Calibri Light"/>
                <a:cs typeface="Calibri Light"/>
              </a:rPr>
              <a:t>lugar</a:t>
            </a:r>
            <a:r>
              <a:rPr dirty="0" spc="-165">
                <a:latin typeface="Calibri Light"/>
                <a:cs typeface="Calibri Light"/>
              </a:rPr>
              <a:t> </a:t>
            </a:r>
            <a:r>
              <a:rPr dirty="0">
                <a:latin typeface="Calibri Light"/>
                <a:cs typeface="Calibri Light"/>
              </a:rPr>
              <a:t>de</a:t>
            </a:r>
            <a:r>
              <a:rPr dirty="0" spc="-145">
                <a:latin typeface="Calibri Light"/>
                <a:cs typeface="Calibri Light"/>
              </a:rPr>
              <a:t> </a:t>
            </a:r>
            <a:r>
              <a:rPr dirty="0" spc="-10">
                <a:latin typeface="Calibri Light"/>
                <a:cs typeface="Calibri Light"/>
              </a:rPr>
              <a:t>estudio según</a:t>
            </a:r>
            <a:r>
              <a:rPr dirty="0" spc="-200">
                <a:latin typeface="Calibri Light"/>
                <a:cs typeface="Calibri Light"/>
              </a:rPr>
              <a:t> </a:t>
            </a:r>
            <a:r>
              <a:rPr dirty="0">
                <a:latin typeface="Calibri Light"/>
                <a:cs typeface="Calibri Light"/>
              </a:rPr>
              <a:t>tipo</a:t>
            </a:r>
            <a:r>
              <a:rPr dirty="0" spc="-180">
                <a:latin typeface="Calibri Light"/>
                <a:cs typeface="Calibri Light"/>
              </a:rPr>
              <a:t> </a:t>
            </a:r>
            <a:r>
              <a:rPr dirty="0">
                <a:latin typeface="Calibri Light"/>
                <a:cs typeface="Calibri Light"/>
              </a:rPr>
              <a:t>de</a:t>
            </a:r>
            <a:r>
              <a:rPr dirty="0" spc="-170">
                <a:latin typeface="Calibri Light"/>
                <a:cs typeface="Calibri Light"/>
              </a:rPr>
              <a:t> </a:t>
            </a:r>
            <a:r>
              <a:rPr dirty="0" spc="-45">
                <a:latin typeface="Calibri Light"/>
                <a:cs typeface="Calibri Light"/>
              </a:rPr>
              <a:t>Posgrado:</a:t>
            </a:r>
            <a:r>
              <a:rPr dirty="0" spc="-150">
                <a:latin typeface="Calibri Light"/>
                <a:cs typeface="Calibri Light"/>
              </a:rPr>
              <a:t> </a:t>
            </a:r>
            <a:r>
              <a:rPr dirty="0" spc="-10">
                <a:latin typeface="Calibri Light"/>
                <a:cs typeface="Calibri Light"/>
              </a:rPr>
              <a:t>Doctorado</a:t>
            </a:r>
          </a:p>
        </p:txBody>
      </p:sp>
      <p:grpSp>
        <p:nvGrpSpPr>
          <p:cNvPr id="3" name="object 3" descr=""/>
          <p:cNvGrpSpPr/>
          <p:nvPr/>
        </p:nvGrpSpPr>
        <p:grpSpPr>
          <a:xfrm>
            <a:off x="1278572" y="1420622"/>
            <a:ext cx="9310370" cy="4456430"/>
            <a:chOff x="1278572" y="1420622"/>
            <a:chExt cx="9310370" cy="4456430"/>
          </a:xfrm>
        </p:grpSpPr>
        <p:sp>
          <p:nvSpPr>
            <p:cNvPr id="4" name="object 4" descr=""/>
            <p:cNvSpPr/>
            <p:nvPr/>
          </p:nvSpPr>
          <p:spPr>
            <a:xfrm>
              <a:off x="1283335" y="1554479"/>
              <a:ext cx="3791585" cy="4188460"/>
            </a:xfrm>
            <a:custGeom>
              <a:avLst/>
              <a:gdLst/>
              <a:ahLst/>
              <a:cxnLst/>
              <a:rect l="l" t="t" r="r" b="b"/>
              <a:pathLst>
                <a:path w="3791585" h="4188460">
                  <a:moveTo>
                    <a:pt x="344297" y="4009644"/>
                  </a:moveTo>
                  <a:lnTo>
                    <a:pt x="0" y="4009644"/>
                  </a:lnTo>
                  <a:lnTo>
                    <a:pt x="0" y="4187952"/>
                  </a:lnTo>
                  <a:lnTo>
                    <a:pt x="344297" y="4187952"/>
                  </a:lnTo>
                  <a:lnTo>
                    <a:pt x="344297" y="4009644"/>
                  </a:lnTo>
                  <a:close/>
                </a:path>
                <a:path w="3791585" h="4188460">
                  <a:moveTo>
                    <a:pt x="344297" y="3119628"/>
                  </a:moveTo>
                  <a:lnTo>
                    <a:pt x="0" y="3119628"/>
                  </a:lnTo>
                  <a:lnTo>
                    <a:pt x="0" y="3297936"/>
                  </a:lnTo>
                  <a:lnTo>
                    <a:pt x="344297" y="3297936"/>
                  </a:lnTo>
                  <a:lnTo>
                    <a:pt x="344297" y="3119628"/>
                  </a:lnTo>
                  <a:close/>
                </a:path>
                <a:path w="3791585" h="4188460">
                  <a:moveTo>
                    <a:pt x="344297" y="2228088"/>
                  </a:moveTo>
                  <a:lnTo>
                    <a:pt x="0" y="2228088"/>
                  </a:lnTo>
                  <a:lnTo>
                    <a:pt x="0" y="2406396"/>
                  </a:lnTo>
                  <a:lnTo>
                    <a:pt x="344297" y="2406396"/>
                  </a:lnTo>
                  <a:lnTo>
                    <a:pt x="344297" y="2228088"/>
                  </a:lnTo>
                  <a:close/>
                </a:path>
                <a:path w="3791585" h="4188460">
                  <a:moveTo>
                    <a:pt x="688721" y="2673096"/>
                  </a:moveTo>
                  <a:lnTo>
                    <a:pt x="0" y="2673096"/>
                  </a:lnTo>
                  <a:lnTo>
                    <a:pt x="0" y="2851404"/>
                  </a:lnTo>
                  <a:lnTo>
                    <a:pt x="688721" y="2851404"/>
                  </a:lnTo>
                  <a:lnTo>
                    <a:pt x="688721" y="2673096"/>
                  </a:lnTo>
                  <a:close/>
                </a:path>
                <a:path w="3791585" h="4188460">
                  <a:moveTo>
                    <a:pt x="688721" y="1781556"/>
                  </a:moveTo>
                  <a:lnTo>
                    <a:pt x="0" y="1781556"/>
                  </a:lnTo>
                  <a:lnTo>
                    <a:pt x="0" y="1959864"/>
                  </a:lnTo>
                  <a:lnTo>
                    <a:pt x="688721" y="1959864"/>
                  </a:lnTo>
                  <a:lnTo>
                    <a:pt x="688721" y="1781556"/>
                  </a:lnTo>
                  <a:close/>
                </a:path>
                <a:path w="3791585" h="4188460">
                  <a:moveTo>
                    <a:pt x="688721" y="1336548"/>
                  </a:moveTo>
                  <a:lnTo>
                    <a:pt x="0" y="1336548"/>
                  </a:lnTo>
                  <a:lnTo>
                    <a:pt x="0" y="1514856"/>
                  </a:lnTo>
                  <a:lnTo>
                    <a:pt x="688721" y="1514856"/>
                  </a:lnTo>
                  <a:lnTo>
                    <a:pt x="688721" y="1336548"/>
                  </a:lnTo>
                  <a:close/>
                </a:path>
                <a:path w="3791585" h="4188460">
                  <a:moveTo>
                    <a:pt x="1033145" y="891540"/>
                  </a:moveTo>
                  <a:lnTo>
                    <a:pt x="0" y="891540"/>
                  </a:lnTo>
                  <a:lnTo>
                    <a:pt x="0" y="1069848"/>
                  </a:lnTo>
                  <a:lnTo>
                    <a:pt x="1033145" y="1069848"/>
                  </a:lnTo>
                  <a:lnTo>
                    <a:pt x="1033145" y="891540"/>
                  </a:lnTo>
                  <a:close/>
                </a:path>
                <a:path w="3791585" h="4188460">
                  <a:moveTo>
                    <a:pt x="1379093" y="445008"/>
                  </a:moveTo>
                  <a:lnTo>
                    <a:pt x="0" y="445008"/>
                  </a:lnTo>
                  <a:lnTo>
                    <a:pt x="0" y="623316"/>
                  </a:lnTo>
                  <a:lnTo>
                    <a:pt x="1379093" y="623316"/>
                  </a:lnTo>
                  <a:lnTo>
                    <a:pt x="1379093" y="445008"/>
                  </a:lnTo>
                  <a:close/>
                </a:path>
                <a:path w="3791585" h="4188460">
                  <a:moveTo>
                    <a:pt x="3791585" y="0"/>
                  </a:moveTo>
                  <a:lnTo>
                    <a:pt x="0" y="0"/>
                  </a:lnTo>
                  <a:lnTo>
                    <a:pt x="0" y="178308"/>
                  </a:lnTo>
                  <a:lnTo>
                    <a:pt x="3791585" y="178308"/>
                  </a:lnTo>
                  <a:lnTo>
                    <a:pt x="3791585" y="0"/>
                  </a:lnTo>
                  <a:close/>
                </a:path>
              </a:pathLst>
            </a:custGeom>
            <a:solidFill>
              <a:srgbClr val="00506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 descr=""/>
            <p:cNvSpPr/>
            <p:nvPr/>
          </p:nvSpPr>
          <p:spPr>
            <a:xfrm>
              <a:off x="1627632" y="1554479"/>
              <a:ext cx="5858510" cy="2406650"/>
            </a:xfrm>
            <a:custGeom>
              <a:avLst/>
              <a:gdLst/>
              <a:ahLst/>
              <a:cxnLst/>
              <a:rect l="l" t="t" r="r" b="b"/>
              <a:pathLst>
                <a:path w="5858509" h="2406650">
                  <a:moveTo>
                    <a:pt x="344424" y="2228088"/>
                  </a:moveTo>
                  <a:lnTo>
                    <a:pt x="0" y="2228088"/>
                  </a:lnTo>
                  <a:lnTo>
                    <a:pt x="0" y="2406396"/>
                  </a:lnTo>
                  <a:lnTo>
                    <a:pt x="344424" y="2406396"/>
                  </a:lnTo>
                  <a:lnTo>
                    <a:pt x="344424" y="2228088"/>
                  </a:lnTo>
                  <a:close/>
                </a:path>
                <a:path w="5858509" h="2406650">
                  <a:moveTo>
                    <a:pt x="1034796" y="1336548"/>
                  </a:moveTo>
                  <a:lnTo>
                    <a:pt x="344424" y="1336548"/>
                  </a:lnTo>
                  <a:lnTo>
                    <a:pt x="344424" y="1514856"/>
                  </a:lnTo>
                  <a:lnTo>
                    <a:pt x="1034796" y="1514856"/>
                  </a:lnTo>
                  <a:lnTo>
                    <a:pt x="1034796" y="1336548"/>
                  </a:lnTo>
                  <a:close/>
                </a:path>
                <a:path w="5858509" h="2406650">
                  <a:moveTo>
                    <a:pt x="1034796" y="891540"/>
                  </a:moveTo>
                  <a:lnTo>
                    <a:pt x="688848" y="891540"/>
                  </a:lnTo>
                  <a:lnTo>
                    <a:pt x="688848" y="1069848"/>
                  </a:lnTo>
                  <a:lnTo>
                    <a:pt x="1034796" y="1069848"/>
                  </a:lnTo>
                  <a:lnTo>
                    <a:pt x="1034796" y="891540"/>
                  </a:lnTo>
                  <a:close/>
                </a:path>
                <a:path w="5858509" h="2406650">
                  <a:moveTo>
                    <a:pt x="5858256" y="0"/>
                  </a:moveTo>
                  <a:lnTo>
                    <a:pt x="3447288" y="0"/>
                  </a:lnTo>
                  <a:lnTo>
                    <a:pt x="3447288" y="178308"/>
                  </a:lnTo>
                  <a:lnTo>
                    <a:pt x="5858256" y="178308"/>
                  </a:lnTo>
                  <a:lnTo>
                    <a:pt x="5858256" y="0"/>
                  </a:lnTo>
                  <a:close/>
                </a:path>
              </a:pathLst>
            </a:custGeom>
            <a:solidFill>
              <a:srgbClr val="C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 descr=""/>
            <p:cNvSpPr/>
            <p:nvPr/>
          </p:nvSpPr>
          <p:spPr>
            <a:xfrm>
              <a:off x="1283335" y="1554479"/>
              <a:ext cx="6892925" cy="4188460"/>
            </a:xfrm>
            <a:custGeom>
              <a:avLst/>
              <a:gdLst/>
              <a:ahLst/>
              <a:cxnLst/>
              <a:rect l="l" t="t" r="r" b="b"/>
              <a:pathLst>
                <a:path w="6892925" h="4188460">
                  <a:moveTo>
                    <a:pt x="344297" y="3564636"/>
                  </a:moveTo>
                  <a:lnTo>
                    <a:pt x="0" y="3564636"/>
                  </a:lnTo>
                  <a:lnTo>
                    <a:pt x="0" y="3742944"/>
                  </a:lnTo>
                  <a:lnTo>
                    <a:pt x="344297" y="3742944"/>
                  </a:lnTo>
                  <a:lnTo>
                    <a:pt x="344297" y="3564636"/>
                  </a:lnTo>
                  <a:close/>
                </a:path>
                <a:path w="6892925" h="4188460">
                  <a:moveTo>
                    <a:pt x="688721" y="4009644"/>
                  </a:moveTo>
                  <a:lnTo>
                    <a:pt x="344297" y="4009644"/>
                  </a:lnTo>
                  <a:lnTo>
                    <a:pt x="344297" y="4187952"/>
                  </a:lnTo>
                  <a:lnTo>
                    <a:pt x="688721" y="4187952"/>
                  </a:lnTo>
                  <a:lnTo>
                    <a:pt x="688721" y="4009644"/>
                  </a:lnTo>
                  <a:close/>
                </a:path>
                <a:path w="6892925" h="4188460">
                  <a:moveTo>
                    <a:pt x="688721" y="3119628"/>
                  </a:moveTo>
                  <a:lnTo>
                    <a:pt x="344297" y="3119628"/>
                  </a:lnTo>
                  <a:lnTo>
                    <a:pt x="344297" y="3297936"/>
                  </a:lnTo>
                  <a:lnTo>
                    <a:pt x="688721" y="3297936"/>
                  </a:lnTo>
                  <a:lnTo>
                    <a:pt x="688721" y="3119628"/>
                  </a:lnTo>
                  <a:close/>
                </a:path>
                <a:path w="6892925" h="4188460">
                  <a:moveTo>
                    <a:pt x="1723517" y="445008"/>
                  </a:moveTo>
                  <a:lnTo>
                    <a:pt x="1379093" y="445008"/>
                  </a:lnTo>
                  <a:lnTo>
                    <a:pt x="1379093" y="623316"/>
                  </a:lnTo>
                  <a:lnTo>
                    <a:pt x="1723517" y="623316"/>
                  </a:lnTo>
                  <a:lnTo>
                    <a:pt x="1723517" y="445008"/>
                  </a:lnTo>
                  <a:close/>
                </a:path>
                <a:path w="6892925" h="4188460">
                  <a:moveTo>
                    <a:pt x="6892925" y="0"/>
                  </a:moveTo>
                  <a:lnTo>
                    <a:pt x="6202553" y="0"/>
                  </a:lnTo>
                  <a:lnTo>
                    <a:pt x="6202553" y="178308"/>
                  </a:lnTo>
                  <a:lnTo>
                    <a:pt x="6892925" y="178308"/>
                  </a:lnTo>
                  <a:lnTo>
                    <a:pt x="6892925" y="0"/>
                  </a:lnTo>
                  <a:close/>
                </a:path>
              </a:pathLst>
            </a:custGeom>
            <a:solidFill>
              <a:srgbClr val="FFFF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 descr=""/>
            <p:cNvSpPr/>
            <p:nvPr/>
          </p:nvSpPr>
          <p:spPr>
            <a:xfrm>
              <a:off x="1627632" y="1554479"/>
              <a:ext cx="7926705" cy="3743325"/>
            </a:xfrm>
            <a:custGeom>
              <a:avLst/>
              <a:gdLst/>
              <a:ahLst/>
              <a:cxnLst/>
              <a:rect l="l" t="t" r="r" b="b"/>
              <a:pathLst>
                <a:path w="7926705" h="3743325">
                  <a:moveTo>
                    <a:pt x="344424" y="3564636"/>
                  </a:moveTo>
                  <a:lnTo>
                    <a:pt x="0" y="3564636"/>
                  </a:lnTo>
                  <a:lnTo>
                    <a:pt x="0" y="3742944"/>
                  </a:lnTo>
                  <a:lnTo>
                    <a:pt x="344424" y="3742944"/>
                  </a:lnTo>
                  <a:lnTo>
                    <a:pt x="344424" y="3564636"/>
                  </a:lnTo>
                  <a:close/>
                </a:path>
                <a:path w="7926705" h="3743325">
                  <a:moveTo>
                    <a:pt x="7926324" y="0"/>
                  </a:moveTo>
                  <a:lnTo>
                    <a:pt x="6548628" y="0"/>
                  </a:lnTo>
                  <a:lnTo>
                    <a:pt x="6548628" y="178308"/>
                  </a:lnTo>
                  <a:lnTo>
                    <a:pt x="7926324" y="178308"/>
                  </a:lnTo>
                  <a:lnTo>
                    <a:pt x="7926324" y="0"/>
                  </a:lnTo>
                  <a:close/>
                </a:path>
              </a:pathLst>
            </a:custGeom>
            <a:solidFill>
              <a:srgbClr val="00AFE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" name="object 8" descr=""/>
            <p:cNvSpPr/>
            <p:nvPr/>
          </p:nvSpPr>
          <p:spPr>
            <a:xfrm>
              <a:off x="1972056" y="1554479"/>
              <a:ext cx="8616950" cy="4188460"/>
            </a:xfrm>
            <a:custGeom>
              <a:avLst/>
              <a:gdLst/>
              <a:ahLst/>
              <a:cxnLst/>
              <a:rect l="l" t="t" r="r" b="b"/>
              <a:pathLst>
                <a:path w="8616950" h="4188460">
                  <a:moveTo>
                    <a:pt x="344424" y="4009644"/>
                  </a:moveTo>
                  <a:lnTo>
                    <a:pt x="0" y="4009644"/>
                  </a:lnTo>
                  <a:lnTo>
                    <a:pt x="0" y="4187952"/>
                  </a:lnTo>
                  <a:lnTo>
                    <a:pt x="344424" y="4187952"/>
                  </a:lnTo>
                  <a:lnTo>
                    <a:pt x="344424" y="4009644"/>
                  </a:lnTo>
                  <a:close/>
                </a:path>
                <a:path w="8616950" h="4188460">
                  <a:moveTo>
                    <a:pt x="8616696" y="0"/>
                  </a:moveTo>
                  <a:lnTo>
                    <a:pt x="7581900" y="0"/>
                  </a:lnTo>
                  <a:lnTo>
                    <a:pt x="7581900" y="178308"/>
                  </a:lnTo>
                  <a:lnTo>
                    <a:pt x="8616696" y="178308"/>
                  </a:lnTo>
                  <a:lnTo>
                    <a:pt x="8616696" y="0"/>
                  </a:lnTo>
                  <a:close/>
                </a:path>
              </a:pathLst>
            </a:custGeom>
            <a:solidFill>
              <a:srgbClr val="92D05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 descr=""/>
            <p:cNvSpPr/>
            <p:nvPr/>
          </p:nvSpPr>
          <p:spPr>
            <a:xfrm>
              <a:off x="1283335" y="1420622"/>
              <a:ext cx="0" cy="4456430"/>
            </a:xfrm>
            <a:custGeom>
              <a:avLst/>
              <a:gdLst/>
              <a:ahLst/>
              <a:cxnLst/>
              <a:rect l="l" t="t" r="r" b="b"/>
              <a:pathLst>
                <a:path w="0" h="4456430">
                  <a:moveTo>
                    <a:pt x="0" y="4456112"/>
                  </a:moveTo>
                  <a:lnTo>
                    <a:pt x="0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0" name="object 10" descr=""/>
          <p:cNvSpPr txBox="1"/>
          <p:nvPr/>
        </p:nvSpPr>
        <p:spPr>
          <a:xfrm>
            <a:off x="1575561" y="4204461"/>
            <a:ext cx="102870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50" b="1">
                <a:solidFill>
                  <a:srgbClr val="FFFFFF"/>
                </a:solidFill>
                <a:latin typeface="Calibri"/>
                <a:cs typeface="Calibri"/>
              </a:rPr>
              <a:t>2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1" name="object 11" descr=""/>
          <p:cNvSpPr txBox="1"/>
          <p:nvPr/>
        </p:nvSpPr>
        <p:spPr>
          <a:xfrm>
            <a:off x="1575561" y="3313303"/>
            <a:ext cx="102870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50" b="1">
                <a:solidFill>
                  <a:srgbClr val="FFFFFF"/>
                </a:solidFill>
                <a:latin typeface="Calibri"/>
                <a:cs typeface="Calibri"/>
              </a:rPr>
              <a:t>2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2" name="object 12" descr=""/>
          <p:cNvSpPr txBox="1"/>
          <p:nvPr/>
        </p:nvSpPr>
        <p:spPr>
          <a:xfrm>
            <a:off x="1575561" y="2867101"/>
            <a:ext cx="102870" cy="20891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50" b="1">
                <a:solidFill>
                  <a:srgbClr val="FFFFFF"/>
                </a:solidFill>
                <a:latin typeface="Calibri"/>
                <a:cs typeface="Calibri"/>
              </a:rPr>
              <a:t>2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3" name="object 13" descr=""/>
          <p:cNvSpPr txBox="1"/>
          <p:nvPr/>
        </p:nvSpPr>
        <p:spPr>
          <a:xfrm>
            <a:off x="1747773" y="2421763"/>
            <a:ext cx="102870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50" b="1">
                <a:solidFill>
                  <a:srgbClr val="FFFFFF"/>
                </a:solidFill>
                <a:latin typeface="Calibri"/>
                <a:cs typeface="Calibri"/>
              </a:rPr>
              <a:t>3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4" name="object 14" descr=""/>
          <p:cNvSpPr txBox="1"/>
          <p:nvPr/>
        </p:nvSpPr>
        <p:spPr>
          <a:xfrm>
            <a:off x="1920367" y="1976120"/>
            <a:ext cx="102870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50" b="1">
                <a:solidFill>
                  <a:srgbClr val="FFFFFF"/>
                </a:solidFill>
                <a:latin typeface="Calibri"/>
                <a:cs typeface="Calibri"/>
              </a:rPr>
              <a:t>4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5" name="object 15" descr=""/>
          <p:cNvSpPr txBox="1"/>
          <p:nvPr/>
        </p:nvSpPr>
        <p:spPr>
          <a:xfrm>
            <a:off x="3088639" y="1530477"/>
            <a:ext cx="180975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25" b="1">
                <a:solidFill>
                  <a:srgbClr val="FFFFFF"/>
                </a:solidFill>
                <a:latin typeface="Calibri"/>
                <a:cs typeface="Calibri"/>
              </a:rPr>
              <a:t>11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6" name="object 16" descr=""/>
          <p:cNvSpPr txBox="1"/>
          <p:nvPr/>
        </p:nvSpPr>
        <p:spPr>
          <a:xfrm>
            <a:off x="2265045" y="2867101"/>
            <a:ext cx="102870" cy="20891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50" b="1">
                <a:solidFill>
                  <a:srgbClr val="FFFFFF"/>
                </a:solidFill>
                <a:latin typeface="Calibri"/>
                <a:cs typeface="Calibri"/>
              </a:rPr>
              <a:t>2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7" name="object 17" descr=""/>
          <p:cNvSpPr txBox="1"/>
          <p:nvPr/>
        </p:nvSpPr>
        <p:spPr>
          <a:xfrm>
            <a:off x="2437257" y="2421763"/>
            <a:ext cx="102870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50" b="1">
                <a:solidFill>
                  <a:srgbClr val="FFFFFF"/>
                </a:solidFill>
                <a:latin typeface="Calibri"/>
                <a:cs typeface="Calibri"/>
              </a:rPr>
              <a:t>1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8" name="object 18" descr=""/>
          <p:cNvSpPr txBox="1"/>
          <p:nvPr/>
        </p:nvSpPr>
        <p:spPr>
          <a:xfrm>
            <a:off x="6228715" y="1530477"/>
            <a:ext cx="102870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50" b="1">
                <a:solidFill>
                  <a:srgbClr val="FFFFFF"/>
                </a:solidFill>
                <a:latin typeface="Calibri"/>
                <a:cs typeface="Calibri"/>
              </a:rPr>
              <a:t>7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9" name="object 19" descr=""/>
          <p:cNvSpPr txBox="1"/>
          <p:nvPr/>
        </p:nvSpPr>
        <p:spPr>
          <a:xfrm>
            <a:off x="1403350" y="4650485"/>
            <a:ext cx="447675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356870" algn="l"/>
              </a:tabLst>
            </a:pPr>
            <a:r>
              <a:rPr dirty="0" sz="1200" spc="-50" b="1">
                <a:solidFill>
                  <a:srgbClr val="FFFFFF"/>
                </a:solidFill>
                <a:latin typeface="Calibri"/>
                <a:cs typeface="Calibri"/>
              </a:rPr>
              <a:t>1</a:t>
            </a:r>
            <a:r>
              <a:rPr dirty="0" sz="1200" b="1">
                <a:solidFill>
                  <a:srgbClr val="FFFFFF"/>
                </a:solidFill>
                <a:latin typeface="Calibri"/>
                <a:cs typeface="Calibri"/>
              </a:rPr>
              <a:t>	</a:t>
            </a:r>
            <a:r>
              <a:rPr dirty="0" sz="1200" spc="-50" b="1">
                <a:solidFill>
                  <a:srgbClr val="404040"/>
                </a:solidFill>
                <a:latin typeface="Calibri"/>
                <a:cs typeface="Calibri"/>
              </a:rPr>
              <a:t>1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20" name="object 20" descr=""/>
          <p:cNvSpPr txBox="1"/>
          <p:nvPr/>
        </p:nvSpPr>
        <p:spPr>
          <a:xfrm>
            <a:off x="2782061" y="1976120"/>
            <a:ext cx="102870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50" b="1">
                <a:solidFill>
                  <a:srgbClr val="404040"/>
                </a:solidFill>
                <a:latin typeface="Calibri"/>
                <a:cs typeface="Calibri"/>
              </a:rPr>
              <a:t>1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21" name="object 21" descr=""/>
          <p:cNvSpPr txBox="1"/>
          <p:nvPr/>
        </p:nvSpPr>
        <p:spPr>
          <a:xfrm>
            <a:off x="7779766" y="1530477"/>
            <a:ext cx="102870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50" b="1">
                <a:solidFill>
                  <a:srgbClr val="404040"/>
                </a:solidFill>
                <a:latin typeface="Calibri"/>
                <a:cs typeface="Calibri"/>
              </a:rPr>
              <a:t>2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22" name="object 22" descr=""/>
          <p:cNvSpPr txBox="1"/>
          <p:nvPr/>
        </p:nvSpPr>
        <p:spPr>
          <a:xfrm>
            <a:off x="1230883" y="5096002"/>
            <a:ext cx="619760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528955" algn="l"/>
              </a:tabLst>
            </a:pPr>
            <a:r>
              <a:rPr dirty="0" sz="1200" b="1">
                <a:solidFill>
                  <a:srgbClr val="FFFFFF"/>
                </a:solidFill>
                <a:latin typeface="Calibri"/>
                <a:cs typeface="Calibri"/>
              </a:rPr>
              <a:t>0</a:t>
            </a:r>
            <a:r>
              <a:rPr dirty="0" sz="1200" spc="475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200" spc="-50" b="1">
                <a:solidFill>
                  <a:srgbClr val="404040"/>
                </a:solidFill>
                <a:latin typeface="Calibri"/>
                <a:cs typeface="Calibri"/>
              </a:rPr>
              <a:t>1</a:t>
            </a:r>
            <a:r>
              <a:rPr dirty="0" sz="1200" b="1">
                <a:solidFill>
                  <a:srgbClr val="404040"/>
                </a:solidFill>
                <a:latin typeface="Calibri"/>
                <a:cs typeface="Calibri"/>
              </a:rPr>
              <a:t>	</a:t>
            </a:r>
            <a:r>
              <a:rPr dirty="0" sz="1200" spc="-50" b="1">
                <a:solidFill>
                  <a:srgbClr val="FFFFFF"/>
                </a:solidFill>
                <a:latin typeface="Calibri"/>
                <a:cs typeface="Calibri"/>
              </a:rPr>
              <a:t>1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23" name="object 23" descr=""/>
          <p:cNvSpPr txBox="1"/>
          <p:nvPr/>
        </p:nvSpPr>
        <p:spPr>
          <a:xfrm>
            <a:off x="8813672" y="1530477"/>
            <a:ext cx="102870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50" b="1">
                <a:solidFill>
                  <a:srgbClr val="FFFFFF"/>
                </a:solidFill>
                <a:latin typeface="Calibri"/>
                <a:cs typeface="Calibri"/>
              </a:rPr>
              <a:t>4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24" name="object 24" descr=""/>
          <p:cNvSpPr txBox="1"/>
          <p:nvPr/>
        </p:nvSpPr>
        <p:spPr>
          <a:xfrm>
            <a:off x="1403350" y="5541670"/>
            <a:ext cx="792480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356870" algn="l"/>
                <a:tab pos="701675" algn="l"/>
              </a:tabLst>
            </a:pPr>
            <a:r>
              <a:rPr dirty="0" sz="1200" spc="-50" b="1">
                <a:solidFill>
                  <a:srgbClr val="FFFFFF"/>
                </a:solidFill>
                <a:latin typeface="Calibri"/>
                <a:cs typeface="Calibri"/>
              </a:rPr>
              <a:t>1</a:t>
            </a:r>
            <a:r>
              <a:rPr dirty="0" sz="1200" b="1">
                <a:solidFill>
                  <a:srgbClr val="FFFFFF"/>
                </a:solidFill>
                <a:latin typeface="Calibri"/>
                <a:cs typeface="Calibri"/>
              </a:rPr>
              <a:t>	</a:t>
            </a:r>
            <a:r>
              <a:rPr dirty="0" sz="1200" spc="-50" b="1">
                <a:solidFill>
                  <a:srgbClr val="404040"/>
                </a:solidFill>
                <a:latin typeface="Calibri"/>
                <a:cs typeface="Calibri"/>
              </a:rPr>
              <a:t>1</a:t>
            </a:r>
            <a:r>
              <a:rPr dirty="0" sz="1200" b="1">
                <a:solidFill>
                  <a:srgbClr val="404040"/>
                </a:solidFill>
                <a:latin typeface="Calibri"/>
                <a:cs typeface="Calibri"/>
              </a:rPr>
              <a:t>	</a:t>
            </a:r>
            <a:r>
              <a:rPr dirty="0" sz="1200" spc="-50" b="1">
                <a:solidFill>
                  <a:srgbClr val="404040"/>
                </a:solidFill>
                <a:latin typeface="Calibri"/>
                <a:cs typeface="Calibri"/>
              </a:rPr>
              <a:t>1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25" name="object 25" descr=""/>
          <p:cNvSpPr txBox="1"/>
          <p:nvPr/>
        </p:nvSpPr>
        <p:spPr>
          <a:xfrm>
            <a:off x="10020045" y="1530477"/>
            <a:ext cx="102870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50" b="1">
                <a:solidFill>
                  <a:srgbClr val="404040"/>
                </a:solidFill>
                <a:latin typeface="Calibri"/>
                <a:cs typeface="Calibri"/>
              </a:rPr>
              <a:t>3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26" name="object 26" descr=""/>
          <p:cNvSpPr txBox="1"/>
          <p:nvPr/>
        </p:nvSpPr>
        <p:spPr>
          <a:xfrm>
            <a:off x="1232103" y="5954369"/>
            <a:ext cx="102870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50" b="1">
                <a:solidFill>
                  <a:srgbClr val="585858"/>
                </a:solidFill>
                <a:latin typeface="Calibri"/>
                <a:cs typeface="Calibri"/>
              </a:rPr>
              <a:t>0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27" name="object 27" descr=""/>
          <p:cNvSpPr txBox="1"/>
          <p:nvPr/>
        </p:nvSpPr>
        <p:spPr>
          <a:xfrm>
            <a:off x="2955417" y="5954369"/>
            <a:ext cx="102870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50" b="1">
                <a:solidFill>
                  <a:srgbClr val="585858"/>
                </a:solidFill>
                <a:latin typeface="Calibri"/>
                <a:cs typeface="Calibri"/>
              </a:rPr>
              <a:t>5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28" name="object 28" descr=""/>
          <p:cNvSpPr txBox="1"/>
          <p:nvPr/>
        </p:nvSpPr>
        <p:spPr>
          <a:xfrm>
            <a:off x="4640326" y="5954369"/>
            <a:ext cx="180975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25" b="1">
                <a:solidFill>
                  <a:srgbClr val="585858"/>
                </a:solidFill>
                <a:latin typeface="Calibri"/>
                <a:cs typeface="Calibri"/>
              </a:rPr>
              <a:t>10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29" name="object 29" descr=""/>
          <p:cNvSpPr txBox="1"/>
          <p:nvPr/>
        </p:nvSpPr>
        <p:spPr>
          <a:xfrm>
            <a:off x="6363715" y="5954369"/>
            <a:ext cx="180975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25" b="1">
                <a:solidFill>
                  <a:srgbClr val="585858"/>
                </a:solidFill>
                <a:latin typeface="Calibri"/>
                <a:cs typeface="Calibri"/>
              </a:rPr>
              <a:t>15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30" name="object 30" descr=""/>
          <p:cNvSpPr txBox="1"/>
          <p:nvPr/>
        </p:nvSpPr>
        <p:spPr>
          <a:xfrm>
            <a:off x="8087106" y="5954369"/>
            <a:ext cx="180975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25" b="1">
                <a:solidFill>
                  <a:srgbClr val="585858"/>
                </a:solidFill>
                <a:latin typeface="Calibri"/>
                <a:cs typeface="Calibri"/>
              </a:rPr>
              <a:t>20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31" name="object 31" descr=""/>
          <p:cNvSpPr txBox="1"/>
          <p:nvPr/>
        </p:nvSpPr>
        <p:spPr>
          <a:xfrm>
            <a:off x="9810368" y="5954369"/>
            <a:ext cx="180975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25" b="1">
                <a:solidFill>
                  <a:srgbClr val="585858"/>
                </a:solidFill>
                <a:latin typeface="Calibri"/>
                <a:cs typeface="Calibri"/>
              </a:rPr>
              <a:t>25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32" name="object 32" descr=""/>
          <p:cNvSpPr txBox="1"/>
          <p:nvPr/>
        </p:nvSpPr>
        <p:spPr>
          <a:xfrm>
            <a:off x="11533758" y="5954369"/>
            <a:ext cx="180975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25" b="1">
                <a:solidFill>
                  <a:srgbClr val="585858"/>
                </a:solidFill>
                <a:latin typeface="Calibri"/>
                <a:cs typeface="Calibri"/>
              </a:rPr>
              <a:t>30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33" name="object 33" descr=""/>
          <p:cNvSpPr txBox="1"/>
          <p:nvPr/>
        </p:nvSpPr>
        <p:spPr>
          <a:xfrm>
            <a:off x="567029" y="5533440"/>
            <a:ext cx="587375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10" b="1">
                <a:solidFill>
                  <a:srgbClr val="585858"/>
                </a:solidFill>
                <a:latin typeface="Calibri"/>
                <a:cs typeface="Calibri"/>
              </a:rPr>
              <a:t>Huánuco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34" name="object 34" descr=""/>
          <p:cNvSpPr txBox="1"/>
          <p:nvPr/>
        </p:nvSpPr>
        <p:spPr>
          <a:xfrm>
            <a:off x="430783" y="5087492"/>
            <a:ext cx="723900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b="1">
                <a:solidFill>
                  <a:srgbClr val="585858"/>
                </a:solidFill>
                <a:latin typeface="Calibri"/>
                <a:cs typeface="Calibri"/>
              </a:rPr>
              <a:t>La</a:t>
            </a:r>
            <a:r>
              <a:rPr dirty="0" sz="1200" spc="-20" b="1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dirty="0" sz="1200" spc="-10" b="1">
                <a:solidFill>
                  <a:srgbClr val="585858"/>
                </a:solidFill>
                <a:latin typeface="Calibri"/>
                <a:cs typeface="Calibri"/>
              </a:rPr>
              <a:t>Libertad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35" name="object 35" descr=""/>
          <p:cNvSpPr txBox="1"/>
          <p:nvPr/>
        </p:nvSpPr>
        <p:spPr>
          <a:xfrm>
            <a:off x="444500" y="4641850"/>
            <a:ext cx="709930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10" b="1">
                <a:solidFill>
                  <a:srgbClr val="585858"/>
                </a:solidFill>
                <a:latin typeface="Calibri"/>
                <a:cs typeface="Calibri"/>
              </a:rPr>
              <a:t>Moquegua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36" name="object 36" descr=""/>
          <p:cNvSpPr txBox="1"/>
          <p:nvPr/>
        </p:nvSpPr>
        <p:spPr>
          <a:xfrm>
            <a:off x="802640" y="4196333"/>
            <a:ext cx="353695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20" b="1">
                <a:solidFill>
                  <a:srgbClr val="585858"/>
                </a:solidFill>
                <a:latin typeface="Calibri"/>
                <a:cs typeface="Calibri"/>
              </a:rPr>
              <a:t>Puno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37" name="object 37" descr=""/>
          <p:cNvSpPr txBox="1"/>
          <p:nvPr/>
        </p:nvSpPr>
        <p:spPr>
          <a:xfrm>
            <a:off x="949858" y="3758641"/>
            <a:ext cx="901065" cy="20891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466090" algn="l"/>
                <a:tab pos="810260" algn="l"/>
              </a:tabLst>
            </a:pPr>
            <a:r>
              <a:rPr dirty="0" baseline="2314" sz="1800" spc="-37" b="1">
                <a:solidFill>
                  <a:srgbClr val="585858"/>
                </a:solidFill>
                <a:latin typeface="Calibri"/>
                <a:cs typeface="Calibri"/>
              </a:rPr>
              <a:t>Ica</a:t>
            </a:r>
            <a:r>
              <a:rPr dirty="0" baseline="2314" sz="1800" b="1">
                <a:solidFill>
                  <a:srgbClr val="585858"/>
                </a:solidFill>
                <a:latin typeface="Calibri"/>
                <a:cs typeface="Calibri"/>
              </a:rPr>
              <a:t>	</a:t>
            </a:r>
            <a:r>
              <a:rPr dirty="0" sz="1200" spc="-50" b="1">
                <a:solidFill>
                  <a:srgbClr val="FFFFFF"/>
                </a:solidFill>
                <a:latin typeface="Calibri"/>
                <a:cs typeface="Calibri"/>
              </a:rPr>
              <a:t>1</a:t>
            </a:r>
            <a:r>
              <a:rPr dirty="0" sz="1200" b="1">
                <a:solidFill>
                  <a:srgbClr val="FFFFFF"/>
                </a:solidFill>
                <a:latin typeface="Calibri"/>
                <a:cs typeface="Calibri"/>
              </a:rPr>
              <a:t>	</a:t>
            </a:r>
            <a:r>
              <a:rPr dirty="0" sz="1200" spc="-50" b="1">
                <a:solidFill>
                  <a:srgbClr val="FFFFFF"/>
                </a:solidFill>
                <a:latin typeface="Calibri"/>
                <a:cs typeface="Calibri"/>
              </a:rPr>
              <a:t>1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38" name="object 38" descr=""/>
          <p:cNvSpPr txBox="1"/>
          <p:nvPr/>
        </p:nvSpPr>
        <p:spPr>
          <a:xfrm>
            <a:off x="757834" y="3304794"/>
            <a:ext cx="396875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10" b="1">
                <a:solidFill>
                  <a:srgbClr val="585858"/>
                </a:solidFill>
                <a:latin typeface="Calibri"/>
                <a:cs typeface="Calibri"/>
              </a:rPr>
              <a:t>Tacna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39" name="object 39" descr=""/>
          <p:cNvSpPr txBox="1"/>
          <p:nvPr/>
        </p:nvSpPr>
        <p:spPr>
          <a:xfrm>
            <a:off x="799591" y="2859151"/>
            <a:ext cx="355600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10" b="1">
                <a:solidFill>
                  <a:srgbClr val="585858"/>
                </a:solidFill>
                <a:latin typeface="Calibri"/>
                <a:cs typeface="Calibri"/>
              </a:rPr>
              <a:t>Piura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40" name="object 40" descr=""/>
          <p:cNvSpPr txBox="1"/>
          <p:nvPr/>
        </p:nvSpPr>
        <p:spPr>
          <a:xfrm>
            <a:off x="796239" y="2413508"/>
            <a:ext cx="358775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10" b="1">
                <a:solidFill>
                  <a:srgbClr val="585858"/>
                </a:solidFill>
                <a:latin typeface="Calibri"/>
                <a:cs typeface="Calibri"/>
              </a:rPr>
              <a:t>Junín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41" name="object 41" descr=""/>
          <p:cNvSpPr txBox="1"/>
          <p:nvPr/>
        </p:nvSpPr>
        <p:spPr>
          <a:xfrm>
            <a:off x="548131" y="1967610"/>
            <a:ext cx="606425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10" b="1">
                <a:solidFill>
                  <a:srgbClr val="585858"/>
                </a:solidFill>
                <a:latin typeface="Calibri"/>
                <a:cs typeface="Calibri"/>
              </a:rPr>
              <a:t>Arequipa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42" name="object 42" descr=""/>
          <p:cNvSpPr txBox="1"/>
          <p:nvPr/>
        </p:nvSpPr>
        <p:spPr>
          <a:xfrm>
            <a:off x="828243" y="1521967"/>
            <a:ext cx="326390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20" b="1">
                <a:solidFill>
                  <a:srgbClr val="585858"/>
                </a:solidFill>
                <a:latin typeface="Calibri"/>
                <a:cs typeface="Calibri"/>
              </a:rPr>
              <a:t>Lima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43" name="object 43" descr=""/>
          <p:cNvSpPr/>
          <p:nvPr/>
        </p:nvSpPr>
        <p:spPr>
          <a:xfrm>
            <a:off x="3511550" y="6338779"/>
            <a:ext cx="97790" cy="97790"/>
          </a:xfrm>
          <a:custGeom>
            <a:avLst/>
            <a:gdLst/>
            <a:ahLst/>
            <a:cxnLst/>
            <a:rect l="l" t="t" r="r" b="b"/>
            <a:pathLst>
              <a:path w="97789" h="97789">
                <a:moveTo>
                  <a:pt x="97669" y="0"/>
                </a:moveTo>
                <a:lnTo>
                  <a:pt x="0" y="0"/>
                </a:lnTo>
                <a:lnTo>
                  <a:pt x="0" y="97669"/>
                </a:lnTo>
                <a:lnTo>
                  <a:pt x="97669" y="97669"/>
                </a:lnTo>
                <a:lnTo>
                  <a:pt x="97669" y="0"/>
                </a:lnTo>
                <a:close/>
              </a:path>
            </a:pathLst>
          </a:custGeom>
          <a:solidFill>
            <a:srgbClr val="00506A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4" name="object 44" descr=""/>
          <p:cNvSpPr txBox="1"/>
          <p:nvPr/>
        </p:nvSpPr>
        <p:spPr>
          <a:xfrm>
            <a:off x="3641216" y="6248806"/>
            <a:ext cx="549275" cy="2393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 spc="-10" b="1">
                <a:solidFill>
                  <a:srgbClr val="585858"/>
                </a:solidFill>
                <a:latin typeface="Calibri"/>
                <a:cs typeface="Calibri"/>
              </a:rPr>
              <a:t>España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45" name="object 45" descr=""/>
          <p:cNvSpPr/>
          <p:nvPr/>
        </p:nvSpPr>
        <p:spPr>
          <a:xfrm>
            <a:off x="4386707" y="6338779"/>
            <a:ext cx="97790" cy="97790"/>
          </a:xfrm>
          <a:custGeom>
            <a:avLst/>
            <a:gdLst/>
            <a:ahLst/>
            <a:cxnLst/>
            <a:rect l="l" t="t" r="r" b="b"/>
            <a:pathLst>
              <a:path w="97789" h="97789">
                <a:moveTo>
                  <a:pt x="97669" y="0"/>
                </a:moveTo>
                <a:lnTo>
                  <a:pt x="0" y="0"/>
                </a:lnTo>
                <a:lnTo>
                  <a:pt x="0" y="97669"/>
                </a:lnTo>
                <a:lnTo>
                  <a:pt x="97669" y="97669"/>
                </a:lnTo>
                <a:lnTo>
                  <a:pt x="97669" y="0"/>
                </a:lnTo>
                <a:close/>
              </a:path>
            </a:pathLst>
          </a:custGeom>
          <a:solidFill>
            <a:srgbClr val="C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6" name="object 46" descr=""/>
          <p:cNvSpPr txBox="1"/>
          <p:nvPr/>
        </p:nvSpPr>
        <p:spPr>
          <a:xfrm>
            <a:off x="4516373" y="6248806"/>
            <a:ext cx="1152525" cy="2393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 b="1">
                <a:solidFill>
                  <a:srgbClr val="585858"/>
                </a:solidFill>
                <a:latin typeface="Calibri"/>
                <a:cs typeface="Calibri"/>
              </a:rPr>
              <a:t>Estados</a:t>
            </a:r>
            <a:r>
              <a:rPr dirty="0" sz="1400" spc="-45" b="1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dirty="0" sz="1400" spc="-10" b="1">
                <a:solidFill>
                  <a:srgbClr val="585858"/>
                </a:solidFill>
                <a:latin typeface="Calibri"/>
                <a:cs typeface="Calibri"/>
              </a:rPr>
              <a:t>Unidos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47" name="object 47" descr=""/>
          <p:cNvSpPr/>
          <p:nvPr/>
        </p:nvSpPr>
        <p:spPr>
          <a:xfrm>
            <a:off x="5864097" y="6338779"/>
            <a:ext cx="97790" cy="97790"/>
          </a:xfrm>
          <a:custGeom>
            <a:avLst/>
            <a:gdLst/>
            <a:ahLst/>
            <a:cxnLst/>
            <a:rect l="l" t="t" r="r" b="b"/>
            <a:pathLst>
              <a:path w="97789" h="97789">
                <a:moveTo>
                  <a:pt x="97669" y="0"/>
                </a:moveTo>
                <a:lnTo>
                  <a:pt x="0" y="0"/>
                </a:lnTo>
                <a:lnTo>
                  <a:pt x="0" y="97669"/>
                </a:lnTo>
                <a:lnTo>
                  <a:pt x="97669" y="97669"/>
                </a:lnTo>
                <a:lnTo>
                  <a:pt x="97669" y="0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8" name="object 48" descr=""/>
          <p:cNvSpPr txBox="1"/>
          <p:nvPr/>
        </p:nvSpPr>
        <p:spPr>
          <a:xfrm>
            <a:off x="5994019" y="6248806"/>
            <a:ext cx="434975" cy="2393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 spc="-10" b="1">
                <a:solidFill>
                  <a:srgbClr val="585858"/>
                </a:solidFill>
                <a:latin typeface="Calibri"/>
                <a:cs typeface="Calibri"/>
              </a:rPr>
              <a:t>Brasil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49" name="object 49" descr=""/>
          <p:cNvSpPr/>
          <p:nvPr/>
        </p:nvSpPr>
        <p:spPr>
          <a:xfrm>
            <a:off x="6624066" y="6338779"/>
            <a:ext cx="97790" cy="97790"/>
          </a:xfrm>
          <a:custGeom>
            <a:avLst/>
            <a:gdLst/>
            <a:ahLst/>
            <a:cxnLst/>
            <a:rect l="l" t="t" r="r" b="b"/>
            <a:pathLst>
              <a:path w="97790" h="97789">
                <a:moveTo>
                  <a:pt x="97669" y="0"/>
                </a:moveTo>
                <a:lnTo>
                  <a:pt x="0" y="0"/>
                </a:lnTo>
                <a:lnTo>
                  <a:pt x="0" y="97669"/>
                </a:lnTo>
                <a:lnTo>
                  <a:pt x="97669" y="97669"/>
                </a:lnTo>
                <a:lnTo>
                  <a:pt x="97669" y="0"/>
                </a:lnTo>
                <a:close/>
              </a:path>
            </a:pathLst>
          </a:custGeom>
          <a:solidFill>
            <a:srgbClr val="00AFE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0" name="object 50" descr=""/>
          <p:cNvSpPr txBox="1"/>
          <p:nvPr/>
        </p:nvSpPr>
        <p:spPr>
          <a:xfrm>
            <a:off x="6753859" y="6248806"/>
            <a:ext cx="936625" cy="2393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 b="1">
                <a:solidFill>
                  <a:srgbClr val="585858"/>
                </a:solidFill>
                <a:latin typeface="Calibri"/>
                <a:cs typeface="Calibri"/>
              </a:rPr>
              <a:t>Reino</a:t>
            </a:r>
            <a:r>
              <a:rPr dirty="0" sz="1400" spc="-35" b="1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dirty="0" sz="1400" spc="-10" b="1">
                <a:solidFill>
                  <a:srgbClr val="585858"/>
                </a:solidFill>
                <a:latin typeface="Calibri"/>
                <a:cs typeface="Calibri"/>
              </a:rPr>
              <a:t>Unido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51" name="object 51" descr=""/>
          <p:cNvSpPr/>
          <p:nvPr/>
        </p:nvSpPr>
        <p:spPr>
          <a:xfrm>
            <a:off x="7885810" y="6338779"/>
            <a:ext cx="97790" cy="97790"/>
          </a:xfrm>
          <a:custGeom>
            <a:avLst/>
            <a:gdLst/>
            <a:ahLst/>
            <a:cxnLst/>
            <a:rect l="l" t="t" r="r" b="b"/>
            <a:pathLst>
              <a:path w="97790" h="97789">
                <a:moveTo>
                  <a:pt x="97669" y="0"/>
                </a:moveTo>
                <a:lnTo>
                  <a:pt x="0" y="0"/>
                </a:lnTo>
                <a:lnTo>
                  <a:pt x="0" y="97669"/>
                </a:lnTo>
                <a:lnTo>
                  <a:pt x="97669" y="97669"/>
                </a:lnTo>
                <a:lnTo>
                  <a:pt x="97669" y="0"/>
                </a:lnTo>
                <a:close/>
              </a:path>
            </a:pathLst>
          </a:custGeom>
          <a:solidFill>
            <a:srgbClr val="92D05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2" name="object 52" descr=""/>
          <p:cNvSpPr txBox="1"/>
          <p:nvPr/>
        </p:nvSpPr>
        <p:spPr>
          <a:xfrm>
            <a:off x="8015731" y="6248806"/>
            <a:ext cx="750570" cy="2393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 spc="-10" b="1">
                <a:solidFill>
                  <a:srgbClr val="585858"/>
                </a:solidFill>
                <a:latin typeface="Calibri"/>
                <a:cs typeface="Calibri"/>
              </a:rPr>
              <a:t>Inglaterra</a:t>
            </a:r>
            <a:endParaRPr sz="1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50495" rIns="0" bIns="0" rtlCol="0" vert="horz">
            <a:spAutoFit/>
          </a:bodyPr>
          <a:lstStyle/>
          <a:p>
            <a:pPr marL="100965" marR="5080">
              <a:lnSpc>
                <a:spcPts val="4320"/>
              </a:lnSpc>
              <a:spcBef>
                <a:spcPts val="640"/>
              </a:spcBef>
            </a:pPr>
            <a:r>
              <a:rPr dirty="0" spc="-25">
                <a:latin typeface="Calibri Light"/>
                <a:cs typeface="Calibri Light"/>
              </a:rPr>
              <a:t>Lugar</a:t>
            </a:r>
            <a:r>
              <a:rPr dirty="0" spc="-155">
                <a:latin typeface="Calibri Light"/>
                <a:cs typeface="Calibri Light"/>
              </a:rPr>
              <a:t> </a:t>
            </a:r>
            <a:r>
              <a:rPr dirty="0">
                <a:latin typeface="Calibri Light"/>
                <a:cs typeface="Calibri Light"/>
              </a:rPr>
              <a:t>de</a:t>
            </a:r>
            <a:r>
              <a:rPr dirty="0" spc="-150">
                <a:latin typeface="Calibri Light"/>
                <a:cs typeface="Calibri Light"/>
              </a:rPr>
              <a:t> </a:t>
            </a:r>
            <a:r>
              <a:rPr dirty="0" spc="-40">
                <a:latin typeface="Calibri Light"/>
                <a:cs typeface="Calibri Light"/>
              </a:rPr>
              <a:t>procedencia</a:t>
            </a:r>
            <a:r>
              <a:rPr dirty="0" spc="-160">
                <a:latin typeface="Calibri Light"/>
                <a:cs typeface="Calibri Light"/>
              </a:rPr>
              <a:t> </a:t>
            </a:r>
            <a:r>
              <a:rPr dirty="0">
                <a:latin typeface="Calibri Light"/>
                <a:cs typeface="Calibri Light"/>
              </a:rPr>
              <a:t>del</a:t>
            </a:r>
            <a:r>
              <a:rPr dirty="0" spc="-145">
                <a:latin typeface="Calibri Light"/>
                <a:cs typeface="Calibri Light"/>
              </a:rPr>
              <a:t> </a:t>
            </a:r>
            <a:r>
              <a:rPr dirty="0" spc="-30">
                <a:latin typeface="Calibri Light"/>
                <a:cs typeface="Calibri Light"/>
              </a:rPr>
              <a:t>Becario</a:t>
            </a:r>
            <a:r>
              <a:rPr dirty="0" spc="-160">
                <a:latin typeface="Calibri Light"/>
                <a:cs typeface="Calibri Light"/>
              </a:rPr>
              <a:t> </a:t>
            </a:r>
            <a:r>
              <a:rPr dirty="0">
                <a:latin typeface="Calibri Light"/>
                <a:cs typeface="Calibri Light"/>
              </a:rPr>
              <a:t>por</a:t>
            </a:r>
            <a:r>
              <a:rPr dirty="0" spc="-150">
                <a:latin typeface="Calibri Light"/>
                <a:cs typeface="Calibri Light"/>
              </a:rPr>
              <a:t> </a:t>
            </a:r>
            <a:r>
              <a:rPr dirty="0" spc="-30">
                <a:latin typeface="Calibri Light"/>
                <a:cs typeface="Calibri Light"/>
              </a:rPr>
              <a:t>lugar</a:t>
            </a:r>
            <a:r>
              <a:rPr dirty="0" spc="-165">
                <a:latin typeface="Calibri Light"/>
                <a:cs typeface="Calibri Light"/>
              </a:rPr>
              <a:t> </a:t>
            </a:r>
            <a:r>
              <a:rPr dirty="0">
                <a:latin typeface="Calibri Light"/>
                <a:cs typeface="Calibri Light"/>
              </a:rPr>
              <a:t>de</a:t>
            </a:r>
            <a:r>
              <a:rPr dirty="0" spc="-145">
                <a:latin typeface="Calibri Light"/>
                <a:cs typeface="Calibri Light"/>
              </a:rPr>
              <a:t> </a:t>
            </a:r>
            <a:r>
              <a:rPr dirty="0" spc="-10">
                <a:latin typeface="Calibri Light"/>
                <a:cs typeface="Calibri Light"/>
              </a:rPr>
              <a:t>estudio según</a:t>
            </a:r>
            <a:r>
              <a:rPr dirty="0" spc="-170">
                <a:latin typeface="Calibri Light"/>
                <a:cs typeface="Calibri Light"/>
              </a:rPr>
              <a:t> </a:t>
            </a:r>
            <a:r>
              <a:rPr dirty="0">
                <a:latin typeface="Calibri Light"/>
                <a:cs typeface="Calibri Light"/>
              </a:rPr>
              <a:t>tipo</a:t>
            </a:r>
            <a:r>
              <a:rPr dirty="0" spc="-165">
                <a:latin typeface="Calibri Light"/>
                <a:cs typeface="Calibri Light"/>
              </a:rPr>
              <a:t> </a:t>
            </a:r>
            <a:r>
              <a:rPr dirty="0">
                <a:latin typeface="Calibri Light"/>
                <a:cs typeface="Calibri Light"/>
              </a:rPr>
              <a:t>de</a:t>
            </a:r>
            <a:r>
              <a:rPr dirty="0" spc="-155">
                <a:latin typeface="Calibri Light"/>
                <a:cs typeface="Calibri Light"/>
              </a:rPr>
              <a:t> </a:t>
            </a:r>
            <a:r>
              <a:rPr dirty="0" spc="-45">
                <a:latin typeface="Calibri Light"/>
                <a:cs typeface="Calibri Light"/>
              </a:rPr>
              <a:t>Posgrado:</a:t>
            </a:r>
            <a:r>
              <a:rPr dirty="0" spc="-130">
                <a:latin typeface="Calibri Light"/>
                <a:cs typeface="Calibri Light"/>
              </a:rPr>
              <a:t> </a:t>
            </a:r>
            <a:r>
              <a:rPr dirty="0" spc="-35">
                <a:latin typeface="Calibri Light"/>
                <a:cs typeface="Calibri Light"/>
              </a:rPr>
              <a:t>Maestría</a:t>
            </a:r>
            <a:r>
              <a:rPr dirty="0" spc="-170">
                <a:latin typeface="Calibri Light"/>
                <a:cs typeface="Calibri Light"/>
              </a:rPr>
              <a:t> </a:t>
            </a:r>
            <a:r>
              <a:rPr dirty="0">
                <a:latin typeface="Calibri Light"/>
                <a:cs typeface="Calibri Light"/>
              </a:rPr>
              <a:t>y</a:t>
            </a:r>
            <a:r>
              <a:rPr dirty="0" spc="-135">
                <a:latin typeface="Calibri Light"/>
                <a:cs typeface="Calibri Light"/>
              </a:rPr>
              <a:t> </a:t>
            </a:r>
            <a:r>
              <a:rPr dirty="0" spc="-10">
                <a:latin typeface="Calibri Light"/>
                <a:cs typeface="Calibri Light"/>
              </a:rPr>
              <a:t>Genero</a:t>
            </a:r>
          </a:p>
        </p:txBody>
      </p:sp>
      <p:sp>
        <p:nvSpPr>
          <p:cNvPr id="3" name="object 3" descr=""/>
          <p:cNvSpPr/>
          <p:nvPr/>
        </p:nvSpPr>
        <p:spPr>
          <a:xfrm>
            <a:off x="1194028" y="1455674"/>
            <a:ext cx="0" cy="4775200"/>
          </a:xfrm>
          <a:custGeom>
            <a:avLst/>
            <a:gdLst/>
            <a:ahLst/>
            <a:cxnLst/>
            <a:rect l="l" t="t" r="r" b="b"/>
            <a:pathLst>
              <a:path w="0" h="4775200">
                <a:moveTo>
                  <a:pt x="0" y="4775034"/>
                </a:moveTo>
                <a:lnTo>
                  <a:pt x="0" y="0"/>
                </a:lnTo>
              </a:path>
            </a:pathLst>
          </a:custGeom>
          <a:ln w="9525">
            <a:solidFill>
              <a:srgbClr val="D9D9D9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" name="object 4" descr=""/>
          <p:cNvSpPr txBox="1"/>
          <p:nvPr/>
        </p:nvSpPr>
        <p:spPr>
          <a:xfrm>
            <a:off x="1194028" y="5896355"/>
            <a:ext cx="299720" cy="190500"/>
          </a:xfrm>
          <a:prstGeom prst="rect">
            <a:avLst/>
          </a:prstGeom>
          <a:solidFill>
            <a:srgbClr val="00506A"/>
          </a:solidFill>
        </p:spPr>
        <p:txBody>
          <a:bodyPr wrap="square" lIns="0" tIns="0" rIns="0" bIns="0" rtlCol="0" vert="horz">
            <a:spAutoFit/>
          </a:bodyPr>
          <a:lstStyle/>
          <a:p>
            <a:pPr algn="ctr">
              <a:lnSpc>
                <a:spcPts val="1410"/>
              </a:lnSpc>
            </a:pPr>
            <a:r>
              <a:rPr dirty="0" sz="1200" spc="-50" b="1">
                <a:solidFill>
                  <a:srgbClr val="404040"/>
                </a:solidFill>
                <a:latin typeface="Calibri"/>
                <a:cs typeface="Calibri"/>
              </a:rPr>
              <a:t>3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5" name="object 5" descr=""/>
          <p:cNvSpPr txBox="1"/>
          <p:nvPr/>
        </p:nvSpPr>
        <p:spPr>
          <a:xfrm>
            <a:off x="1194028" y="5419344"/>
            <a:ext cx="100330" cy="190500"/>
          </a:xfrm>
          <a:prstGeom prst="rect">
            <a:avLst/>
          </a:prstGeom>
          <a:solidFill>
            <a:srgbClr val="00506A"/>
          </a:solidFill>
        </p:spPr>
        <p:txBody>
          <a:bodyPr wrap="square" lIns="0" tIns="0" rIns="0" bIns="0" rtlCol="0" vert="horz">
            <a:spAutoFit/>
          </a:bodyPr>
          <a:lstStyle/>
          <a:p>
            <a:pPr marL="10160">
              <a:lnSpc>
                <a:spcPts val="1405"/>
              </a:lnSpc>
            </a:pPr>
            <a:r>
              <a:rPr dirty="0" sz="1200" spc="-50" b="1">
                <a:solidFill>
                  <a:srgbClr val="404040"/>
                </a:solidFill>
                <a:latin typeface="Calibri"/>
                <a:cs typeface="Calibri"/>
              </a:rPr>
              <a:t>1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6" name="object 6" descr=""/>
          <p:cNvSpPr txBox="1"/>
          <p:nvPr/>
        </p:nvSpPr>
        <p:spPr>
          <a:xfrm>
            <a:off x="1194028" y="4940808"/>
            <a:ext cx="100330" cy="192405"/>
          </a:xfrm>
          <a:prstGeom prst="rect">
            <a:avLst/>
          </a:prstGeom>
          <a:solidFill>
            <a:srgbClr val="00506A"/>
          </a:solidFill>
        </p:spPr>
        <p:txBody>
          <a:bodyPr wrap="square" lIns="0" tIns="0" rIns="0" bIns="0" rtlCol="0" vert="horz">
            <a:spAutoFit/>
          </a:bodyPr>
          <a:lstStyle/>
          <a:p>
            <a:pPr marL="10160">
              <a:lnSpc>
                <a:spcPts val="1415"/>
              </a:lnSpc>
            </a:pPr>
            <a:r>
              <a:rPr dirty="0" sz="1200" spc="-50" b="1">
                <a:solidFill>
                  <a:srgbClr val="404040"/>
                </a:solidFill>
                <a:latin typeface="Calibri"/>
                <a:cs typeface="Calibri"/>
              </a:rPr>
              <a:t>1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7" name="object 7" descr=""/>
          <p:cNvSpPr txBox="1"/>
          <p:nvPr/>
        </p:nvSpPr>
        <p:spPr>
          <a:xfrm>
            <a:off x="1194028" y="4463796"/>
            <a:ext cx="100330" cy="190500"/>
          </a:xfrm>
          <a:prstGeom prst="rect">
            <a:avLst/>
          </a:prstGeom>
          <a:solidFill>
            <a:srgbClr val="00506A"/>
          </a:solidFill>
        </p:spPr>
        <p:txBody>
          <a:bodyPr wrap="square" lIns="0" tIns="0" rIns="0" bIns="0" rtlCol="0" vert="horz">
            <a:spAutoFit/>
          </a:bodyPr>
          <a:lstStyle/>
          <a:p>
            <a:pPr marL="10160">
              <a:lnSpc>
                <a:spcPts val="1410"/>
              </a:lnSpc>
            </a:pPr>
            <a:r>
              <a:rPr dirty="0" sz="1200" spc="-50" b="1">
                <a:solidFill>
                  <a:srgbClr val="404040"/>
                </a:solidFill>
                <a:latin typeface="Calibri"/>
                <a:cs typeface="Calibri"/>
              </a:rPr>
              <a:t>1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8" name="object 8" descr=""/>
          <p:cNvSpPr txBox="1"/>
          <p:nvPr/>
        </p:nvSpPr>
        <p:spPr>
          <a:xfrm>
            <a:off x="1194028" y="3986784"/>
            <a:ext cx="400685" cy="190500"/>
          </a:xfrm>
          <a:prstGeom prst="rect">
            <a:avLst/>
          </a:prstGeom>
          <a:solidFill>
            <a:srgbClr val="00506A"/>
          </a:solidFill>
        </p:spPr>
        <p:txBody>
          <a:bodyPr wrap="square" lIns="0" tIns="0" rIns="0" bIns="0" rtlCol="0" vert="horz">
            <a:spAutoFit/>
          </a:bodyPr>
          <a:lstStyle/>
          <a:p>
            <a:pPr algn="ctr">
              <a:lnSpc>
                <a:spcPts val="1405"/>
              </a:lnSpc>
            </a:pPr>
            <a:r>
              <a:rPr dirty="0" sz="1200" spc="-50" b="1">
                <a:solidFill>
                  <a:srgbClr val="404040"/>
                </a:solidFill>
                <a:latin typeface="Calibri"/>
                <a:cs typeface="Calibri"/>
              </a:rPr>
              <a:t>4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9" name="object 9" descr=""/>
          <p:cNvSpPr txBox="1"/>
          <p:nvPr/>
        </p:nvSpPr>
        <p:spPr>
          <a:xfrm>
            <a:off x="1194028" y="3508247"/>
            <a:ext cx="100330" cy="192405"/>
          </a:xfrm>
          <a:prstGeom prst="rect">
            <a:avLst/>
          </a:prstGeom>
          <a:solidFill>
            <a:srgbClr val="00506A"/>
          </a:solidFill>
        </p:spPr>
        <p:txBody>
          <a:bodyPr wrap="square" lIns="0" tIns="0" rIns="0" bIns="0" rtlCol="0" vert="horz">
            <a:spAutoFit/>
          </a:bodyPr>
          <a:lstStyle/>
          <a:p>
            <a:pPr marL="10160">
              <a:lnSpc>
                <a:spcPts val="1410"/>
              </a:lnSpc>
            </a:pPr>
            <a:r>
              <a:rPr dirty="0" sz="1200" spc="-50" b="1">
                <a:solidFill>
                  <a:srgbClr val="404040"/>
                </a:solidFill>
                <a:latin typeface="Calibri"/>
                <a:cs typeface="Calibri"/>
              </a:rPr>
              <a:t>1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0" name="object 10" descr=""/>
          <p:cNvSpPr txBox="1"/>
          <p:nvPr/>
        </p:nvSpPr>
        <p:spPr>
          <a:xfrm>
            <a:off x="1194028" y="3031235"/>
            <a:ext cx="400685" cy="190500"/>
          </a:xfrm>
          <a:prstGeom prst="rect">
            <a:avLst/>
          </a:prstGeom>
          <a:solidFill>
            <a:srgbClr val="00506A"/>
          </a:solidFill>
        </p:spPr>
        <p:txBody>
          <a:bodyPr wrap="square" lIns="0" tIns="0" rIns="0" bIns="0" rtlCol="0" vert="horz">
            <a:spAutoFit/>
          </a:bodyPr>
          <a:lstStyle/>
          <a:p>
            <a:pPr algn="ctr">
              <a:lnSpc>
                <a:spcPts val="1405"/>
              </a:lnSpc>
            </a:pPr>
            <a:r>
              <a:rPr dirty="0" sz="1200" spc="-50" b="1">
                <a:solidFill>
                  <a:srgbClr val="404040"/>
                </a:solidFill>
                <a:latin typeface="Calibri"/>
                <a:cs typeface="Calibri"/>
              </a:rPr>
              <a:t>4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1" name="object 11" descr=""/>
          <p:cNvSpPr txBox="1"/>
          <p:nvPr/>
        </p:nvSpPr>
        <p:spPr>
          <a:xfrm>
            <a:off x="1194028" y="2554223"/>
            <a:ext cx="499745" cy="190500"/>
          </a:xfrm>
          <a:prstGeom prst="rect">
            <a:avLst/>
          </a:prstGeom>
          <a:solidFill>
            <a:srgbClr val="00506A"/>
          </a:solidFill>
        </p:spPr>
        <p:txBody>
          <a:bodyPr wrap="square" lIns="0" tIns="0" rIns="0" bIns="0" rtlCol="0" vert="horz">
            <a:spAutoFit/>
          </a:bodyPr>
          <a:lstStyle/>
          <a:p>
            <a:pPr algn="ctr">
              <a:lnSpc>
                <a:spcPts val="1400"/>
              </a:lnSpc>
            </a:pPr>
            <a:r>
              <a:rPr dirty="0" sz="1200" spc="-50" b="1">
                <a:solidFill>
                  <a:srgbClr val="404040"/>
                </a:solidFill>
                <a:latin typeface="Calibri"/>
                <a:cs typeface="Calibri"/>
              </a:rPr>
              <a:t>5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2" name="object 12" descr=""/>
          <p:cNvSpPr txBox="1"/>
          <p:nvPr/>
        </p:nvSpPr>
        <p:spPr>
          <a:xfrm>
            <a:off x="1194028" y="2075688"/>
            <a:ext cx="600075" cy="192405"/>
          </a:xfrm>
          <a:prstGeom prst="rect">
            <a:avLst/>
          </a:prstGeom>
          <a:solidFill>
            <a:srgbClr val="00506A"/>
          </a:solidFill>
        </p:spPr>
        <p:txBody>
          <a:bodyPr wrap="square" lIns="0" tIns="0" rIns="0" bIns="0" rtlCol="0" vert="horz">
            <a:spAutoFit/>
          </a:bodyPr>
          <a:lstStyle/>
          <a:p>
            <a:pPr algn="ctr">
              <a:lnSpc>
                <a:spcPts val="1410"/>
              </a:lnSpc>
            </a:pPr>
            <a:r>
              <a:rPr dirty="0" sz="1200" spc="-50" b="1">
                <a:solidFill>
                  <a:srgbClr val="404040"/>
                </a:solidFill>
                <a:latin typeface="Calibri"/>
                <a:cs typeface="Calibri"/>
              </a:rPr>
              <a:t>6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3" name="object 13" descr=""/>
          <p:cNvSpPr txBox="1"/>
          <p:nvPr/>
        </p:nvSpPr>
        <p:spPr>
          <a:xfrm>
            <a:off x="1194028" y="1598675"/>
            <a:ext cx="900430" cy="190500"/>
          </a:xfrm>
          <a:prstGeom prst="rect">
            <a:avLst/>
          </a:prstGeom>
          <a:solidFill>
            <a:srgbClr val="00506A"/>
          </a:solidFill>
        </p:spPr>
        <p:txBody>
          <a:bodyPr wrap="square" lIns="0" tIns="0" rIns="0" bIns="0" rtlCol="0" vert="horz">
            <a:spAutoFit/>
          </a:bodyPr>
          <a:lstStyle/>
          <a:p>
            <a:pPr algn="ctr">
              <a:lnSpc>
                <a:spcPts val="1405"/>
              </a:lnSpc>
            </a:pPr>
            <a:r>
              <a:rPr dirty="0" sz="1200" spc="-50" b="1">
                <a:solidFill>
                  <a:srgbClr val="404040"/>
                </a:solidFill>
                <a:latin typeface="Calibri"/>
                <a:cs typeface="Calibri"/>
              </a:rPr>
              <a:t>9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4" name="object 14" descr=""/>
          <p:cNvSpPr txBox="1"/>
          <p:nvPr/>
        </p:nvSpPr>
        <p:spPr>
          <a:xfrm>
            <a:off x="1293875" y="5419344"/>
            <a:ext cx="100965" cy="190500"/>
          </a:xfrm>
          <a:prstGeom prst="rect">
            <a:avLst/>
          </a:prstGeom>
          <a:solidFill>
            <a:srgbClr val="00AFEF"/>
          </a:solidFill>
        </p:spPr>
        <p:txBody>
          <a:bodyPr wrap="square" lIns="0" tIns="0" rIns="0" bIns="0" rtlCol="0" vert="horz">
            <a:spAutoFit/>
          </a:bodyPr>
          <a:lstStyle/>
          <a:p>
            <a:pPr marL="10160">
              <a:lnSpc>
                <a:spcPts val="1405"/>
              </a:lnSpc>
            </a:pPr>
            <a:r>
              <a:rPr dirty="0" sz="1200" spc="-50" b="1">
                <a:solidFill>
                  <a:srgbClr val="404040"/>
                </a:solidFill>
                <a:latin typeface="Calibri"/>
                <a:cs typeface="Calibri"/>
              </a:rPr>
              <a:t>1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5" name="object 15" descr=""/>
          <p:cNvSpPr txBox="1"/>
          <p:nvPr/>
        </p:nvSpPr>
        <p:spPr>
          <a:xfrm>
            <a:off x="1293875" y="4940808"/>
            <a:ext cx="200025" cy="192405"/>
          </a:xfrm>
          <a:prstGeom prst="rect">
            <a:avLst/>
          </a:prstGeom>
          <a:solidFill>
            <a:srgbClr val="00AFEF"/>
          </a:solidFill>
        </p:spPr>
        <p:txBody>
          <a:bodyPr wrap="square" lIns="0" tIns="0" rIns="0" bIns="0" rtlCol="0" vert="horz">
            <a:spAutoFit/>
          </a:bodyPr>
          <a:lstStyle/>
          <a:p>
            <a:pPr marL="60325">
              <a:lnSpc>
                <a:spcPts val="1415"/>
              </a:lnSpc>
            </a:pPr>
            <a:r>
              <a:rPr dirty="0" sz="1200" spc="-50" b="1">
                <a:solidFill>
                  <a:srgbClr val="404040"/>
                </a:solidFill>
                <a:latin typeface="Calibri"/>
                <a:cs typeface="Calibri"/>
              </a:rPr>
              <a:t>2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6" name="object 16" descr=""/>
          <p:cNvSpPr txBox="1"/>
          <p:nvPr/>
        </p:nvSpPr>
        <p:spPr>
          <a:xfrm>
            <a:off x="1293875" y="4463796"/>
            <a:ext cx="100965" cy="190500"/>
          </a:xfrm>
          <a:prstGeom prst="rect">
            <a:avLst/>
          </a:prstGeom>
          <a:solidFill>
            <a:srgbClr val="00AFEF"/>
          </a:solidFill>
        </p:spPr>
        <p:txBody>
          <a:bodyPr wrap="square" lIns="0" tIns="0" rIns="0" bIns="0" rtlCol="0" vert="horz">
            <a:spAutoFit/>
          </a:bodyPr>
          <a:lstStyle/>
          <a:p>
            <a:pPr marL="10160">
              <a:lnSpc>
                <a:spcPts val="1410"/>
              </a:lnSpc>
            </a:pPr>
            <a:r>
              <a:rPr dirty="0" sz="1200" spc="-50" b="1">
                <a:solidFill>
                  <a:srgbClr val="404040"/>
                </a:solidFill>
                <a:latin typeface="Calibri"/>
                <a:cs typeface="Calibri"/>
              </a:rPr>
              <a:t>1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7" name="object 17" descr=""/>
          <p:cNvSpPr txBox="1"/>
          <p:nvPr/>
        </p:nvSpPr>
        <p:spPr>
          <a:xfrm>
            <a:off x="1594103" y="3986784"/>
            <a:ext cx="99060" cy="190500"/>
          </a:xfrm>
          <a:prstGeom prst="rect">
            <a:avLst/>
          </a:prstGeom>
          <a:solidFill>
            <a:srgbClr val="00AFEF"/>
          </a:solidFill>
        </p:spPr>
        <p:txBody>
          <a:bodyPr wrap="square" lIns="0" tIns="0" rIns="0" bIns="0" rtlCol="0" vert="horz">
            <a:spAutoFit/>
          </a:bodyPr>
          <a:lstStyle/>
          <a:p>
            <a:pPr marL="9525">
              <a:lnSpc>
                <a:spcPts val="1405"/>
              </a:lnSpc>
            </a:pPr>
            <a:r>
              <a:rPr dirty="0" sz="1200" spc="-50" b="1">
                <a:solidFill>
                  <a:srgbClr val="404040"/>
                </a:solidFill>
                <a:latin typeface="Calibri"/>
                <a:cs typeface="Calibri"/>
              </a:rPr>
              <a:t>1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8" name="object 18" descr=""/>
          <p:cNvSpPr txBox="1"/>
          <p:nvPr/>
        </p:nvSpPr>
        <p:spPr>
          <a:xfrm>
            <a:off x="1293875" y="3508247"/>
            <a:ext cx="600710" cy="192405"/>
          </a:xfrm>
          <a:prstGeom prst="rect">
            <a:avLst/>
          </a:prstGeom>
          <a:solidFill>
            <a:srgbClr val="00AFEF"/>
          </a:solidFill>
        </p:spPr>
        <p:txBody>
          <a:bodyPr wrap="square" lIns="0" tIns="0" rIns="0" bIns="0" rtlCol="0" vert="horz">
            <a:spAutoFit/>
          </a:bodyPr>
          <a:lstStyle/>
          <a:p>
            <a:pPr algn="ctr">
              <a:lnSpc>
                <a:spcPts val="1410"/>
              </a:lnSpc>
            </a:pPr>
            <a:r>
              <a:rPr dirty="0" sz="1200" spc="-50" b="1">
                <a:solidFill>
                  <a:srgbClr val="404040"/>
                </a:solidFill>
                <a:latin typeface="Calibri"/>
                <a:cs typeface="Calibri"/>
              </a:rPr>
              <a:t>6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9" name="object 19" descr=""/>
          <p:cNvSpPr txBox="1"/>
          <p:nvPr/>
        </p:nvSpPr>
        <p:spPr>
          <a:xfrm>
            <a:off x="1594103" y="3031235"/>
            <a:ext cx="99060" cy="190500"/>
          </a:xfrm>
          <a:prstGeom prst="rect">
            <a:avLst/>
          </a:prstGeom>
          <a:solidFill>
            <a:srgbClr val="00AFEF"/>
          </a:solidFill>
        </p:spPr>
        <p:txBody>
          <a:bodyPr wrap="square" lIns="0" tIns="0" rIns="0" bIns="0" rtlCol="0" vert="horz">
            <a:spAutoFit/>
          </a:bodyPr>
          <a:lstStyle/>
          <a:p>
            <a:pPr marL="9525">
              <a:lnSpc>
                <a:spcPts val="1405"/>
              </a:lnSpc>
            </a:pPr>
            <a:r>
              <a:rPr dirty="0" sz="1200" spc="-50" b="1">
                <a:solidFill>
                  <a:srgbClr val="404040"/>
                </a:solidFill>
                <a:latin typeface="Calibri"/>
                <a:cs typeface="Calibri"/>
              </a:rPr>
              <a:t>1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20" name="object 20" descr=""/>
          <p:cNvSpPr txBox="1"/>
          <p:nvPr/>
        </p:nvSpPr>
        <p:spPr>
          <a:xfrm>
            <a:off x="1693164" y="2554223"/>
            <a:ext cx="401320" cy="190500"/>
          </a:xfrm>
          <a:prstGeom prst="rect">
            <a:avLst/>
          </a:prstGeom>
          <a:solidFill>
            <a:srgbClr val="00AFEF"/>
          </a:solidFill>
        </p:spPr>
        <p:txBody>
          <a:bodyPr wrap="square" lIns="0" tIns="0" rIns="0" bIns="0" rtlCol="0" vert="horz">
            <a:spAutoFit/>
          </a:bodyPr>
          <a:lstStyle/>
          <a:p>
            <a:pPr algn="ctr">
              <a:lnSpc>
                <a:spcPts val="1400"/>
              </a:lnSpc>
            </a:pPr>
            <a:r>
              <a:rPr dirty="0" sz="1200" spc="-50" b="1">
                <a:solidFill>
                  <a:srgbClr val="404040"/>
                </a:solidFill>
                <a:latin typeface="Calibri"/>
                <a:cs typeface="Calibri"/>
              </a:rPr>
              <a:t>4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21" name="object 21" descr=""/>
          <p:cNvSpPr txBox="1"/>
          <p:nvPr/>
        </p:nvSpPr>
        <p:spPr>
          <a:xfrm>
            <a:off x="1793748" y="2075688"/>
            <a:ext cx="300355" cy="192405"/>
          </a:xfrm>
          <a:prstGeom prst="rect">
            <a:avLst/>
          </a:prstGeom>
          <a:solidFill>
            <a:srgbClr val="00AFEF"/>
          </a:solidFill>
        </p:spPr>
        <p:txBody>
          <a:bodyPr wrap="square" lIns="0" tIns="0" rIns="0" bIns="0" rtlCol="0" vert="horz">
            <a:spAutoFit/>
          </a:bodyPr>
          <a:lstStyle/>
          <a:p>
            <a:pPr algn="ctr">
              <a:lnSpc>
                <a:spcPts val="1410"/>
              </a:lnSpc>
            </a:pPr>
            <a:r>
              <a:rPr dirty="0" sz="1200" spc="-50" b="1">
                <a:solidFill>
                  <a:srgbClr val="404040"/>
                </a:solidFill>
                <a:latin typeface="Calibri"/>
                <a:cs typeface="Calibri"/>
              </a:rPr>
              <a:t>3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22" name="object 22" descr=""/>
          <p:cNvSpPr txBox="1"/>
          <p:nvPr/>
        </p:nvSpPr>
        <p:spPr>
          <a:xfrm>
            <a:off x="2093976" y="1598675"/>
            <a:ext cx="699770" cy="190500"/>
          </a:xfrm>
          <a:prstGeom prst="rect">
            <a:avLst/>
          </a:prstGeom>
          <a:solidFill>
            <a:srgbClr val="00AFEF"/>
          </a:solidFill>
        </p:spPr>
        <p:txBody>
          <a:bodyPr wrap="square" lIns="0" tIns="0" rIns="0" bIns="0" rtlCol="0" vert="horz">
            <a:spAutoFit/>
          </a:bodyPr>
          <a:lstStyle/>
          <a:p>
            <a:pPr algn="ctr">
              <a:lnSpc>
                <a:spcPts val="1405"/>
              </a:lnSpc>
            </a:pPr>
            <a:r>
              <a:rPr dirty="0" sz="1200" spc="-50" b="1">
                <a:solidFill>
                  <a:srgbClr val="404040"/>
                </a:solidFill>
                <a:latin typeface="Calibri"/>
                <a:cs typeface="Calibri"/>
              </a:rPr>
              <a:t>7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23" name="object 23" descr=""/>
          <p:cNvSpPr txBox="1"/>
          <p:nvPr/>
        </p:nvSpPr>
        <p:spPr>
          <a:xfrm>
            <a:off x="1394460" y="4463796"/>
            <a:ext cx="99060" cy="190500"/>
          </a:xfrm>
          <a:prstGeom prst="rect">
            <a:avLst/>
          </a:prstGeom>
          <a:solidFill>
            <a:srgbClr val="C00000"/>
          </a:solidFill>
        </p:spPr>
        <p:txBody>
          <a:bodyPr wrap="square" lIns="0" tIns="0" rIns="0" bIns="0" rtlCol="0" vert="horz">
            <a:spAutoFit/>
          </a:bodyPr>
          <a:lstStyle/>
          <a:p>
            <a:pPr marL="9525">
              <a:lnSpc>
                <a:spcPts val="1410"/>
              </a:lnSpc>
            </a:pPr>
            <a:r>
              <a:rPr dirty="0" sz="1200" spc="-50" b="1">
                <a:solidFill>
                  <a:srgbClr val="404040"/>
                </a:solidFill>
                <a:latin typeface="Calibri"/>
                <a:cs typeface="Calibri"/>
              </a:rPr>
              <a:t>1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24" name="object 24" descr=""/>
          <p:cNvSpPr txBox="1"/>
          <p:nvPr/>
        </p:nvSpPr>
        <p:spPr>
          <a:xfrm>
            <a:off x="2093976" y="2554223"/>
            <a:ext cx="99060" cy="190500"/>
          </a:xfrm>
          <a:prstGeom prst="rect">
            <a:avLst/>
          </a:prstGeom>
          <a:solidFill>
            <a:srgbClr val="C00000"/>
          </a:solidFill>
        </p:spPr>
        <p:txBody>
          <a:bodyPr wrap="square" lIns="0" tIns="0" rIns="0" bIns="0" rtlCol="0" vert="horz">
            <a:spAutoFit/>
          </a:bodyPr>
          <a:lstStyle/>
          <a:p>
            <a:pPr marL="9525">
              <a:lnSpc>
                <a:spcPts val="1400"/>
              </a:lnSpc>
            </a:pPr>
            <a:r>
              <a:rPr dirty="0" sz="1200" spc="-50" b="1">
                <a:solidFill>
                  <a:srgbClr val="404040"/>
                </a:solidFill>
                <a:latin typeface="Calibri"/>
                <a:cs typeface="Calibri"/>
              </a:rPr>
              <a:t>1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25" name="object 25" descr=""/>
          <p:cNvSpPr txBox="1"/>
          <p:nvPr/>
        </p:nvSpPr>
        <p:spPr>
          <a:xfrm>
            <a:off x="2093976" y="2075688"/>
            <a:ext cx="99060" cy="192405"/>
          </a:xfrm>
          <a:prstGeom prst="rect">
            <a:avLst/>
          </a:prstGeom>
          <a:solidFill>
            <a:srgbClr val="C00000"/>
          </a:solidFill>
        </p:spPr>
        <p:txBody>
          <a:bodyPr wrap="square" lIns="0" tIns="0" rIns="0" bIns="0" rtlCol="0" vert="horz">
            <a:spAutoFit/>
          </a:bodyPr>
          <a:lstStyle/>
          <a:p>
            <a:pPr marL="9525">
              <a:lnSpc>
                <a:spcPts val="1410"/>
              </a:lnSpc>
            </a:pPr>
            <a:r>
              <a:rPr dirty="0" sz="1200" spc="-50" b="1">
                <a:solidFill>
                  <a:srgbClr val="404040"/>
                </a:solidFill>
                <a:latin typeface="Calibri"/>
                <a:cs typeface="Calibri"/>
              </a:rPr>
              <a:t>1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26" name="object 26" descr=""/>
          <p:cNvSpPr txBox="1"/>
          <p:nvPr/>
        </p:nvSpPr>
        <p:spPr>
          <a:xfrm>
            <a:off x="2793492" y="1598675"/>
            <a:ext cx="2098675" cy="190500"/>
          </a:xfrm>
          <a:prstGeom prst="rect">
            <a:avLst/>
          </a:prstGeom>
          <a:solidFill>
            <a:srgbClr val="C00000"/>
          </a:solidFill>
        </p:spPr>
        <p:txBody>
          <a:bodyPr wrap="square" lIns="0" tIns="0" rIns="0" bIns="0" rtlCol="0" vert="horz">
            <a:spAutoFit/>
          </a:bodyPr>
          <a:lstStyle/>
          <a:p>
            <a:pPr algn="ctr">
              <a:lnSpc>
                <a:spcPts val="1405"/>
              </a:lnSpc>
            </a:pPr>
            <a:r>
              <a:rPr dirty="0" sz="1200" spc="-25" b="1">
                <a:solidFill>
                  <a:srgbClr val="404040"/>
                </a:solidFill>
                <a:latin typeface="Calibri"/>
                <a:cs typeface="Calibri"/>
              </a:rPr>
              <a:t>21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27" name="object 27" descr=""/>
          <p:cNvSpPr txBox="1"/>
          <p:nvPr/>
        </p:nvSpPr>
        <p:spPr>
          <a:xfrm>
            <a:off x="1394460" y="5419344"/>
            <a:ext cx="200025" cy="190500"/>
          </a:xfrm>
          <a:prstGeom prst="rect">
            <a:avLst/>
          </a:prstGeom>
          <a:solidFill>
            <a:srgbClr val="92D050"/>
          </a:solidFill>
        </p:spPr>
        <p:txBody>
          <a:bodyPr wrap="square" lIns="0" tIns="0" rIns="0" bIns="0" rtlCol="0" vert="horz">
            <a:spAutoFit/>
          </a:bodyPr>
          <a:lstStyle/>
          <a:p>
            <a:pPr marL="59690">
              <a:lnSpc>
                <a:spcPts val="1405"/>
              </a:lnSpc>
            </a:pPr>
            <a:r>
              <a:rPr dirty="0" sz="1200" spc="-50" b="1">
                <a:solidFill>
                  <a:srgbClr val="404040"/>
                </a:solidFill>
                <a:latin typeface="Calibri"/>
                <a:cs typeface="Calibri"/>
              </a:rPr>
              <a:t>2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28" name="object 28" descr=""/>
          <p:cNvSpPr txBox="1"/>
          <p:nvPr/>
        </p:nvSpPr>
        <p:spPr>
          <a:xfrm>
            <a:off x="1493519" y="4940808"/>
            <a:ext cx="100965" cy="192405"/>
          </a:xfrm>
          <a:prstGeom prst="rect">
            <a:avLst/>
          </a:prstGeom>
          <a:solidFill>
            <a:srgbClr val="92D050"/>
          </a:solidFill>
        </p:spPr>
        <p:txBody>
          <a:bodyPr wrap="square" lIns="0" tIns="0" rIns="0" bIns="0" rtlCol="0" vert="horz">
            <a:spAutoFit/>
          </a:bodyPr>
          <a:lstStyle/>
          <a:p>
            <a:pPr marL="10160">
              <a:lnSpc>
                <a:spcPts val="1415"/>
              </a:lnSpc>
            </a:pPr>
            <a:r>
              <a:rPr dirty="0" sz="1200" spc="-50" b="1">
                <a:solidFill>
                  <a:srgbClr val="404040"/>
                </a:solidFill>
                <a:latin typeface="Calibri"/>
                <a:cs typeface="Calibri"/>
              </a:rPr>
              <a:t>1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29" name="object 29" descr=""/>
          <p:cNvSpPr txBox="1"/>
          <p:nvPr/>
        </p:nvSpPr>
        <p:spPr>
          <a:xfrm>
            <a:off x="1693164" y="3986784"/>
            <a:ext cx="100965" cy="190500"/>
          </a:xfrm>
          <a:prstGeom prst="rect">
            <a:avLst/>
          </a:prstGeom>
          <a:solidFill>
            <a:srgbClr val="92D050"/>
          </a:solidFill>
        </p:spPr>
        <p:txBody>
          <a:bodyPr wrap="square" lIns="0" tIns="0" rIns="0" bIns="0" rtlCol="0" vert="horz">
            <a:spAutoFit/>
          </a:bodyPr>
          <a:lstStyle/>
          <a:p>
            <a:pPr marL="10795">
              <a:lnSpc>
                <a:spcPts val="1405"/>
              </a:lnSpc>
            </a:pPr>
            <a:r>
              <a:rPr dirty="0" sz="1200" spc="-50" b="1">
                <a:solidFill>
                  <a:srgbClr val="404040"/>
                </a:solidFill>
                <a:latin typeface="Calibri"/>
                <a:cs typeface="Calibri"/>
              </a:rPr>
              <a:t>1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30" name="object 30" descr=""/>
          <p:cNvSpPr txBox="1"/>
          <p:nvPr/>
        </p:nvSpPr>
        <p:spPr>
          <a:xfrm>
            <a:off x="1693164" y="3031235"/>
            <a:ext cx="201295" cy="190500"/>
          </a:xfrm>
          <a:prstGeom prst="rect">
            <a:avLst/>
          </a:prstGeom>
          <a:solidFill>
            <a:srgbClr val="92D050"/>
          </a:solidFill>
        </p:spPr>
        <p:txBody>
          <a:bodyPr wrap="square" lIns="0" tIns="0" rIns="0" bIns="0" rtlCol="0" vert="horz">
            <a:spAutoFit/>
          </a:bodyPr>
          <a:lstStyle/>
          <a:p>
            <a:pPr marL="60960">
              <a:lnSpc>
                <a:spcPts val="1405"/>
              </a:lnSpc>
            </a:pPr>
            <a:r>
              <a:rPr dirty="0" sz="1200" spc="-50" b="1">
                <a:solidFill>
                  <a:srgbClr val="404040"/>
                </a:solidFill>
                <a:latin typeface="Calibri"/>
                <a:cs typeface="Calibri"/>
              </a:rPr>
              <a:t>2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31" name="object 31" descr=""/>
          <p:cNvSpPr txBox="1"/>
          <p:nvPr/>
        </p:nvSpPr>
        <p:spPr>
          <a:xfrm>
            <a:off x="2193035" y="2075688"/>
            <a:ext cx="200025" cy="192405"/>
          </a:xfrm>
          <a:prstGeom prst="rect">
            <a:avLst/>
          </a:prstGeom>
          <a:solidFill>
            <a:srgbClr val="92D050"/>
          </a:solidFill>
        </p:spPr>
        <p:txBody>
          <a:bodyPr wrap="square" lIns="0" tIns="0" rIns="0" bIns="0" rtlCol="0" vert="horz">
            <a:spAutoFit/>
          </a:bodyPr>
          <a:lstStyle/>
          <a:p>
            <a:pPr marL="60325">
              <a:lnSpc>
                <a:spcPts val="1410"/>
              </a:lnSpc>
            </a:pPr>
            <a:r>
              <a:rPr dirty="0" sz="1200" spc="-50" b="1">
                <a:solidFill>
                  <a:srgbClr val="404040"/>
                </a:solidFill>
                <a:latin typeface="Calibri"/>
                <a:cs typeface="Calibri"/>
              </a:rPr>
              <a:t>2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32" name="object 32" descr=""/>
          <p:cNvSpPr txBox="1"/>
          <p:nvPr/>
        </p:nvSpPr>
        <p:spPr>
          <a:xfrm>
            <a:off x="4892040" y="1598675"/>
            <a:ext cx="500380" cy="190500"/>
          </a:xfrm>
          <a:prstGeom prst="rect">
            <a:avLst/>
          </a:prstGeom>
          <a:solidFill>
            <a:srgbClr val="92D050"/>
          </a:solidFill>
        </p:spPr>
        <p:txBody>
          <a:bodyPr wrap="square" lIns="0" tIns="0" rIns="0" bIns="0" rtlCol="0" vert="horz">
            <a:spAutoFit/>
          </a:bodyPr>
          <a:lstStyle/>
          <a:p>
            <a:pPr algn="ctr">
              <a:lnSpc>
                <a:spcPts val="1405"/>
              </a:lnSpc>
            </a:pPr>
            <a:r>
              <a:rPr dirty="0" sz="1200" spc="-50" b="1">
                <a:solidFill>
                  <a:srgbClr val="404040"/>
                </a:solidFill>
                <a:latin typeface="Calibri"/>
                <a:cs typeface="Calibri"/>
              </a:rPr>
              <a:t>5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33" name="object 33" descr=""/>
          <p:cNvSpPr txBox="1"/>
          <p:nvPr/>
        </p:nvSpPr>
        <p:spPr>
          <a:xfrm>
            <a:off x="1493519" y="5896355"/>
            <a:ext cx="100965" cy="190500"/>
          </a:xfrm>
          <a:prstGeom prst="rect">
            <a:avLst/>
          </a:prstGeom>
          <a:solidFill>
            <a:srgbClr val="5B9BD4"/>
          </a:solidFill>
        </p:spPr>
        <p:txBody>
          <a:bodyPr wrap="square" lIns="0" tIns="0" rIns="0" bIns="0" rtlCol="0" vert="horz">
            <a:spAutoFit/>
          </a:bodyPr>
          <a:lstStyle/>
          <a:p>
            <a:pPr marL="10160">
              <a:lnSpc>
                <a:spcPts val="1410"/>
              </a:lnSpc>
            </a:pPr>
            <a:r>
              <a:rPr dirty="0" sz="1200" spc="-50" b="1">
                <a:solidFill>
                  <a:srgbClr val="404040"/>
                </a:solidFill>
                <a:latin typeface="Calibri"/>
                <a:cs typeface="Calibri"/>
              </a:rPr>
              <a:t>1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34" name="object 34" descr=""/>
          <p:cNvSpPr txBox="1"/>
          <p:nvPr/>
        </p:nvSpPr>
        <p:spPr>
          <a:xfrm>
            <a:off x="1493519" y="4463796"/>
            <a:ext cx="100965" cy="190500"/>
          </a:xfrm>
          <a:prstGeom prst="rect">
            <a:avLst/>
          </a:prstGeom>
          <a:solidFill>
            <a:srgbClr val="5B9BD4"/>
          </a:solidFill>
        </p:spPr>
        <p:txBody>
          <a:bodyPr wrap="square" lIns="0" tIns="0" rIns="0" bIns="0" rtlCol="0" vert="horz">
            <a:spAutoFit/>
          </a:bodyPr>
          <a:lstStyle/>
          <a:p>
            <a:pPr marL="10160">
              <a:lnSpc>
                <a:spcPts val="1410"/>
              </a:lnSpc>
            </a:pPr>
            <a:r>
              <a:rPr dirty="0" sz="1200" spc="-50" b="1">
                <a:solidFill>
                  <a:srgbClr val="404040"/>
                </a:solidFill>
                <a:latin typeface="Calibri"/>
                <a:cs typeface="Calibri"/>
              </a:rPr>
              <a:t>1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35" name="object 35" descr=""/>
          <p:cNvSpPr txBox="1"/>
          <p:nvPr/>
        </p:nvSpPr>
        <p:spPr>
          <a:xfrm>
            <a:off x="1894332" y="3031235"/>
            <a:ext cx="99060" cy="190500"/>
          </a:xfrm>
          <a:prstGeom prst="rect">
            <a:avLst/>
          </a:prstGeom>
          <a:solidFill>
            <a:srgbClr val="5B9BD4"/>
          </a:solidFill>
        </p:spPr>
        <p:txBody>
          <a:bodyPr wrap="square" lIns="0" tIns="0" rIns="0" bIns="0" rtlCol="0" vert="horz">
            <a:spAutoFit/>
          </a:bodyPr>
          <a:lstStyle/>
          <a:p>
            <a:pPr marL="9525">
              <a:lnSpc>
                <a:spcPts val="1405"/>
              </a:lnSpc>
            </a:pPr>
            <a:r>
              <a:rPr dirty="0" sz="1200" spc="-50" b="1">
                <a:solidFill>
                  <a:srgbClr val="404040"/>
                </a:solidFill>
                <a:latin typeface="Calibri"/>
                <a:cs typeface="Calibri"/>
              </a:rPr>
              <a:t>1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36" name="object 36" descr=""/>
          <p:cNvSpPr txBox="1"/>
          <p:nvPr/>
        </p:nvSpPr>
        <p:spPr>
          <a:xfrm>
            <a:off x="2193035" y="2554223"/>
            <a:ext cx="100965" cy="190500"/>
          </a:xfrm>
          <a:prstGeom prst="rect">
            <a:avLst/>
          </a:prstGeom>
          <a:solidFill>
            <a:srgbClr val="5B9BD4"/>
          </a:solidFill>
        </p:spPr>
        <p:txBody>
          <a:bodyPr wrap="square" lIns="0" tIns="0" rIns="0" bIns="0" rtlCol="0" vert="horz">
            <a:spAutoFit/>
          </a:bodyPr>
          <a:lstStyle/>
          <a:p>
            <a:pPr marL="10795">
              <a:lnSpc>
                <a:spcPts val="1400"/>
              </a:lnSpc>
            </a:pPr>
            <a:r>
              <a:rPr dirty="0" sz="1200" spc="-50" b="1">
                <a:solidFill>
                  <a:srgbClr val="404040"/>
                </a:solidFill>
                <a:latin typeface="Calibri"/>
                <a:cs typeface="Calibri"/>
              </a:rPr>
              <a:t>1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37" name="object 37" descr=""/>
          <p:cNvSpPr txBox="1"/>
          <p:nvPr/>
        </p:nvSpPr>
        <p:spPr>
          <a:xfrm>
            <a:off x="860552" y="5871464"/>
            <a:ext cx="205740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25" b="1">
                <a:solidFill>
                  <a:srgbClr val="585858"/>
                </a:solidFill>
                <a:latin typeface="Calibri"/>
                <a:cs typeface="Calibri"/>
              </a:rPr>
              <a:t>Ica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38" name="object 38" descr=""/>
          <p:cNvSpPr txBox="1"/>
          <p:nvPr/>
        </p:nvSpPr>
        <p:spPr>
          <a:xfrm>
            <a:off x="706932" y="5393816"/>
            <a:ext cx="358775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10" b="1">
                <a:solidFill>
                  <a:srgbClr val="585858"/>
                </a:solidFill>
                <a:latin typeface="Calibri"/>
                <a:cs typeface="Calibri"/>
              </a:rPr>
              <a:t>Junín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39" name="object 39" descr=""/>
          <p:cNvSpPr txBox="1"/>
          <p:nvPr/>
        </p:nvSpPr>
        <p:spPr>
          <a:xfrm>
            <a:off x="341477" y="4916170"/>
            <a:ext cx="723900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b="1">
                <a:solidFill>
                  <a:srgbClr val="585858"/>
                </a:solidFill>
                <a:latin typeface="Calibri"/>
                <a:cs typeface="Calibri"/>
              </a:rPr>
              <a:t>La</a:t>
            </a:r>
            <a:r>
              <a:rPr dirty="0" sz="1200" spc="-20" b="1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dirty="0" sz="1200" spc="-10" b="1">
                <a:solidFill>
                  <a:srgbClr val="585858"/>
                </a:solidFill>
                <a:latin typeface="Calibri"/>
                <a:cs typeface="Calibri"/>
              </a:rPr>
              <a:t>Libertad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40" name="object 40" descr=""/>
          <p:cNvSpPr txBox="1"/>
          <p:nvPr/>
        </p:nvSpPr>
        <p:spPr>
          <a:xfrm>
            <a:off x="668527" y="4438650"/>
            <a:ext cx="396875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10" b="1">
                <a:solidFill>
                  <a:srgbClr val="585858"/>
                </a:solidFill>
                <a:latin typeface="Calibri"/>
                <a:cs typeface="Calibri"/>
              </a:rPr>
              <a:t>Tacna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41" name="object 41" descr=""/>
          <p:cNvSpPr txBox="1"/>
          <p:nvPr/>
        </p:nvSpPr>
        <p:spPr>
          <a:xfrm>
            <a:off x="230225" y="3961003"/>
            <a:ext cx="835025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10" b="1">
                <a:solidFill>
                  <a:srgbClr val="585858"/>
                </a:solidFill>
                <a:latin typeface="Calibri"/>
                <a:cs typeface="Calibri"/>
              </a:rPr>
              <a:t>Lambayeque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42" name="object 42" descr=""/>
          <p:cNvSpPr txBox="1"/>
          <p:nvPr/>
        </p:nvSpPr>
        <p:spPr>
          <a:xfrm>
            <a:off x="377443" y="3483355"/>
            <a:ext cx="687070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10" b="1">
                <a:solidFill>
                  <a:srgbClr val="585858"/>
                </a:solidFill>
                <a:latin typeface="Calibri"/>
                <a:cs typeface="Calibri"/>
              </a:rPr>
              <a:t>Cajamarca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43" name="object 43" descr=""/>
          <p:cNvSpPr txBox="1"/>
          <p:nvPr/>
        </p:nvSpPr>
        <p:spPr>
          <a:xfrm>
            <a:off x="710285" y="3005709"/>
            <a:ext cx="355600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10" b="1">
                <a:solidFill>
                  <a:srgbClr val="585858"/>
                </a:solidFill>
                <a:latin typeface="Calibri"/>
                <a:cs typeface="Calibri"/>
              </a:rPr>
              <a:t>Piura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44" name="object 44" descr=""/>
          <p:cNvSpPr txBox="1"/>
          <p:nvPr/>
        </p:nvSpPr>
        <p:spPr>
          <a:xfrm>
            <a:off x="671271" y="2528061"/>
            <a:ext cx="393700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20" b="1">
                <a:solidFill>
                  <a:srgbClr val="585858"/>
                </a:solidFill>
                <a:latin typeface="Calibri"/>
                <a:cs typeface="Calibri"/>
              </a:rPr>
              <a:t>Cusco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45" name="object 45" descr=""/>
          <p:cNvSpPr txBox="1"/>
          <p:nvPr/>
        </p:nvSpPr>
        <p:spPr>
          <a:xfrm>
            <a:off x="458825" y="2050237"/>
            <a:ext cx="606425" cy="20891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10" b="1">
                <a:solidFill>
                  <a:srgbClr val="585858"/>
                </a:solidFill>
                <a:latin typeface="Calibri"/>
                <a:cs typeface="Calibri"/>
              </a:rPr>
              <a:t>Arequipa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46" name="object 46" descr=""/>
          <p:cNvSpPr txBox="1"/>
          <p:nvPr/>
        </p:nvSpPr>
        <p:spPr>
          <a:xfrm>
            <a:off x="738936" y="1572590"/>
            <a:ext cx="326390" cy="20891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20" b="1">
                <a:solidFill>
                  <a:srgbClr val="585858"/>
                </a:solidFill>
                <a:latin typeface="Calibri"/>
                <a:cs typeface="Calibri"/>
              </a:rPr>
              <a:t>Lima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47" name="object 47" descr=""/>
          <p:cNvSpPr/>
          <p:nvPr/>
        </p:nvSpPr>
        <p:spPr>
          <a:xfrm>
            <a:off x="622033" y="6467113"/>
            <a:ext cx="97790" cy="97790"/>
          </a:xfrm>
          <a:custGeom>
            <a:avLst/>
            <a:gdLst/>
            <a:ahLst/>
            <a:cxnLst/>
            <a:rect l="l" t="t" r="r" b="b"/>
            <a:pathLst>
              <a:path w="97790" h="97790">
                <a:moveTo>
                  <a:pt x="97669" y="0"/>
                </a:moveTo>
                <a:lnTo>
                  <a:pt x="0" y="0"/>
                </a:lnTo>
                <a:lnTo>
                  <a:pt x="0" y="97669"/>
                </a:lnTo>
                <a:lnTo>
                  <a:pt x="97669" y="97669"/>
                </a:lnTo>
                <a:lnTo>
                  <a:pt x="97669" y="0"/>
                </a:lnTo>
                <a:close/>
              </a:path>
            </a:pathLst>
          </a:custGeom>
          <a:solidFill>
            <a:srgbClr val="00506A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8" name="object 48" descr=""/>
          <p:cNvSpPr txBox="1"/>
          <p:nvPr/>
        </p:nvSpPr>
        <p:spPr>
          <a:xfrm>
            <a:off x="751128" y="6377127"/>
            <a:ext cx="549275" cy="2393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 spc="-10" b="1">
                <a:solidFill>
                  <a:srgbClr val="585858"/>
                </a:solidFill>
                <a:latin typeface="Calibri"/>
                <a:cs typeface="Calibri"/>
              </a:rPr>
              <a:t>España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49" name="object 49" descr=""/>
          <p:cNvSpPr/>
          <p:nvPr/>
        </p:nvSpPr>
        <p:spPr>
          <a:xfrm>
            <a:off x="1461388" y="6467113"/>
            <a:ext cx="97790" cy="97790"/>
          </a:xfrm>
          <a:custGeom>
            <a:avLst/>
            <a:gdLst/>
            <a:ahLst/>
            <a:cxnLst/>
            <a:rect l="l" t="t" r="r" b="b"/>
            <a:pathLst>
              <a:path w="97790" h="97790">
                <a:moveTo>
                  <a:pt x="97669" y="0"/>
                </a:moveTo>
                <a:lnTo>
                  <a:pt x="0" y="0"/>
                </a:lnTo>
                <a:lnTo>
                  <a:pt x="0" y="97669"/>
                </a:lnTo>
                <a:lnTo>
                  <a:pt x="97669" y="97669"/>
                </a:lnTo>
                <a:lnTo>
                  <a:pt x="97669" y="0"/>
                </a:lnTo>
                <a:close/>
              </a:path>
            </a:pathLst>
          </a:custGeom>
          <a:solidFill>
            <a:srgbClr val="00AFE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0" name="object 50" descr=""/>
          <p:cNvSpPr txBox="1"/>
          <p:nvPr/>
        </p:nvSpPr>
        <p:spPr>
          <a:xfrm>
            <a:off x="1590547" y="6377127"/>
            <a:ext cx="755015" cy="2393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 spc="-10" b="1">
                <a:solidFill>
                  <a:srgbClr val="585858"/>
                </a:solidFill>
                <a:latin typeface="Calibri"/>
                <a:cs typeface="Calibri"/>
              </a:rPr>
              <a:t>Argentina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51" name="object 51" descr=""/>
          <p:cNvSpPr/>
          <p:nvPr/>
        </p:nvSpPr>
        <p:spPr>
          <a:xfrm>
            <a:off x="2505455" y="6467113"/>
            <a:ext cx="97790" cy="97790"/>
          </a:xfrm>
          <a:custGeom>
            <a:avLst/>
            <a:gdLst/>
            <a:ahLst/>
            <a:cxnLst/>
            <a:rect l="l" t="t" r="r" b="b"/>
            <a:pathLst>
              <a:path w="97789" h="97790">
                <a:moveTo>
                  <a:pt x="97669" y="0"/>
                </a:moveTo>
                <a:lnTo>
                  <a:pt x="0" y="0"/>
                </a:lnTo>
                <a:lnTo>
                  <a:pt x="0" y="97669"/>
                </a:lnTo>
                <a:lnTo>
                  <a:pt x="97669" y="97669"/>
                </a:lnTo>
                <a:lnTo>
                  <a:pt x="97669" y="0"/>
                </a:lnTo>
                <a:close/>
              </a:path>
            </a:pathLst>
          </a:custGeom>
          <a:solidFill>
            <a:srgbClr val="C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2" name="object 52" descr=""/>
          <p:cNvSpPr txBox="1"/>
          <p:nvPr/>
        </p:nvSpPr>
        <p:spPr>
          <a:xfrm>
            <a:off x="2634742" y="6377127"/>
            <a:ext cx="1152525" cy="2393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 b="1">
                <a:solidFill>
                  <a:srgbClr val="585858"/>
                </a:solidFill>
                <a:latin typeface="Calibri"/>
                <a:cs typeface="Calibri"/>
              </a:rPr>
              <a:t>Estados</a:t>
            </a:r>
            <a:r>
              <a:rPr dirty="0" sz="1400" spc="-45" b="1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dirty="0" sz="1400" spc="-10" b="1">
                <a:solidFill>
                  <a:srgbClr val="585858"/>
                </a:solidFill>
                <a:latin typeface="Calibri"/>
                <a:cs typeface="Calibri"/>
              </a:rPr>
              <a:t>Unidos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53" name="object 53" descr=""/>
          <p:cNvSpPr/>
          <p:nvPr/>
        </p:nvSpPr>
        <p:spPr>
          <a:xfrm>
            <a:off x="3947033" y="6467113"/>
            <a:ext cx="97790" cy="97790"/>
          </a:xfrm>
          <a:custGeom>
            <a:avLst/>
            <a:gdLst/>
            <a:ahLst/>
            <a:cxnLst/>
            <a:rect l="l" t="t" r="r" b="b"/>
            <a:pathLst>
              <a:path w="97789" h="97790">
                <a:moveTo>
                  <a:pt x="97669" y="0"/>
                </a:moveTo>
                <a:lnTo>
                  <a:pt x="0" y="0"/>
                </a:lnTo>
                <a:lnTo>
                  <a:pt x="0" y="97669"/>
                </a:lnTo>
                <a:lnTo>
                  <a:pt x="97669" y="97669"/>
                </a:lnTo>
                <a:lnTo>
                  <a:pt x="97669" y="0"/>
                </a:lnTo>
                <a:close/>
              </a:path>
            </a:pathLst>
          </a:custGeom>
          <a:solidFill>
            <a:srgbClr val="92D05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4" name="object 54" descr=""/>
          <p:cNvSpPr txBox="1"/>
          <p:nvPr/>
        </p:nvSpPr>
        <p:spPr>
          <a:xfrm>
            <a:off x="4076446" y="6377127"/>
            <a:ext cx="688340" cy="2393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 spc="-10" b="1">
                <a:solidFill>
                  <a:srgbClr val="585858"/>
                </a:solidFill>
                <a:latin typeface="Calibri"/>
                <a:cs typeface="Calibri"/>
              </a:rPr>
              <a:t>Australia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55" name="object 55" descr=""/>
          <p:cNvSpPr/>
          <p:nvPr/>
        </p:nvSpPr>
        <p:spPr>
          <a:xfrm>
            <a:off x="4924171" y="6467113"/>
            <a:ext cx="97790" cy="97790"/>
          </a:xfrm>
          <a:custGeom>
            <a:avLst/>
            <a:gdLst/>
            <a:ahLst/>
            <a:cxnLst/>
            <a:rect l="l" t="t" r="r" b="b"/>
            <a:pathLst>
              <a:path w="97789" h="97790">
                <a:moveTo>
                  <a:pt x="97669" y="0"/>
                </a:moveTo>
                <a:lnTo>
                  <a:pt x="0" y="0"/>
                </a:lnTo>
                <a:lnTo>
                  <a:pt x="0" y="97669"/>
                </a:lnTo>
                <a:lnTo>
                  <a:pt x="97669" y="97669"/>
                </a:lnTo>
                <a:lnTo>
                  <a:pt x="97669" y="0"/>
                </a:lnTo>
                <a:close/>
              </a:path>
            </a:pathLst>
          </a:custGeom>
          <a:solidFill>
            <a:srgbClr val="5B9BD4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6" name="object 56" descr=""/>
          <p:cNvSpPr txBox="1"/>
          <p:nvPr/>
        </p:nvSpPr>
        <p:spPr>
          <a:xfrm>
            <a:off x="5053965" y="6377127"/>
            <a:ext cx="393065" cy="2393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 spc="-10" b="1">
                <a:solidFill>
                  <a:srgbClr val="585858"/>
                </a:solidFill>
                <a:latin typeface="Calibri"/>
                <a:cs typeface="Calibri"/>
              </a:rPr>
              <a:t>Chile</a:t>
            </a:r>
            <a:endParaRPr sz="1400">
              <a:latin typeface="Calibri"/>
              <a:cs typeface="Calibri"/>
            </a:endParaRPr>
          </a:p>
        </p:txBody>
      </p:sp>
      <p:grpSp>
        <p:nvGrpSpPr>
          <p:cNvPr id="57" name="object 57" descr=""/>
          <p:cNvGrpSpPr/>
          <p:nvPr/>
        </p:nvGrpSpPr>
        <p:grpSpPr>
          <a:xfrm>
            <a:off x="5967603" y="1315924"/>
            <a:ext cx="5920105" cy="5422265"/>
            <a:chOff x="5967603" y="1315924"/>
            <a:chExt cx="5920105" cy="5422265"/>
          </a:xfrm>
        </p:grpSpPr>
        <p:sp>
          <p:nvSpPr>
            <p:cNvPr id="58" name="object 58" descr=""/>
            <p:cNvSpPr/>
            <p:nvPr/>
          </p:nvSpPr>
          <p:spPr>
            <a:xfrm>
              <a:off x="5967603" y="1315924"/>
              <a:ext cx="5920105" cy="5422265"/>
            </a:xfrm>
            <a:custGeom>
              <a:avLst/>
              <a:gdLst/>
              <a:ahLst/>
              <a:cxnLst/>
              <a:rect l="l" t="t" r="r" b="b"/>
              <a:pathLst>
                <a:path w="5920105" h="5422265">
                  <a:moveTo>
                    <a:pt x="5919597" y="0"/>
                  </a:moveTo>
                  <a:lnTo>
                    <a:pt x="0" y="0"/>
                  </a:lnTo>
                  <a:lnTo>
                    <a:pt x="0" y="5421757"/>
                  </a:lnTo>
                  <a:lnTo>
                    <a:pt x="5919597" y="5421757"/>
                  </a:lnTo>
                  <a:lnTo>
                    <a:pt x="5919597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9" name="object 59" descr=""/>
            <p:cNvSpPr/>
            <p:nvPr/>
          </p:nvSpPr>
          <p:spPr>
            <a:xfrm>
              <a:off x="6875399" y="1610867"/>
              <a:ext cx="1002665" cy="4011295"/>
            </a:xfrm>
            <a:custGeom>
              <a:avLst/>
              <a:gdLst/>
              <a:ahLst/>
              <a:cxnLst/>
              <a:rect l="l" t="t" r="r" b="b"/>
              <a:pathLst>
                <a:path w="1002665" h="4011295">
                  <a:moveTo>
                    <a:pt x="70993" y="3820668"/>
                  </a:moveTo>
                  <a:lnTo>
                    <a:pt x="0" y="3820668"/>
                  </a:lnTo>
                  <a:lnTo>
                    <a:pt x="0" y="4011168"/>
                  </a:lnTo>
                  <a:lnTo>
                    <a:pt x="70993" y="4011168"/>
                  </a:lnTo>
                  <a:lnTo>
                    <a:pt x="70993" y="3820668"/>
                  </a:lnTo>
                  <a:close/>
                </a:path>
                <a:path w="1002665" h="4011295">
                  <a:moveTo>
                    <a:pt x="70993" y="3343656"/>
                  </a:moveTo>
                  <a:lnTo>
                    <a:pt x="0" y="3343656"/>
                  </a:lnTo>
                  <a:lnTo>
                    <a:pt x="0" y="3534156"/>
                  </a:lnTo>
                  <a:lnTo>
                    <a:pt x="70993" y="3534156"/>
                  </a:lnTo>
                  <a:lnTo>
                    <a:pt x="70993" y="3343656"/>
                  </a:lnTo>
                  <a:close/>
                </a:path>
                <a:path w="1002665" h="4011295">
                  <a:moveTo>
                    <a:pt x="142621" y="2388108"/>
                  </a:moveTo>
                  <a:lnTo>
                    <a:pt x="0" y="2388108"/>
                  </a:lnTo>
                  <a:lnTo>
                    <a:pt x="0" y="2578608"/>
                  </a:lnTo>
                  <a:lnTo>
                    <a:pt x="142621" y="2578608"/>
                  </a:lnTo>
                  <a:lnTo>
                    <a:pt x="142621" y="2388108"/>
                  </a:lnTo>
                  <a:close/>
                </a:path>
                <a:path w="1002665" h="4011295">
                  <a:moveTo>
                    <a:pt x="214249" y="1432560"/>
                  </a:moveTo>
                  <a:lnTo>
                    <a:pt x="0" y="1432560"/>
                  </a:lnTo>
                  <a:lnTo>
                    <a:pt x="0" y="1624584"/>
                  </a:lnTo>
                  <a:lnTo>
                    <a:pt x="214249" y="1624584"/>
                  </a:lnTo>
                  <a:lnTo>
                    <a:pt x="214249" y="1432560"/>
                  </a:lnTo>
                  <a:close/>
                </a:path>
                <a:path w="1002665" h="4011295">
                  <a:moveTo>
                    <a:pt x="285877" y="2865120"/>
                  </a:moveTo>
                  <a:lnTo>
                    <a:pt x="0" y="2865120"/>
                  </a:lnTo>
                  <a:lnTo>
                    <a:pt x="0" y="3057144"/>
                  </a:lnTo>
                  <a:lnTo>
                    <a:pt x="285877" y="3057144"/>
                  </a:lnTo>
                  <a:lnTo>
                    <a:pt x="285877" y="2865120"/>
                  </a:lnTo>
                  <a:close/>
                </a:path>
                <a:path w="1002665" h="4011295">
                  <a:moveTo>
                    <a:pt x="429133" y="478536"/>
                  </a:moveTo>
                  <a:lnTo>
                    <a:pt x="0" y="478536"/>
                  </a:lnTo>
                  <a:lnTo>
                    <a:pt x="0" y="669036"/>
                  </a:lnTo>
                  <a:lnTo>
                    <a:pt x="429133" y="669036"/>
                  </a:lnTo>
                  <a:lnTo>
                    <a:pt x="429133" y="478536"/>
                  </a:lnTo>
                  <a:close/>
                </a:path>
                <a:path w="1002665" h="4011295">
                  <a:moveTo>
                    <a:pt x="572389" y="955548"/>
                  </a:moveTo>
                  <a:lnTo>
                    <a:pt x="0" y="955548"/>
                  </a:lnTo>
                  <a:lnTo>
                    <a:pt x="0" y="1146048"/>
                  </a:lnTo>
                  <a:lnTo>
                    <a:pt x="572389" y="1146048"/>
                  </a:lnTo>
                  <a:lnTo>
                    <a:pt x="572389" y="955548"/>
                  </a:lnTo>
                  <a:close/>
                </a:path>
                <a:path w="1002665" h="4011295">
                  <a:moveTo>
                    <a:pt x="1002157" y="0"/>
                  </a:moveTo>
                  <a:lnTo>
                    <a:pt x="0" y="0"/>
                  </a:lnTo>
                  <a:lnTo>
                    <a:pt x="0" y="192024"/>
                  </a:lnTo>
                  <a:lnTo>
                    <a:pt x="1002157" y="192024"/>
                  </a:lnTo>
                  <a:lnTo>
                    <a:pt x="1002157" y="0"/>
                  </a:lnTo>
                  <a:close/>
                </a:path>
              </a:pathLst>
            </a:custGeom>
            <a:solidFill>
              <a:srgbClr val="00506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0" name="object 60" descr=""/>
            <p:cNvSpPr/>
            <p:nvPr/>
          </p:nvSpPr>
          <p:spPr>
            <a:xfrm>
              <a:off x="6875399" y="1610867"/>
              <a:ext cx="1431925" cy="4490085"/>
            </a:xfrm>
            <a:custGeom>
              <a:avLst/>
              <a:gdLst/>
              <a:ahLst/>
              <a:cxnLst/>
              <a:rect l="l" t="t" r="r" b="b"/>
              <a:pathLst>
                <a:path w="1431925" h="4490085">
                  <a:moveTo>
                    <a:pt x="70993" y="4297680"/>
                  </a:moveTo>
                  <a:lnTo>
                    <a:pt x="0" y="4297680"/>
                  </a:lnTo>
                  <a:lnTo>
                    <a:pt x="0" y="4489704"/>
                  </a:lnTo>
                  <a:lnTo>
                    <a:pt x="70993" y="4489704"/>
                  </a:lnTo>
                  <a:lnTo>
                    <a:pt x="70993" y="4297680"/>
                  </a:lnTo>
                  <a:close/>
                </a:path>
                <a:path w="1431925" h="4490085">
                  <a:moveTo>
                    <a:pt x="70993" y="1911096"/>
                  </a:moveTo>
                  <a:lnTo>
                    <a:pt x="0" y="1911096"/>
                  </a:lnTo>
                  <a:lnTo>
                    <a:pt x="0" y="2101596"/>
                  </a:lnTo>
                  <a:lnTo>
                    <a:pt x="70993" y="2101596"/>
                  </a:lnTo>
                  <a:lnTo>
                    <a:pt x="70993" y="1911096"/>
                  </a:lnTo>
                  <a:close/>
                </a:path>
                <a:path w="1431925" h="4490085">
                  <a:moveTo>
                    <a:pt x="214249" y="3343656"/>
                  </a:moveTo>
                  <a:lnTo>
                    <a:pt x="70993" y="3343656"/>
                  </a:lnTo>
                  <a:lnTo>
                    <a:pt x="70993" y="3534156"/>
                  </a:lnTo>
                  <a:lnTo>
                    <a:pt x="214249" y="3534156"/>
                  </a:lnTo>
                  <a:lnTo>
                    <a:pt x="214249" y="3343656"/>
                  </a:lnTo>
                  <a:close/>
                </a:path>
                <a:path w="1431925" h="4490085">
                  <a:moveTo>
                    <a:pt x="357505" y="2865120"/>
                  </a:moveTo>
                  <a:lnTo>
                    <a:pt x="285877" y="2865120"/>
                  </a:lnTo>
                  <a:lnTo>
                    <a:pt x="285877" y="3057144"/>
                  </a:lnTo>
                  <a:lnTo>
                    <a:pt x="357505" y="3057144"/>
                  </a:lnTo>
                  <a:lnTo>
                    <a:pt x="357505" y="2865120"/>
                  </a:lnTo>
                  <a:close/>
                </a:path>
                <a:path w="1431925" h="4490085">
                  <a:moveTo>
                    <a:pt x="357505" y="2388108"/>
                  </a:moveTo>
                  <a:lnTo>
                    <a:pt x="142621" y="2388108"/>
                  </a:lnTo>
                  <a:lnTo>
                    <a:pt x="142621" y="2578608"/>
                  </a:lnTo>
                  <a:lnTo>
                    <a:pt x="357505" y="2578608"/>
                  </a:lnTo>
                  <a:lnTo>
                    <a:pt x="357505" y="2388108"/>
                  </a:lnTo>
                  <a:close/>
                </a:path>
                <a:path w="1431925" h="4490085">
                  <a:moveTo>
                    <a:pt x="429133" y="1432560"/>
                  </a:moveTo>
                  <a:lnTo>
                    <a:pt x="214249" y="1432560"/>
                  </a:lnTo>
                  <a:lnTo>
                    <a:pt x="214249" y="1624584"/>
                  </a:lnTo>
                  <a:lnTo>
                    <a:pt x="429133" y="1624584"/>
                  </a:lnTo>
                  <a:lnTo>
                    <a:pt x="429133" y="1432560"/>
                  </a:lnTo>
                  <a:close/>
                </a:path>
                <a:path w="1431925" h="4490085">
                  <a:moveTo>
                    <a:pt x="715645" y="955548"/>
                  </a:moveTo>
                  <a:lnTo>
                    <a:pt x="572389" y="955548"/>
                  </a:lnTo>
                  <a:lnTo>
                    <a:pt x="572389" y="1146048"/>
                  </a:lnTo>
                  <a:lnTo>
                    <a:pt x="715645" y="1146048"/>
                  </a:lnTo>
                  <a:lnTo>
                    <a:pt x="715645" y="955548"/>
                  </a:lnTo>
                  <a:close/>
                </a:path>
                <a:path w="1431925" h="4490085">
                  <a:moveTo>
                    <a:pt x="787273" y="478536"/>
                  </a:moveTo>
                  <a:lnTo>
                    <a:pt x="429133" y="478536"/>
                  </a:lnTo>
                  <a:lnTo>
                    <a:pt x="429133" y="669036"/>
                  </a:lnTo>
                  <a:lnTo>
                    <a:pt x="787273" y="669036"/>
                  </a:lnTo>
                  <a:lnTo>
                    <a:pt x="787273" y="478536"/>
                  </a:lnTo>
                  <a:close/>
                </a:path>
                <a:path w="1431925" h="4490085">
                  <a:moveTo>
                    <a:pt x="1431925" y="0"/>
                  </a:moveTo>
                  <a:lnTo>
                    <a:pt x="1002157" y="0"/>
                  </a:lnTo>
                  <a:lnTo>
                    <a:pt x="1002157" y="192024"/>
                  </a:lnTo>
                  <a:lnTo>
                    <a:pt x="1431925" y="192024"/>
                  </a:lnTo>
                  <a:lnTo>
                    <a:pt x="1431925" y="0"/>
                  </a:lnTo>
                  <a:close/>
                </a:path>
              </a:pathLst>
            </a:custGeom>
            <a:solidFill>
              <a:srgbClr val="00AFE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1" name="object 61" descr=""/>
            <p:cNvSpPr/>
            <p:nvPr/>
          </p:nvSpPr>
          <p:spPr>
            <a:xfrm>
              <a:off x="6946392" y="1610867"/>
              <a:ext cx="3651885" cy="4490085"/>
            </a:xfrm>
            <a:custGeom>
              <a:avLst/>
              <a:gdLst/>
              <a:ahLst/>
              <a:cxnLst/>
              <a:rect l="l" t="t" r="r" b="b"/>
              <a:pathLst>
                <a:path w="3651884" h="4490085">
                  <a:moveTo>
                    <a:pt x="71628" y="4297680"/>
                  </a:moveTo>
                  <a:lnTo>
                    <a:pt x="0" y="4297680"/>
                  </a:lnTo>
                  <a:lnTo>
                    <a:pt x="0" y="4489704"/>
                  </a:lnTo>
                  <a:lnTo>
                    <a:pt x="71628" y="4489704"/>
                  </a:lnTo>
                  <a:lnTo>
                    <a:pt x="71628" y="4297680"/>
                  </a:lnTo>
                  <a:close/>
                </a:path>
                <a:path w="3651884" h="4490085">
                  <a:moveTo>
                    <a:pt x="143256" y="1911096"/>
                  </a:moveTo>
                  <a:lnTo>
                    <a:pt x="0" y="1911096"/>
                  </a:lnTo>
                  <a:lnTo>
                    <a:pt x="0" y="2101596"/>
                  </a:lnTo>
                  <a:lnTo>
                    <a:pt x="143256" y="2101596"/>
                  </a:lnTo>
                  <a:lnTo>
                    <a:pt x="143256" y="1911096"/>
                  </a:lnTo>
                  <a:close/>
                </a:path>
                <a:path w="3651884" h="4490085">
                  <a:moveTo>
                    <a:pt x="214884" y="3343656"/>
                  </a:moveTo>
                  <a:lnTo>
                    <a:pt x="143256" y="3343656"/>
                  </a:lnTo>
                  <a:lnTo>
                    <a:pt x="143256" y="3534156"/>
                  </a:lnTo>
                  <a:lnTo>
                    <a:pt x="214884" y="3534156"/>
                  </a:lnTo>
                  <a:lnTo>
                    <a:pt x="214884" y="3343656"/>
                  </a:lnTo>
                  <a:close/>
                </a:path>
                <a:path w="3651884" h="4490085">
                  <a:moveTo>
                    <a:pt x="859536" y="478536"/>
                  </a:moveTo>
                  <a:lnTo>
                    <a:pt x="716280" y="478536"/>
                  </a:lnTo>
                  <a:lnTo>
                    <a:pt x="716280" y="669036"/>
                  </a:lnTo>
                  <a:lnTo>
                    <a:pt x="859536" y="669036"/>
                  </a:lnTo>
                  <a:lnTo>
                    <a:pt x="859536" y="478536"/>
                  </a:lnTo>
                  <a:close/>
                </a:path>
                <a:path w="3651884" h="4490085">
                  <a:moveTo>
                    <a:pt x="3651504" y="0"/>
                  </a:moveTo>
                  <a:lnTo>
                    <a:pt x="1360932" y="0"/>
                  </a:lnTo>
                  <a:lnTo>
                    <a:pt x="1360932" y="192024"/>
                  </a:lnTo>
                  <a:lnTo>
                    <a:pt x="3651504" y="192024"/>
                  </a:lnTo>
                  <a:lnTo>
                    <a:pt x="3651504" y="0"/>
                  </a:lnTo>
                  <a:close/>
                </a:path>
              </a:pathLst>
            </a:custGeom>
            <a:solidFill>
              <a:srgbClr val="C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2" name="object 62" descr=""/>
            <p:cNvSpPr/>
            <p:nvPr/>
          </p:nvSpPr>
          <p:spPr>
            <a:xfrm>
              <a:off x="6946392" y="1610867"/>
              <a:ext cx="3938270" cy="4011295"/>
            </a:xfrm>
            <a:custGeom>
              <a:avLst/>
              <a:gdLst/>
              <a:ahLst/>
              <a:cxnLst/>
              <a:rect l="l" t="t" r="r" b="b"/>
              <a:pathLst>
                <a:path w="3938270" h="4011295">
                  <a:moveTo>
                    <a:pt x="143256" y="3820668"/>
                  </a:moveTo>
                  <a:lnTo>
                    <a:pt x="0" y="3820668"/>
                  </a:lnTo>
                  <a:lnTo>
                    <a:pt x="0" y="4011168"/>
                  </a:lnTo>
                  <a:lnTo>
                    <a:pt x="143256" y="4011168"/>
                  </a:lnTo>
                  <a:lnTo>
                    <a:pt x="143256" y="3820668"/>
                  </a:lnTo>
                  <a:close/>
                </a:path>
                <a:path w="3938270" h="4011295">
                  <a:moveTo>
                    <a:pt x="286512" y="1911096"/>
                  </a:moveTo>
                  <a:lnTo>
                    <a:pt x="143256" y="1911096"/>
                  </a:lnTo>
                  <a:lnTo>
                    <a:pt x="143256" y="2101596"/>
                  </a:lnTo>
                  <a:lnTo>
                    <a:pt x="286512" y="2101596"/>
                  </a:lnTo>
                  <a:lnTo>
                    <a:pt x="286512" y="1911096"/>
                  </a:lnTo>
                  <a:close/>
                </a:path>
                <a:path w="3938270" h="4011295">
                  <a:moveTo>
                    <a:pt x="859536" y="955548"/>
                  </a:moveTo>
                  <a:lnTo>
                    <a:pt x="644652" y="955548"/>
                  </a:lnTo>
                  <a:lnTo>
                    <a:pt x="644652" y="1146048"/>
                  </a:lnTo>
                  <a:lnTo>
                    <a:pt x="859536" y="1146048"/>
                  </a:lnTo>
                  <a:lnTo>
                    <a:pt x="859536" y="955548"/>
                  </a:lnTo>
                  <a:close/>
                </a:path>
                <a:path w="3938270" h="4011295">
                  <a:moveTo>
                    <a:pt x="1002792" y="478536"/>
                  </a:moveTo>
                  <a:lnTo>
                    <a:pt x="859536" y="478536"/>
                  </a:lnTo>
                  <a:lnTo>
                    <a:pt x="859536" y="669036"/>
                  </a:lnTo>
                  <a:lnTo>
                    <a:pt x="1002792" y="669036"/>
                  </a:lnTo>
                  <a:lnTo>
                    <a:pt x="1002792" y="478536"/>
                  </a:lnTo>
                  <a:close/>
                </a:path>
                <a:path w="3938270" h="4011295">
                  <a:moveTo>
                    <a:pt x="3938016" y="0"/>
                  </a:moveTo>
                  <a:lnTo>
                    <a:pt x="3651504" y="0"/>
                  </a:lnTo>
                  <a:lnTo>
                    <a:pt x="3651504" y="192024"/>
                  </a:lnTo>
                  <a:lnTo>
                    <a:pt x="3938016" y="192024"/>
                  </a:lnTo>
                  <a:lnTo>
                    <a:pt x="3938016" y="0"/>
                  </a:lnTo>
                  <a:close/>
                </a:path>
              </a:pathLst>
            </a:custGeom>
            <a:solidFill>
              <a:srgbClr val="FFC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3" name="object 63" descr=""/>
            <p:cNvSpPr/>
            <p:nvPr/>
          </p:nvSpPr>
          <p:spPr>
            <a:xfrm>
              <a:off x="7018020" y="1610867"/>
              <a:ext cx="4081779" cy="4490085"/>
            </a:xfrm>
            <a:custGeom>
              <a:avLst/>
              <a:gdLst/>
              <a:ahLst/>
              <a:cxnLst/>
              <a:rect l="l" t="t" r="r" b="b"/>
              <a:pathLst>
                <a:path w="4081779" h="4490085">
                  <a:moveTo>
                    <a:pt x="71628" y="4297680"/>
                  </a:moveTo>
                  <a:lnTo>
                    <a:pt x="0" y="4297680"/>
                  </a:lnTo>
                  <a:lnTo>
                    <a:pt x="0" y="4489704"/>
                  </a:lnTo>
                  <a:lnTo>
                    <a:pt x="71628" y="4489704"/>
                  </a:lnTo>
                  <a:lnTo>
                    <a:pt x="71628" y="4297680"/>
                  </a:lnTo>
                  <a:close/>
                </a:path>
                <a:path w="4081779" h="4490085">
                  <a:moveTo>
                    <a:pt x="1002792" y="478536"/>
                  </a:moveTo>
                  <a:lnTo>
                    <a:pt x="931164" y="478536"/>
                  </a:lnTo>
                  <a:lnTo>
                    <a:pt x="931164" y="669036"/>
                  </a:lnTo>
                  <a:lnTo>
                    <a:pt x="1002792" y="669036"/>
                  </a:lnTo>
                  <a:lnTo>
                    <a:pt x="1002792" y="478536"/>
                  </a:lnTo>
                  <a:close/>
                </a:path>
                <a:path w="4081779" h="4490085">
                  <a:moveTo>
                    <a:pt x="4081272" y="0"/>
                  </a:moveTo>
                  <a:lnTo>
                    <a:pt x="3866388" y="0"/>
                  </a:lnTo>
                  <a:lnTo>
                    <a:pt x="3866388" y="192024"/>
                  </a:lnTo>
                  <a:lnTo>
                    <a:pt x="4081272" y="192024"/>
                  </a:lnTo>
                  <a:lnTo>
                    <a:pt x="4081272" y="0"/>
                  </a:lnTo>
                  <a:close/>
                </a:path>
              </a:pathLst>
            </a:custGeom>
            <a:solidFill>
              <a:srgbClr val="006FC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4" name="object 64" descr=""/>
            <p:cNvSpPr/>
            <p:nvPr/>
          </p:nvSpPr>
          <p:spPr>
            <a:xfrm>
              <a:off x="6875399" y="1468373"/>
              <a:ext cx="0" cy="4775200"/>
            </a:xfrm>
            <a:custGeom>
              <a:avLst/>
              <a:gdLst/>
              <a:ahLst/>
              <a:cxnLst/>
              <a:rect l="l" t="t" r="r" b="b"/>
              <a:pathLst>
                <a:path w="0" h="4775200">
                  <a:moveTo>
                    <a:pt x="0" y="4775034"/>
                  </a:moveTo>
                  <a:lnTo>
                    <a:pt x="0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65" name="object 65" descr=""/>
          <p:cNvSpPr txBox="1"/>
          <p:nvPr/>
        </p:nvSpPr>
        <p:spPr>
          <a:xfrm>
            <a:off x="7446264" y="2071878"/>
            <a:ext cx="591185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  <a:tabLst>
                <a:tab pos="250190" algn="l"/>
              </a:tabLst>
            </a:pPr>
            <a:r>
              <a:rPr dirty="0" sz="1200" spc="-50">
                <a:solidFill>
                  <a:srgbClr val="FFFFFF"/>
                </a:solidFill>
                <a:latin typeface="Calibri"/>
                <a:cs typeface="Calibri"/>
              </a:rPr>
              <a:t>5</a:t>
            </a:r>
            <a:r>
              <a:rPr dirty="0" sz="1200">
                <a:solidFill>
                  <a:srgbClr val="FFFFFF"/>
                </a:solidFill>
                <a:latin typeface="Calibri"/>
                <a:cs typeface="Calibri"/>
              </a:rPr>
              <a:t>	2</a:t>
            </a:r>
            <a:r>
              <a:rPr dirty="0" sz="1200" spc="24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2</a:t>
            </a:r>
            <a:r>
              <a:rPr dirty="0" sz="1200" spc="-40">
                <a:latin typeface="Calibri"/>
                <a:cs typeface="Calibri"/>
              </a:rPr>
              <a:t> </a:t>
            </a:r>
            <a:r>
              <a:rPr dirty="0" sz="1200" spc="-50">
                <a:solidFill>
                  <a:srgbClr val="FFFFFF"/>
                </a:solidFill>
                <a:latin typeface="Calibri"/>
                <a:cs typeface="Calibri"/>
              </a:rPr>
              <a:t>1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66" name="object 66" descr=""/>
          <p:cNvSpPr txBox="1"/>
          <p:nvPr/>
        </p:nvSpPr>
        <p:spPr>
          <a:xfrm>
            <a:off x="6050915" y="5892190"/>
            <a:ext cx="1056005" cy="20891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  <a:tabLst>
                <a:tab pos="822325" algn="l"/>
              </a:tabLst>
            </a:pPr>
            <a:r>
              <a:rPr dirty="0" baseline="2314" sz="1800">
                <a:solidFill>
                  <a:srgbClr val="585858"/>
                </a:solidFill>
                <a:latin typeface="Calibri"/>
                <a:cs typeface="Calibri"/>
              </a:rPr>
              <a:t>La </a:t>
            </a:r>
            <a:r>
              <a:rPr dirty="0" baseline="2314" sz="1800" spc="-15">
                <a:solidFill>
                  <a:srgbClr val="585858"/>
                </a:solidFill>
                <a:latin typeface="Calibri"/>
                <a:cs typeface="Calibri"/>
              </a:rPr>
              <a:t>Libertad</a:t>
            </a:r>
            <a:r>
              <a:rPr dirty="0" baseline="2314" sz="1800">
                <a:solidFill>
                  <a:srgbClr val="585858"/>
                </a:solidFill>
                <a:latin typeface="Calibri"/>
                <a:cs typeface="Calibri"/>
              </a:rPr>
              <a:t>	</a:t>
            </a:r>
            <a:r>
              <a:rPr dirty="0" sz="1200" spc="-25">
                <a:solidFill>
                  <a:srgbClr val="FFFFFF"/>
                </a:solidFill>
                <a:latin typeface="Calibri"/>
                <a:cs typeface="Calibri"/>
              </a:rPr>
              <a:t>111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67" name="object 67" descr=""/>
          <p:cNvSpPr txBox="1"/>
          <p:nvPr/>
        </p:nvSpPr>
        <p:spPr>
          <a:xfrm>
            <a:off x="6054597" y="5414898"/>
            <a:ext cx="1016635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  <a:tabLst>
                <a:tab pos="818515" algn="l"/>
              </a:tabLst>
            </a:pPr>
            <a:r>
              <a:rPr dirty="0" baseline="2314" sz="1800">
                <a:solidFill>
                  <a:srgbClr val="585858"/>
                </a:solidFill>
                <a:latin typeface="Calibri"/>
                <a:cs typeface="Calibri"/>
              </a:rPr>
              <a:t>San</a:t>
            </a:r>
            <a:r>
              <a:rPr dirty="0" baseline="2314" sz="1800" spc="-37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dirty="0" baseline="2314" sz="1800" spc="-15">
                <a:solidFill>
                  <a:srgbClr val="585858"/>
                </a:solidFill>
                <a:latin typeface="Calibri"/>
                <a:cs typeface="Calibri"/>
              </a:rPr>
              <a:t>Martín</a:t>
            </a:r>
            <a:r>
              <a:rPr dirty="0" baseline="2314" sz="1800">
                <a:solidFill>
                  <a:srgbClr val="585858"/>
                </a:solidFill>
                <a:latin typeface="Calibri"/>
                <a:cs typeface="Calibri"/>
              </a:rPr>
              <a:t>	</a:t>
            </a:r>
            <a:r>
              <a:rPr dirty="0" sz="1200">
                <a:solidFill>
                  <a:srgbClr val="FFFFFF"/>
                </a:solidFill>
                <a:latin typeface="Calibri"/>
                <a:cs typeface="Calibri"/>
              </a:rPr>
              <a:t>1</a:t>
            </a:r>
            <a:r>
              <a:rPr dirty="0" sz="1200" spc="-4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200" spc="-50">
                <a:latin typeface="Calibri"/>
                <a:cs typeface="Calibri"/>
              </a:rPr>
              <a:t>2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68" name="object 68" descr=""/>
          <p:cNvSpPr txBox="1"/>
          <p:nvPr/>
        </p:nvSpPr>
        <p:spPr>
          <a:xfrm>
            <a:off x="6414770" y="4937252"/>
            <a:ext cx="763905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  <a:tabLst>
                <a:tab pos="458470" algn="l"/>
              </a:tabLst>
            </a:pPr>
            <a:r>
              <a:rPr dirty="0" baseline="2314" sz="1800" spc="-15">
                <a:solidFill>
                  <a:srgbClr val="585858"/>
                </a:solidFill>
                <a:latin typeface="Calibri"/>
                <a:cs typeface="Calibri"/>
              </a:rPr>
              <a:t>Piura</a:t>
            </a:r>
            <a:r>
              <a:rPr dirty="0" baseline="2314" sz="1800">
                <a:solidFill>
                  <a:srgbClr val="585858"/>
                </a:solidFill>
                <a:latin typeface="Calibri"/>
                <a:cs typeface="Calibri"/>
              </a:rPr>
              <a:t>	</a:t>
            </a:r>
            <a:r>
              <a:rPr dirty="0" sz="1200">
                <a:solidFill>
                  <a:srgbClr val="FFFFFF"/>
                </a:solidFill>
                <a:latin typeface="Calibri"/>
                <a:cs typeface="Calibri"/>
              </a:rPr>
              <a:t>1</a:t>
            </a:r>
            <a:r>
              <a:rPr dirty="0" sz="1200" spc="-4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FFFFFF"/>
                </a:solidFill>
                <a:latin typeface="Calibri"/>
                <a:cs typeface="Calibri"/>
              </a:rPr>
              <a:t>2</a:t>
            </a:r>
            <a:r>
              <a:rPr dirty="0" sz="1200" spc="-4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200" spc="-50">
                <a:solidFill>
                  <a:srgbClr val="FFFFFF"/>
                </a:solidFill>
                <a:latin typeface="Calibri"/>
                <a:cs typeface="Calibri"/>
              </a:rPr>
              <a:t>1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69" name="object 69" descr=""/>
          <p:cNvSpPr txBox="1"/>
          <p:nvPr/>
        </p:nvSpPr>
        <p:spPr>
          <a:xfrm>
            <a:off x="6289547" y="4459604"/>
            <a:ext cx="960755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  <a:tabLst>
                <a:tab pos="690880" algn="l"/>
              </a:tabLst>
            </a:pPr>
            <a:r>
              <a:rPr dirty="0" baseline="2314" sz="1800" spc="-15">
                <a:solidFill>
                  <a:srgbClr val="585858"/>
                </a:solidFill>
                <a:latin typeface="Calibri"/>
                <a:cs typeface="Calibri"/>
              </a:rPr>
              <a:t>Áncash</a:t>
            </a:r>
            <a:r>
              <a:rPr dirty="0" baseline="2314" sz="1800">
                <a:solidFill>
                  <a:srgbClr val="585858"/>
                </a:solidFill>
                <a:latin typeface="Calibri"/>
                <a:cs typeface="Calibri"/>
              </a:rPr>
              <a:t>	</a:t>
            </a:r>
            <a:r>
              <a:rPr dirty="0" sz="1200">
                <a:solidFill>
                  <a:srgbClr val="FFFFFF"/>
                </a:solidFill>
                <a:latin typeface="Calibri"/>
                <a:cs typeface="Calibri"/>
              </a:rPr>
              <a:t>4</a:t>
            </a:r>
            <a:r>
              <a:rPr dirty="0" sz="1200" spc="125">
                <a:solidFill>
                  <a:srgbClr val="FFFFFF"/>
                </a:solidFill>
                <a:latin typeface="Calibri"/>
                <a:cs typeface="Calibri"/>
              </a:rPr>
              <a:t>  </a:t>
            </a:r>
            <a:r>
              <a:rPr dirty="0" sz="1200" spc="-50">
                <a:solidFill>
                  <a:srgbClr val="FFFFFF"/>
                </a:solidFill>
                <a:latin typeface="Calibri"/>
                <a:cs typeface="Calibri"/>
              </a:rPr>
              <a:t>1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70" name="object 70" descr=""/>
          <p:cNvSpPr txBox="1"/>
          <p:nvPr/>
        </p:nvSpPr>
        <p:spPr>
          <a:xfrm>
            <a:off x="6085585" y="3981957"/>
            <a:ext cx="1092835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  <a:tabLst>
                <a:tab pos="822960" algn="l"/>
              </a:tabLst>
            </a:pPr>
            <a:r>
              <a:rPr dirty="0" baseline="2314" sz="1800" spc="-15">
                <a:solidFill>
                  <a:srgbClr val="585858"/>
                </a:solidFill>
                <a:latin typeface="Calibri"/>
                <a:cs typeface="Calibri"/>
              </a:rPr>
              <a:t>Cajamarca</a:t>
            </a:r>
            <a:r>
              <a:rPr dirty="0" baseline="2314" sz="1800">
                <a:solidFill>
                  <a:srgbClr val="585858"/>
                </a:solidFill>
                <a:latin typeface="Calibri"/>
                <a:cs typeface="Calibri"/>
              </a:rPr>
              <a:t>	</a:t>
            </a:r>
            <a:r>
              <a:rPr dirty="0" sz="1200">
                <a:solidFill>
                  <a:srgbClr val="FFFFFF"/>
                </a:solidFill>
                <a:latin typeface="Calibri"/>
                <a:cs typeface="Calibri"/>
              </a:rPr>
              <a:t>2</a:t>
            </a:r>
            <a:r>
              <a:rPr dirty="0" sz="1200" spc="125">
                <a:solidFill>
                  <a:srgbClr val="FFFFFF"/>
                </a:solidFill>
                <a:latin typeface="Calibri"/>
                <a:cs typeface="Calibri"/>
              </a:rPr>
              <a:t>  </a:t>
            </a:r>
            <a:r>
              <a:rPr dirty="0" sz="1200" spc="-50">
                <a:solidFill>
                  <a:srgbClr val="FFFFFF"/>
                </a:solidFill>
                <a:latin typeface="Calibri"/>
                <a:cs typeface="Calibri"/>
              </a:rPr>
              <a:t>3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71" name="object 71" descr=""/>
          <p:cNvSpPr txBox="1"/>
          <p:nvPr/>
        </p:nvSpPr>
        <p:spPr>
          <a:xfrm>
            <a:off x="6370065" y="3504133"/>
            <a:ext cx="844550" cy="20891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  <a:tabLst>
                <a:tab pos="502920" algn="l"/>
              </a:tabLst>
            </a:pPr>
            <a:r>
              <a:rPr dirty="0" baseline="2314" sz="1800" spc="-15">
                <a:solidFill>
                  <a:srgbClr val="585858"/>
                </a:solidFill>
                <a:latin typeface="Calibri"/>
                <a:cs typeface="Calibri"/>
              </a:rPr>
              <a:t>Tacna</a:t>
            </a:r>
            <a:r>
              <a:rPr dirty="0" baseline="2314" sz="1800">
                <a:solidFill>
                  <a:srgbClr val="585858"/>
                </a:solidFill>
                <a:latin typeface="Calibri"/>
                <a:cs typeface="Calibri"/>
              </a:rPr>
              <a:t>	</a:t>
            </a:r>
            <a:r>
              <a:rPr dirty="0" sz="1200">
                <a:solidFill>
                  <a:srgbClr val="FFFFFF"/>
                </a:solidFill>
                <a:latin typeface="Calibri"/>
                <a:cs typeface="Calibri"/>
              </a:rPr>
              <a:t>1</a:t>
            </a:r>
            <a:r>
              <a:rPr dirty="0" sz="1200" spc="-4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FFFFFF"/>
                </a:solidFill>
                <a:latin typeface="Calibri"/>
                <a:cs typeface="Calibri"/>
              </a:rPr>
              <a:t>2</a:t>
            </a:r>
            <a:r>
              <a:rPr dirty="0" sz="1200" spc="24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200" spc="-50">
                <a:latin typeface="Calibri"/>
                <a:cs typeface="Calibri"/>
              </a:rPr>
              <a:t>2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72" name="object 72" descr=""/>
          <p:cNvSpPr txBox="1"/>
          <p:nvPr/>
        </p:nvSpPr>
        <p:spPr>
          <a:xfrm>
            <a:off x="6098413" y="3027045"/>
            <a:ext cx="1151890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  <a:tabLst>
                <a:tab pos="845819" algn="l"/>
                <a:tab pos="1061085" algn="l"/>
              </a:tabLst>
            </a:pPr>
            <a:r>
              <a:rPr dirty="0" baseline="2314" sz="1800" spc="-15">
                <a:solidFill>
                  <a:srgbClr val="585858"/>
                </a:solidFill>
                <a:latin typeface="Calibri"/>
                <a:cs typeface="Calibri"/>
              </a:rPr>
              <a:t>Amazonas</a:t>
            </a:r>
            <a:r>
              <a:rPr dirty="0" baseline="2314" sz="1800">
                <a:solidFill>
                  <a:srgbClr val="585858"/>
                </a:solidFill>
                <a:latin typeface="Calibri"/>
                <a:cs typeface="Calibri"/>
              </a:rPr>
              <a:t>	</a:t>
            </a:r>
            <a:r>
              <a:rPr dirty="0" sz="1200" spc="-50">
                <a:solidFill>
                  <a:srgbClr val="FFFFFF"/>
                </a:solidFill>
                <a:latin typeface="Calibri"/>
                <a:cs typeface="Calibri"/>
              </a:rPr>
              <a:t>3</a:t>
            </a:r>
            <a:r>
              <a:rPr dirty="0" sz="1200">
                <a:solidFill>
                  <a:srgbClr val="FFFFFF"/>
                </a:solidFill>
                <a:latin typeface="Calibri"/>
                <a:cs typeface="Calibri"/>
              </a:rPr>
              <a:t>	</a:t>
            </a:r>
            <a:r>
              <a:rPr dirty="0" sz="1200" spc="-50">
                <a:solidFill>
                  <a:srgbClr val="FFFFFF"/>
                </a:solidFill>
                <a:latin typeface="Calibri"/>
                <a:cs typeface="Calibri"/>
              </a:rPr>
              <a:t>3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73" name="object 73" descr=""/>
          <p:cNvSpPr txBox="1"/>
          <p:nvPr/>
        </p:nvSpPr>
        <p:spPr>
          <a:xfrm>
            <a:off x="6169405" y="2071878"/>
            <a:ext cx="1581785" cy="6858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  <a:tabLst>
                <a:tab pos="882650" algn="l"/>
              </a:tabLst>
            </a:pPr>
            <a:r>
              <a:rPr dirty="0" baseline="2314" sz="1800" spc="-15">
                <a:solidFill>
                  <a:srgbClr val="585858"/>
                </a:solidFill>
                <a:latin typeface="Calibri"/>
                <a:cs typeface="Calibri"/>
              </a:rPr>
              <a:t>Arequipa</a:t>
            </a:r>
            <a:r>
              <a:rPr dirty="0" baseline="2314" sz="1800">
                <a:solidFill>
                  <a:srgbClr val="585858"/>
                </a:solidFill>
                <a:latin typeface="Calibri"/>
                <a:cs typeface="Calibri"/>
              </a:rPr>
              <a:t>	</a:t>
            </a:r>
            <a:r>
              <a:rPr dirty="0" sz="1200" spc="-50">
                <a:solidFill>
                  <a:srgbClr val="FFFFFF"/>
                </a:solidFill>
                <a:latin typeface="Calibri"/>
                <a:cs typeface="Calibri"/>
              </a:rPr>
              <a:t>6</a:t>
            </a:r>
            <a:endParaRPr sz="12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855"/>
              </a:spcBef>
            </a:pPr>
            <a:endParaRPr sz="1200">
              <a:latin typeface="Calibri"/>
              <a:cs typeface="Calibri"/>
            </a:endParaRPr>
          </a:p>
          <a:p>
            <a:pPr marL="199390">
              <a:lnSpc>
                <a:spcPct val="100000"/>
              </a:lnSpc>
              <a:tabLst>
                <a:tab pos="954405" algn="l"/>
                <a:tab pos="1311910" algn="l"/>
              </a:tabLst>
            </a:pPr>
            <a:r>
              <a:rPr dirty="0" baseline="2314" sz="1800" spc="-15">
                <a:solidFill>
                  <a:srgbClr val="585858"/>
                </a:solidFill>
                <a:latin typeface="Calibri"/>
                <a:cs typeface="Calibri"/>
              </a:rPr>
              <a:t>Cusco</a:t>
            </a:r>
            <a:r>
              <a:rPr dirty="0" baseline="2314" sz="1800">
                <a:solidFill>
                  <a:srgbClr val="585858"/>
                </a:solidFill>
                <a:latin typeface="Calibri"/>
                <a:cs typeface="Calibri"/>
              </a:rPr>
              <a:t>	</a:t>
            </a:r>
            <a:r>
              <a:rPr dirty="0" sz="1200" spc="-50">
                <a:solidFill>
                  <a:srgbClr val="FFFFFF"/>
                </a:solidFill>
                <a:latin typeface="Calibri"/>
                <a:cs typeface="Calibri"/>
              </a:rPr>
              <a:t>8</a:t>
            </a:r>
            <a:r>
              <a:rPr dirty="0" sz="1200">
                <a:solidFill>
                  <a:srgbClr val="FFFFFF"/>
                </a:solidFill>
                <a:latin typeface="Calibri"/>
                <a:cs typeface="Calibri"/>
              </a:rPr>
              <a:t>	2</a:t>
            </a:r>
            <a:r>
              <a:rPr dirty="0" sz="1200" spc="125">
                <a:solidFill>
                  <a:srgbClr val="FFFFFF"/>
                </a:solidFill>
                <a:latin typeface="Calibri"/>
                <a:cs typeface="Calibri"/>
              </a:rPr>
              <a:t>  </a:t>
            </a:r>
            <a:r>
              <a:rPr dirty="0" sz="1200" spc="-50">
                <a:latin typeface="Calibri"/>
                <a:cs typeface="Calibri"/>
              </a:rPr>
              <a:t>3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74" name="object 74" descr=""/>
          <p:cNvSpPr txBox="1"/>
          <p:nvPr/>
        </p:nvSpPr>
        <p:spPr>
          <a:xfrm>
            <a:off x="6441059" y="1594230"/>
            <a:ext cx="4603750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  <a:tabLst>
                <a:tab pos="857885" algn="l"/>
                <a:tab pos="1613535" algn="l"/>
                <a:tab pos="2934335" algn="l"/>
                <a:tab pos="4262755" algn="l"/>
                <a:tab pos="4513580" algn="l"/>
              </a:tabLst>
            </a:pPr>
            <a:r>
              <a:rPr dirty="0" baseline="2314" sz="1800" spc="-30">
                <a:solidFill>
                  <a:srgbClr val="585858"/>
                </a:solidFill>
                <a:latin typeface="Calibri"/>
                <a:cs typeface="Calibri"/>
              </a:rPr>
              <a:t>Lima</a:t>
            </a:r>
            <a:r>
              <a:rPr dirty="0" baseline="2314" sz="1800">
                <a:solidFill>
                  <a:srgbClr val="585858"/>
                </a:solidFill>
                <a:latin typeface="Calibri"/>
                <a:cs typeface="Calibri"/>
              </a:rPr>
              <a:t>	</a:t>
            </a:r>
            <a:r>
              <a:rPr dirty="0" sz="1200" spc="-25">
                <a:solidFill>
                  <a:srgbClr val="FFFFFF"/>
                </a:solidFill>
                <a:latin typeface="Calibri"/>
                <a:cs typeface="Calibri"/>
              </a:rPr>
              <a:t>14</a:t>
            </a:r>
            <a:r>
              <a:rPr dirty="0" sz="1200">
                <a:solidFill>
                  <a:srgbClr val="FFFFFF"/>
                </a:solidFill>
                <a:latin typeface="Calibri"/>
                <a:cs typeface="Calibri"/>
              </a:rPr>
              <a:t>	</a:t>
            </a:r>
            <a:r>
              <a:rPr dirty="0" sz="1200" spc="-50">
                <a:solidFill>
                  <a:srgbClr val="FFFFFF"/>
                </a:solidFill>
                <a:latin typeface="Calibri"/>
                <a:cs typeface="Calibri"/>
              </a:rPr>
              <a:t>6</a:t>
            </a:r>
            <a:r>
              <a:rPr dirty="0" sz="1200">
                <a:solidFill>
                  <a:srgbClr val="FFFFFF"/>
                </a:solidFill>
                <a:latin typeface="Calibri"/>
                <a:cs typeface="Calibri"/>
              </a:rPr>
              <a:t>	</a:t>
            </a:r>
            <a:r>
              <a:rPr dirty="0" sz="1200" spc="-25">
                <a:solidFill>
                  <a:srgbClr val="FFFFFF"/>
                </a:solidFill>
                <a:latin typeface="Calibri"/>
                <a:cs typeface="Calibri"/>
              </a:rPr>
              <a:t>32</a:t>
            </a:r>
            <a:r>
              <a:rPr dirty="0" sz="1200">
                <a:solidFill>
                  <a:srgbClr val="FFFFFF"/>
                </a:solidFill>
                <a:latin typeface="Calibri"/>
                <a:cs typeface="Calibri"/>
              </a:rPr>
              <a:t>	</a:t>
            </a:r>
            <a:r>
              <a:rPr dirty="0" sz="1200" spc="-50">
                <a:latin typeface="Calibri"/>
                <a:cs typeface="Calibri"/>
              </a:rPr>
              <a:t>4</a:t>
            </a:r>
            <a:r>
              <a:rPr dirty="0" sz="1200">
                <a:latin typeface="Calibri"/>
                <a:cs typeface="Calibri"/>
              </a:rPr>
              <a:t>	</a:t>
            </a:r>
            <a:r>
              <a:rPr dirty="0" sz="1200" spc="-50">
                <a:solidFill>
                  <a:srgbClr val="FFFFFF"/>
                </a:solidFill>
                <a:latin typeface="Calibri"/>
                <a:cs typeface="Calibri"/>
              </a:rPr>
              <a:t>3</a:t>
            </a:r>
            <a:endParaRPr sz="1200">
              <a:latin typeface="Calibri"/>
              <a:cs typeface="Calibri"/>
            </a:endParaRPr>
          </a:p>
        </p:txBody>
      </p:sp>
      <p:grpSp>
        <p:nvGrpSpPr>
          <p:cNvPr id="75" name="object 75" descr=""/>
          <p:cNvGrpSpPr/>
          <p:nvPr/>
        </p:nvGrpSpPr>
        <p:grpSpPr>
          <a:xfrm>
            <a:off x="6549008" y="6467113"/>
            <a:ext cx="4417695" cy="97790"/>
            <a:chOff x="6549008" y="6467113"/>
            <a:chExt cx="4417695" cy="97790"/>
          </a:xfrm>
        </p:grpSpPr>
        <p:sp>
          <p:nvSpPr>
            <p:cNvPr id="76" name="object 76" descr=""/>
            <p:cNvSpPr/>
            <p:nvPr/>
          </p:nvSpPr>
          <p:spPr>
            <a:xfrm>
              <a:off x="6549008" y="6467113"/>
              <a:ext cx="97790" cy="97790"/>
            </a:xfrm>
            <a:custGeom>
              <a:avLst/>
              <a:gdLst/>
              <a:ahLst/>
              <a:cxnLst/>
              <a:rect l="l" t="t" r="r" b="b"/>
              <a:pathLst>
                <a:path w="97790" h="97790">
                  <a:moveTo>
                    <a:pt x="97669" y="0"/>
                  </a:moveTo>
                  <a:lnTo>
                    <a:pt x="0" y="0"/>
                  </a:lnTo>
                  <a:lnTo>
                    <a:pt x="0" y="97669"/>
                  </a:lnTo>
                  <a:lnTo>
                    <a:pt x="97669" y="97669"/>
                  </a:lnTo>
                  <a:lnTo>
                    <a:pt x="97669" y="0"/>
                  </a:lnTo>
                  <a:close/>
                </a:path>
              </a:pathLst>
            </a:custGeom>
            <a:solidFill>
              <a:srgbClr val="00506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7" name="object 77" descr=""/>
            <p:cNvSpPr/>
            <p:nvPr/>
          </p:nvSpPr>
          <p:spPr>
            <a:xfrm>
              <a:off x="7401178" y="6467113"/>
              <a:ext cx="97790" cy="97790"/>
            </a:xfrm>
            <a:custGeom>
              <a:avLst/>
              <a:gdLst/>
              <a:ahLst/>
              <a:cxnLst/>
              <a:rect l="l" t="t" r="r" b="b"/>
              <a:pathLst>
                <a:path w="97790" h="97790">
                  <a:moveTo>
                    <a:pt x="97669" y="0"/>
                  </a:moveTo>
                  <a:lnTo>
                    <a:pt x="0" y="0"/>
                  </a:lnTo>
                  <a:lnTo>
                    <a:pt x="0" y="97669"/>
                  </a:lnTo>
                  <a:lnTo>
                    <a:pt x="97669" y="97669"/>
                  </a:lnTo>
                  <a:lnTo>
                    <a:pt x="97669" y="0"/>
                  </a:lnTo>
                  <a:close/>
                </a:path>
              </a:pathLst>
            </a:custGeom>
            <a:solidFill>
              <a:srgbClr val="00AFE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8" name="object 78" descr=""/>
            <p:cNvSpPr/>
            <p:nvPr/>
          </p:nvSpPr>
          <p:spPr>
            <a:xfrm>
              <a:off x="8449182" y="6467113"/>
              <a:ext cx="97790" cy="97790"/>
            </a:xfrm>
            <a:custGeom>
              <a:avLst/>
              <a:gdLst/>
              <a:ahLst/>
              <a:cxnLst/>
              <a:rect l="l" t="t" r="r" b="b"/>
              <a:pathLst>
                <a:path w="97790" h="97790">
                  <a:moveTo>
                    <a:pt x="97669" y="0"/>
                  </a:moveTo>
                  <a:lnTo>
                    <a:pt x="0" y="0"/>
                  </a:lnTo>
                  <a:lnTo>
                    <a:pt x="0" y="97669"/>
                  </a:lnTo>
                  <a:lnTo>
                    <a:pt x="97669" y="97669"/>
                  </a:lnTo>
                  <a:lnTo>
                    <a:pt x="97669" y="0"/>
                  </a:lnTo>
                  <a:close/>
                </a:path>
              </a:pathLst>
            </a:custGeom>
            <a:solidFill>
              <a:srgbClr val="C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9" name="object 79" descr=""/>
            <p:cNvSpPr/>
            <p:nvPr/>
          </p:nvSpPr>
          <p:spPr>
            <a:xfrm>
              <a:off x="9890886" y="6467113"/>
              <a:ext cx="97790" cy="97790"/>
            </a:xfrm>
            <a:custGeom>
              <a:avLst/>
              <a:gdLst/>
              <a:ahLst/>
              <a:cxnLst/>
              <a:rect l="l" t="t" r="r" b="b"/>
              <a:pathLst>
                <a:path w="97790" h="97790">
                  <a:moveTo>
                    <a:pt x="97669" y="0"/>
                  </a:moveTo>
                  <a:lnTo>
                    <a:pt x="0" y="0"/>
                  </a:lnTo>
                  <a:lnTo>
                    <a:pt x="0" y="97669"/>
                  </a:lnTo>
                  <a:lnTo>
                    <a:pt x="97669" y="97669"/>
                  </a:lnTo>
                  <a:lnTo>
                    <a:pt x="97669" y="0"/>
                  </a:lnTo>
                  <a:close/>
                </a:path>
              </a:pathLst>
            </a:custGeom>
            <a:solidFill>
              <a:srgbClr val="FFC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0" name="object 80" descr=""/>
            <p:cNvSpPr/>
            <p:nvPr/>
          </p:nvSpPr>
          <p:spPr>
            <a:xfrm>
              <a:off x="10868913" y="6467113"/>
              <a:ext cx="97790" cy="97790"/>
            </a:xfrm>
            <a:custGeom>
              <a:avLst/>
              <a:gdLst/>
              <a:ahLst/>
              <a:cxnLst/>
              <a:rect l="l" t="t" r="r" b="b"/>
              <a:pathLst>
                <a:path w="97790" h="97790">
                  <a:moveTo>
                    <a:pt x="97669" y="0"/>
                  </a:moveTo>
                  <a:lnTo>
                    <a:pt x="0" y="0"/>
                  </a:lnTo>
                  <a:lnTo>
                    <a:pt x="0" y="97669"/>
                  </a:lnTo>
                  <a:lnTo>
                    <a:pt x="97669" y="97669"/>
                  </a:lnTo>
                  <a:lnTo>
                    <a:pt x="97669" y="0"/>
                  </a:lnTo>
                  <a:close/>
                </a:path>
              </a:pathLst>
            </a:custGeom>
            <a:solidFill>
              <a:srgbClr val="006FC0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81" name="object 81" descr=""/>
          <p:cNvSpPr txBox="1"/>
          <p:nvPr/>
        </p:nvSpPr>
        <p:spPr>
          <a:xfrm>
            <a:off x="6691630" y="6377127"/>
            <a:ext cx="526415" cy="2393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dirty="0" sz="1400" spc="-10">
                <a:solidFill>
                  <a:srgbClr val="585858"/>
                </a:solidFill>
                <a:latin typeface="Calibri"/>
                <a:cs typeface="Calibri"/>
              </a:rPr>
              <a:t>España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82" name="object 82" descr=""/>
          <p:cNvSpPr txBox="1"/>
          <p:nvPr/>
        </p:nvSpPr>
        <p:spPr>
          <a:xfrm>
            <a:off x="7543800" y="6377127"/>
            <a:ext cx="722630" cy="2393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dirty="0" sz="1400" spc="-10">
                <a:solidFill>
                  <a:srgbClr val="585858"/>
                </a:solidFill>
                <a:latin typeface="Calibri"/>
                <a:cs typeface="Calibri"/>
              </a:rPr>
              <a:t>Argentina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83" name="object 83" descr=""/>
          <p:cNvSpPr txBox="1"/>
          <p:nvPr/>
        </p:nvSpPr>
        <p:spPr>
          <a:xfrm>
            <a:off x="8592057" y="6377127"/>
            <a:ext cx="1115695" cy="2393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dirty="0" sz="1400">
                <a:solidFill>
                  <a:srgbClr val="585858"/>
                </a:solidFill>
                <a:latin typeface="Calibri"/>
                <a:cs typeface="Calibri"/>
              </a:rPr>
              <a:t>Estados</a:t>
            </a:r>
            <a:r>
              <a:rPr dirty="0" sz="1400" spc="-8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dirty="0" sz="1400" spc="-10">
                <a:solidFill>
                  <a:srgbClr val="585858"/>
                </a:solidFill>
                <a:latin typeface="Calibri"/>
                <a:cs typeface="Calibri"/>
              </a:rPr>
              <a:t>Unidos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84" name="object 84" descr=""/>
          <p:cNvSpPr txBox="1"/>
          <p:nvPr/>
        </p:nvSpPr>
        <p:spPr>
          <a:xfrm>
            <a:off x="10034016" y="6377127"/>
            <a:ext cx="652780" cy="2393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dirty="0" sz="1400" spc="-10">
                <a:solidFill>
                  <a:srgbClr val="585858"/>
                </a:solidFill>
                <a:latin typeface="Calibri"/>
                <a:cs typeface="Calibri"/>
              </a:rPr>
              <a:t>Australia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85" name="object 85" descr=""/>
          <p:cNvSpPr txBox="1"/>
          <p:nvPr/>
        </p:nvSpPr>
        <p:spPr>
          <a:xfrm>
            <a:off x="11012169" y="6377127"/>
            <a:ext cx="371475" cy="2393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dirty="0" sz="1400" spc="-10">
                <a:solidFill>
                  <a:srgbClr val="585858"/>
                </a:solidFill>
                <a:latin typeface="Calibri"/>
                <a:cs typeface="Calibri"/>
              </a:rPr>
              <a:t>Chile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86" name="object 86" descr=""/>
          <p:cNvSpPr txBox="1"/>
          <p:nvPr/>
        </p:nvSpPr>
        <p:spPr>
          <a:xfrm>
            <a:off x="2537205" y="1242821"/>
            <a:ext cx="6780530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6189980" algn="l"/>
              </a:tabLst>
            </a:pPr>
            <a:r>
              <a:rPr dirty="0" sz="1800" spc="-10" b="1">
                <a:latin typeface="Calibri"/>
                <a:cs typeface="Calibri"/>
              </a:rPr>
              <a:t>Hombre</a:t>
            </a:r>
            <a:r>
              <a:rPr dirty="0" sz="1800" b="1">
                <a:latin typeface="Calibri"/>
                <a:cs typeface="Calibri"/>
              </a:rPr>
              <a:t>	</a:t>
            </a:r>
            <a:r>
              <a:rPr dirty="0" sz="1800" spc="-10" b="1">
                <a:latin typeface="Calibri"/>
                <a:cs typeface="Calibri"/>
              </a:rPr>
              <a:t>Mujer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39064" y="-13588"/>
            <a:ext cx="10786110" cy="1556385"/>
          </a:xfrm>
          <a:prstGeom prst="rect">
            <a:avLst/>
          </a:prstGeom>
        </p:spPr>
        <p:txBody>
          <a:bodyPr wrap="square" lIns="0" tIns="81280" rIns="0" bIns="0" rtlCol="0" vert="horz">
            <a:spAutoFit/>
          </a:bodyPr>
          <a:lstStyle/>
          <a:p>
            <a:pPr marL="12700" marR="5080">
              <a:lnSpc>
                <a:spcPts val="4320"/>
              </a:lnSpc>
              <a:spcBef>
                <a:spcPts val="640"/>
              </a:spcBef>
            </a:pPr>
            <a:r>
              <a:rPr dirty="0" sz="4000" spc="-25">
                <a:solidFill>
                  <a:srgbClr val="FFFFFF"/>
                </a:solidFill>
                <a:latin typeface="Calibri Light"/>
                <a:cs typeface="Calibri Light"/>
              </a:rPr>
              <a:t>Lugar</a:t>
            </a:r>
            <a:r>
              <a:rPr dirty="0" sz="4000" spc="-155">
                <a:solidFill>
                  <a:srgbClr val="FFFFFF"/>
                </a:solidFill>
                <a:latin typeface="Calibri Light"/>
                <a:cs typeface="Calibri Light"/>
              </a:rPr>
              <a:t> </a:t>
            </a:r>
            <a:r>
              <a:rPr dirty="0" sz="4000">
                <a:solidFill>
                  <a:srgbClr val="FFFFFF"/>
                </a:solidFill>
                <a:latin typeface="Calibri Light"/>
                <a:cs typeface="Calibri Light"/>
              </a:rPr>
              <a:t>de</a:t>
            </a:r>
            <a:r>
              <a:rPr dirty="0" sz="4000" spc="-150">
                <a:solidFill>
                  <a:srgbClr val="FFFFFF"/>
                </a:solidFill>
                <a:latin typeface="Calibri Light"/>
                <a:cs typeface="Calibri Light"/>
              </a:rPr>
              <a:t> </a:t>
            </a:r>
            <a:r>
              <a:rPr dirty="0" sz="4000" spc="-40">
                <a:solidFill>
                  <a:srgbClr val="FFFFFF"/>
                </a:solidFill>
                <a:latin typeface="Calibri Light"/>
                <a:cs typeface="Calibri Light"/>
              </a:rPr>
              <a:t>procedencia</a:t>
            </a:r>
            <a:r>
              <a:rPr dirty="0" sz="4000" spc="-160">
                <a:solidFill>
                  <a:srgbClr val="FFFFFF"/>
                </a:solidFill>
                <a:latin typeface="Calibri Light"/>
                <a:cs typeface="Calibri Light"/>
              </a:rPr>
              <a:t> </a:t>
            </a:r>
            <a:r>
              <a:rPr dirty="0" sz="4000">
                <a:solidFill>
                  <a:srgbClr val="FFFFFF"/>
                </a:solidFill>
                <a:latin typeface="Calibri Light"/>
                <a:cs typeface="Calibri Light"/>
              </a:rPr>
              <a:t>del</a:t>
            </a:r>
            <a:r>
              <a:rPr dirty="0" sz="4000" spc="-145">
                <a:solidFill>
                  <a:srgbClr val="FFFFFF"/>
                </a:solidFill>
                <a:latin typeface="Calibri Light"/>
                <a:cs typeface="Calibri Light"/>
              </a:rPr>
              <a:t> </a:t>
            </a:r>
            <a:r>
              <a:rPr dirty="0" sz="4000" spc="-30">
                <a:solidFill>
                  <a:srgbClr val="FFFFFF"/>
                </a:solidFill>
                <a:latin typeface="Calibri Light"/>
                <a:cs typeface="Calibri Light"/>
              </a:rPr>
              <a:t>Becario</a:t>
            </a:r>
            <a:r>
              <a:rPr dirty="0" sz="4000" spc="-160">
                <a:solidFill>
                  <a:srgbClr val="FFFFFF"/>
                </a:solidFill>
                <a:latin typeface="Calibri Light"/>
                <a:cs typeface="Calibri Light"/>
              </a:rPr>
              <a:t> </a:t>
            </a:r>
            <a:r>
              <a:rPr dirty="0" sz="4000">
                <a:solidFill>
                  <a:srgbClr val="FFFFFF"/>
                </a:solidFill>
                <a:latin typeface="Calibri Light"/>
                <a:cs typeface="Calibri Light"/>
              </a:rPr>
              <a:t>por</a:t>
            </a:r>
            <a:r>
              <a:rPr dirty="0" sz="4000" spc="-150">
                <a:solidFill>
                  <a:srgbClr val="FFFFFF"/>
                </a:solidFill>
                <a:latin typeface="Calibri Light"/>
                <a:cs typeface="Calibri Light"/>
              </a:rPr>
              <a:t> </a:t>
            </a:r>
            <a:r>
              <a:rPr dirty="0" sz="4000" spc="-30">
                <a:solidFill>
                  <a:srgbClr val="FFFFFF"/>
                </a:solidFill>
                <a:latin typeface="Calibri Light"/>
                <a:cs typeface="Calibri Light"/>
              </a:rPr>
              <a:t>lugar</a:t>
            </a:r>
            <a:r>
              <a:rPr dirty="0" sz="4000" spc="-165">
                <a:solidFill>
                  <a:srgbClr val="FFFFFF"/>
                </a:solidFill>
                <a:latin typeface="Calibri Light"/>
                <a:cs typeface="Calibri Light"/>
              </a:rPr>
              <a:t> </a:t>
            </a:r>
            <a:r>
              <a:rPr dirty="0" sz="4000">
                <a:solidFill>
                  <a:srgbClr val="FFFFFF"/>
                </a:solidFill>
                <a:latin typeface="Calibri Light"/>
                <a:cs typeface="Calibri Light"/>
              </a:rPr>
              <a:t>de</a:t>
            </a:r>
            <a:r>
              <a:rPr dirty="0" sz="4000" spc="-145">
                <a:solidFill>
                  <a:srgbClr val="FFFFFF"/>
                </a:solidFill>
                <a:latin typeface="Calibri Light"/>
                <a:cs typeface="Calibri Light"/>
              </a:rPr>
              <a:t> </a:t>
            </a:r>
            <a:r>
              <a:rPr dirty="0" sz="4000" spc="-10">
                <a:solidFill>
                  <a:srgbClr val="FFFFFF"/>
                </a:solidFill>
                <a:latin typeface="Calibri Light"/>
                <a:cs typeface="Calibri Light"/>
              </a:rPr>
              <a:t>estudio según</a:t>
            </a:r>
            <a:r>
              <a:rPr dirty="0" sz="4000" spc="-175">
                <a:solidFill>
                  <a:srgbClr val="FFFFFF"/>
                </a:solidFill>
                <a:latin typeface="Calibri Light"/>
                <a:cs typeface="Calibri Light"/>
              </a:rPr>
              <a:t> </a:t>
            </a:r>
            <a:r>
              <a:rPr dirty="0" sz="4000">
                <a:solidFill>
                  <a:srgbClr val="FFFFFF"/>
                </a:solidFill>
                <a:latin typeface="Calibri Light"/>
                <a:cs typeface="Calibri Light"/>
              </a:rPr>
              <a:t>tipo</a:t>
            </a:r>
            <a:r>
              <a:rPr dirty="0" sz="4000" spc="-165">
                <a:solidFill>
                  <a:srgbClr val="FFFFFF"/>
                </a:solidFill>
                <a:latin typeface="Calibri Light"/>
                <a:cs typeface="Calibri Light"/>
              </a:rPr>
              <a:t> </a:t>
            </a:r>
            <a:r>
              <a:rPr dirty="0" sz="4000">
                <a:solidFill>
                  <a:srgbClr val="FFFFFF"/>
                </a:solidFill>
                <a:latin typeface="Calibri Light"/>
                <a:cs typeface="Calibri Light"/>
              </a:rPr>
              <a:t>de</a:t>
            </a:r>
            <a:r>
              <a:rPr dirty="0" sz="4000" spc="-160">
                <a:solidFill>
                  <a:srgbClr val="FFFFFF"/>
                </a:solidFill>
                <a:latin typeface="Calibri Light"/>
                <a:cs typeface="Calibri Light"/>
              </a:rPr>
              <a:t> </a:t>
            </a:r>
            <a:r>
              <a:rPr dirty="0" sz="4000" spc="-45">
                <a:solidFill>
                  <a:srgbClr val="FFFFFF"/>
                </a:solidFill>
                <a:latin typeface="Calibri Light"/>
                <a:cs typeface="Calibri Light"/>
              </a:rPr>
              <a:t>Posgrado:</a:t>
            </a:r>
            <a:r>
              <a:rPr dirty="0" sz="4000" spc="-135">
                <a:solidFill>
                  <a:srgbClr val="FFFFFF"/>
                </a:solidFill>
                <a:latin typeface="Calibri Light"/>
                <a:cs typeface="Calibri Light"/>
              </a:rPr>
              <a:t> </a:t>
            </a:r>
            <a:r>
              <a:rPr dirty="0" sz="4000" spc="-40">
                <a:solidFill>
                  <a:srgbClr val="FFFFFF"/>
                </a:solidFill>
                <a:latin typeface="Calibri Light"/>
                <a:cs typeface="Calibri Light"/>
              </a:rPr>
              <a:t>Doctorado</a:t>
            </a:r>
            <a:r>
              <a:rPr dirty="0" sz="4000" spc="-165">
                <a:solidFill>
                  <a:srgbClr val="FFFFFF"/>
                </a:solidFill>
                <a:latin typeface="Calibri Light"/>
                <a:cs typeface="Calibri Light"/>
              </a:rPr>
              <a:t> </a:t>
            </a:r>
            <a:r>
              <a:rPr dirty="0" sz="4000">
                <a:solidFill>
                  <a:srgbClr val="FFFFFF"/>
                </a:solidFill>
                <a:latin typeface="Calibri Light"/>
                <a:cs typeface="Calibri Light"/>
              </a:rPr>
              <a:t>y</a:t>
            </a:r>
            <a:r>
              <a:rPr dirty="0" sz="4000" spc="-150">
                <a:solidFill>
                  <a:srgbClr val="FFFFFF"/>
                </a:solidFill>
                <a:latin typeface="Calibri Light"/>
                <a:cs typeface="Calibri Light"/>
              </a:rPr>
              <a:t> </a:t>
            </a:r>
            <a:r>
              <a:rPr dirty="0" sz="4000" spc="-10">
                <a:solidFill>
                  <a:srgbClr val="FFFFFF"/>
                </a:solidFill>
                <a:latin typeface="Calibri Light"/>
                <a:cs typeface="Calibri Light"/>
              </a:rPr>
              <a:t>Genero</a:t>
            </a:r>
            <a:endParaRPr sz="4000">
              <a:latin typeface="Calibri Light"/>
              <a:cs typeface="Calibri Light"/>
            </a:endParaRPr>
          </a:p>
          <a:p>
            <a:pPr marL="2310765">
              <a:lnSpc>
                <a:spcPct val="100000"/>
              </a:lnSpc>
              <a:spcBef>
                <a:spcPts val="710"/>
              </a:spcBef>
              <a:tabLst>
                <a:tab pos="8488045" algn="l"/>
              </a:tabLst>
            </a:pPr>
            <a:r>
              <a:rPr dirty="0" sz="1800" spc="-10" b="1">
                <a:latin typeface="Calibri"/>
                <a:cs typeface="Calibri"/>
              </a:rPr>
              <a:t>Hombre</a:t>
            </a:r>
            <a:r>
              <a:rPr dirty="0" sz="1800" b="1">
                <a:latin typeface="Calibri"/>
                <a:cs typeface="Calibri"/>
              </a:rPr>
              <a:t>	</a:t>
            </a:r>
            <a:r>
              <a:rPr dirty="0" sz="1800" spc="-10" b="1">
                <a:latin typeface="Calibri"/>
                <a:cs typeface="Calibri"/>
              </a:rPr>
              <a:t>Mujer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3" name="object 3" descr=""/>
          <p:cNvSpPr/>
          <p:nvPr/>
        </p:nvSpPr>
        <p:spPr>
          <a:xfrm>
            <a:off x="1263192" y="1733804"/>
            <a:ext cx="0" cy="4304665"/>
          </a:xfrm>
          <a:custGeom>
            <a:avLst/>
            <a:gdLst/>
            <a:ahLst/>
            <a:cxnLst/>
            <a:rect l="l" t="t" r="r" b="b"/>
            <a:pathLst>
              <a:path w="0" h="4304665">
                <a:moveTo>
                  <a:pt x="0" y="4304398"/>
                </a:moveTo>
                <a:lnTo>
                  <a:pt x="0" y="0"/>
                </a:lnTo>
              </a:path>
            </a:pathLst>
          </a:custGeom>
          <a:ln w="9525">
            <a:solidFill>
              <a:srgbClr val="D9D9D9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" name="object 4" descr=""/>
          <p:cNvSpPr txBox="1"/>
          <p:nvPr/>
        </p:nvSpPr>
        <p:spPr>
          <a:xfrm>
            <a:off x="1263180" y="5536691"/>
            <a:ext cx="442595" cy="287020"/>
          </a:xfrm>
          <a:prstGeom prst="rect">
            <a:avLst/>
          </a:prstGeom>
          <a:solidFill>
            <a:srgbClr val="C00000"/>
          </a:solidFill>
        </p:spPr>
        <p:txBody>
          <a:bodyPr wrap="square" lIns="0" tIns="43180" rIns="0" bIns="0" rtlCol="0" vert="horz">
            <a:spAutoFit/>
          </a:bodyPr>
          <a:lstStyle/>
          <a:p>
            <a:pPr algn="ctr">
              <a:lnSpc>
                <a:spcPct val="100000"/>
              </a:lnSpc>
              <a:spcBef>
                <a:spcPts val="340"/>
              </a:spcBef>
            </a:pPr>
            <a:r>
              <a:rPr dirty="0" sz="1200" spc="-50" b="1">
                <a:solidFill>
                  <a:srgbClr val="404040"/>
                </a:solidFill>
                <a:latin typeface="Calibri"/>
                <a:cs typeface="Calibri"/>
              </a:rPr>
              <a:t>1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5" name="object 5" descr=""/>
          <p:cNvSpPr txBox="1"/>
          <p:nvPr/>
        </p:nvSpPr>
        <p:spPr>
          <a:xfrm>
            <a:off x="1263180" y="4818888"/>
            <a:ext cx="442595" cy="287020"/>
          </a:xfrm>
          <a:prstGeom prst="rect">
            <a:avLst/>
          </a:prstGeom>
          <a:solidFill>
            <a:srgbClr val="C00000"/>
          </a:solidFill>
        </p:spPr>
        <p:txBody>
          <a:bodyPr wrap="square" lIns="0" tIns="43180" rIns="0" bIns="0" rtlCol="0" vert="horz">
            <a:spAutoFit/>
          </a:bodyPr>
          <a:lstStyle/>
          <a:p>
            <a:pPr algn="ctr">
              <a:lnSpc>
                <a:spcPct val="100000"/>
              </a:lnSpc>
              <a:spcBef>
                <a:spcPts val="340"/>
              </a:spcBef>
            </a:pPr>
            <a:r>
              <a:rPr dirty="0" sz="1200" spc="-50" b="1">
                <a:solidFill>
                  <a:srgbClr val="404040"/>
                </a:solidFill>
                <a:latin typeface="Calibri"/>
                <a:cs typeface="Calibri"/>
              </a:rPr>
              <a:t>1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6" name="object 6" descr=""/>
          <p:cNvSpPr txBox="1"/>
          <p:nvPr/>
        </p:nvSpPr>
        <p:spPr>
          <a:xfrm>
            <a:off x="1263180" y="1949195"/>
            <a:ext cx="1768475" cy="287020"/>
          </a:xfrm>
          <a:prstGeom prst="rect">
            <a:avLst/>
          </a:prstGeom>
          <a:solidFill>
            <a:srgbClr val="C00000"/>
          </a:solidFill>
        </p:spPr>
        <p:txBody>
          <a:bodyPr wrap="square" lIns="0" tIns="42545" rIns="0" bIns="0" rtlCol="0" vert="horz">
            <a:spAutoFit/>
          </a:bodyPr>
          <a:lstStyle/>
          <a:p>
            <a:pPr algn="ctr">
              <a:lnSpc>
                <a:spcPct val="100000"/>
              </a:lnSpc>
              <a:spcBef>
                <a:spcPts val="335"/>
              </a:spcBef>
            </a:pPr>
            <a:r>
              <a:rPr dirty="0" sz="1200" spc="-50" b="1">
                <a:solidFill>
                  <a:srgbClr val="404040"/>
                </a:solidFill>
                <a:latin typeface="Calibri"/>
                <a:cs typeface="Calibri"/>
              </a:rPr>
              <a:t>4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7" name="object 7" descr=""/>
          <p:cNvSpPr txBox="1"/>
          <p:nvPr/>
        </p:nvSpPr>
        <p:spPr>
          <a:xfrm>
            <a:off x="1263180" y="4101084"/>
            <a:ext cx="442595" cy="287020"/>
          </a:xfrm>
          <a:prstGeom prst="rect">
            <a:avLst/>
          </a:prstGeom>
          <a:solidFill>
            <a:srgbClr val="FFFF00"/>
          </a:solidFill>
        </p:spPr>
        <p:txBody>
          <a:bodyPr wrap="square" lIns="0" tIns="43815" rIns="0" bIns="0" rtlCol="0" vert="horz">
            <a:spAutoFit/>
          </a:bodyPr>
          <a:lstStyle/>
          <a:p>
            <a:pPr algn="ctr">
              <a:lnSpc>
                <a:spcPct val="100000"/>
              </a:lnSpc>
              <a:spcBef>
                <a:spcPts val="345"/>
              </a:spcBef>
            </a:pPr>
            <a:r>
              <a:rPr dirty="0" sz="1200" spc="-50" b="1">
                <a:solidFill>
                  <a:srgbClr val="404040"/>
                </a:solidFill>
                <a:latin typeface="Calibri"/>
                <a:cs typeface="Calibri"/>
              </a:rPr>
              <a:t>1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8" name="object 8" descr=""/>
          <p:cNvSpPr txBox="1"/>
          <p:nvPr/>
        </p:nvSpPr>
        <p:spPr>
          <a:xfrm>
            <a:off x="1263180" y="3383279"/>
            <a:ext cx="442595" cy="288290"/>
          </a:xfrm>
          <a:prstGeom prst="rect">
            <a:avLst/>
          </a:prstGeom>
          <a:solidFill>
            <a:srgbClr val="FFFF00"/>
          </a:solidFill>
        </p:spPr>
        <p:txBody>
          <a:bodyPr wrap="square" lIns="0" tIns="43815" rIns="0" bIns="0" rtlCol="0" vert="horz">
            <a:spAutoFit/>
          </a:bodyPr>
          <a:lstStyle/>
          <a:p>
            <a:pPr algn="ctr">
              <a:lnSpc>
                <a:spcPct val="100000"/>
              </a:lnSpc>
              <a:spcBef>
                <a:spcPts val="345"/>
              </a:spcBef>
            </a:pPr>
            <a:r>
              <a:rPr dirty="0" sz="1200" spc="-50" b="1">
                <a:solidFill>
                  <a:srgbClr val="404040"/>
                </a:solidFill>
                <a:latin typeface="Calibri"/>
                <a:cs typeface="Calibri"/>
              </a:rPr>
              <a:t>1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9" name="object 9" descr=""/>
          <p:cNvSpPr txBox="1"/>
          <p:nvPr/>
        </p:nvSpPr>
        <p:spPr>
          <a:xfrm>
            <a:off x="1263180" y="2667000"/>
            <a:ext cx="442595" cy="287020"/>
          </a:xfrm>
          <a:prstGeom prst="rect">
            <a:avLst/>
          </a:prstGeom>
          <a:solidFill>
            <a:srgbClr val="FFFF00"/>
          </a:solidFill>
        </p:spPr>
        <p:txBody>
          <a:bodyPr wrap="square" lIns="0" tIns="42545" rIns="0" bIns="0" rtlCol="0" vert="horz">
            <a:spAutoFit/>
          </a:bodyPr>
          <a:lstStyle/>
          <a:p>
            <a:pPr algn="ctr">
              <a:lnSpc>
                <a:spcPct val="100000"/>
              </a:lnSpc>
              <a:spcBef>
                <a:spcPts val="335"/>
              </a:spcBef>
            </a:pPr>
            <a:r>
              <a:rPr dirty="0" sz="1200" spc="-50" b="1">
                <a:solidFill>
                  <a:srgbClr val="404040"/>
                </a:solidFill>
                <a:latin typeface="Calibri"/>
                <a:cs typeface="Calibri"/>
              </a:rPr>
              <a:t>1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0" name="object 10" descr=""/>
          <p:cNvSpPr txBox="1"/>
          <p:nvPr/>
        </p:nvSpPr>
        <p:spPr>
          <a:xfrm>
            <a:off x="3031235" y="1949195"/>
            <a:ext cx="441959" cy="287020"/>
          </a:xfrm>
          <a:prstGeom prst="rect">
            <a:avLst/>
          </a:prstGeom>
          <a:solidFill>
            <a:srgbClr val="FFFF00"/>
          </a:solidFill>
        </p:spPr>
        <p:txBody>
          <a:bodyPr wrap="square" lIns="0" tIns="42545" rIns="0" bIns="0" rtlCol="0" vert="horz">
            <a:spAutoFit/>
          </a:bodyPr>
          <a:lstStyle/>
          <a:p>
            <a:pPr algn="ctr">
              <a:lnSpc>
                <a:spcPct val="100000"/>
              </a:lnSpc>
              <a:spcBef>
                <a:spcPts val="335"/>
              </a:spcBef>
            </a:pPr>
            <a:r>
              <a:rPr dirty="0" sz="1200" spc="-50" b="1">
                <a:solidFill>
                  <a:srgbClr val="404040"/>
                </a:solidFill>
                <a:latin typeface="Calibri"/>
                <a:cs typeface="Calibri"/>
              </a:rPr>
              <a:t>1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1" name="object 11" descr=""/>
          <p:cNvSpPr txBox="1"/>
          <p:nvPr/>
        </p:nvSpPr>
        <p:spPr>
          <a:xfrm>
            <a:off x="1705355" y="2667000"/>
            <a:ext cx="441959" cy="287020"/>
          </a:xfrm>
          <a:prstGeom prst="rect">
            <a:avLst/>
          </a:prstGeom>
          <a:solidFill>
            <a:srgbClr val="00AFEF"/>
          </a:solidFill>
        </p:spPr>
        <p:txBody>
          <a:bodyPr wrap="square" lIns="0" tIns="42545" rIns="0" bIns="0" rtlCol="0" vert="horz">
            <a:spAutoFit/>
          </a:bodyPr>
          <a:lstStyle/>
          <a:p>
            <a:pPr algn="ctr">
              <a:lnSpc>
                <a:spcPct val="100000"/>
              </a:lnSpc>
              <a:spcBef>
                <a:spcPts val="335"/>
              </a:spcBef>
            </a:pPr>
            <a:r>
              <a:rPr dirty="0" sz="1200" spc="-50" b="1">
                <a:solidFill>
                  <a:srgbClr val="404040"/>
                </a:solidFill>
                <a:latin typeface="Calibri"/>
                <a:cs typeface="Calibri"/>
              </a:rPr>
              <a:t>1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2" name="object 12" descr=""/>
          <p:cNvSpPr txBox="1"/>
          <p:nvPr/>
        </p:nvSpPr>
        <p:spPr>
          <a:xfrm>
            <a:off x="3473196" y="1949195"/>
            <a:ext cx="441959" cy="287020"/>
          </a:xfrm>
          <a:prstGeom prst="rect">
            <a:avLst/>
          </a:prstGeom>
          <a:solidFill>
            <a:srgbClr val="00AFEF"/>
          </a:solidFill>
        </p:spPr>
        <p:txBody>
          <a:bodyPr wrap="square" lIns="0" tIns="42545" rIns="0" bIns="0" rtlCol="0" vert="horz">
            <a:spAutoFit/>
          </a:bodyPr>
          <a:lstStyle/>
          <a:p>
            <a:pPr algn="ctr">
              <a:lnSpc>
                <a:spcPct val="100000"/>
              </a:lnSpc>
              <a:spcBef>
                <a:spcPts val="335"/>
              </a:spcBef>
            </a:pPr>
            <a:r>
              <a:rPr dirty="0" sz="1200" spc="-50" b="1">
                <a:solidFill>
                  <a:srgbClr val="404040"/>
                </a:solidFill>
                <a:latin typeface="Calibri"/>
                <a:cs typeface="Calibri"/>
              </a:rPr>
              <a:t>1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3" name="object 13" descr=""/>
          <p:cNvSpPr txBox="1"/>
          <p:nvPr/>
        </p:nvSpPr>
        <p:spPr>
          <a:xfrm>
            <a:off x="1705355" y="3383279"/>
            <a:ext cx="441959" cy="288290"/>
          </a:xfrm>
          <a:prstGeom prst="rect">
            <a:avLst/>
          </a:prstGeom>
          <a:solidFill>
            <a:srgbClr val="92D050"/>
          </a:solidFill>
        </p:spPr>
        <p:txBody>
          <a:bodyPr wrap="square" lIns="0" tIns="43815" rIns="0" bIns="0" rtlCol="0" vert="horz">
            <a:spAutoFit/>
          </a:bodyPr>
          <a:lstStyle/>
          <a:p>
            <a:pPr algn="ctr">
              <a:lnSpc>
                <a:spcPct val="100000"/>
              </a:lnSpc>
              <a:spcBef>
                <a:spcPts val="345"/>
              </a:spcBef>
            </a:pPr>
            <a:r>
              <a:rPr dirty="0" sz="1200" spc="-50" b="1">
                <a:solidFill>
                  <a:srgbClr val="404040"/>
                </a:solidFill>
                <a:latin typeface="Calibri"/>
                <a:cs typeface="Calibri"/>
              </a:rPr>
              <a:t>1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4" name="object 14" descr=""/>
          <p:cNvSpPr txBox="1"/>
          <p:nvPr/>
        </p:nvSpPr>
        <p:spPr>
          <a:xfrm>
            <a:off x="3915155" y="1949195"/>
            <a:ext cx="883919" cy="287020"/>
          </a:xfrm>
          <a:prstGeom prst="rect">
            <a:avLst/>
          </a:prstGeom>
          <a:solidFill>
            <a:srgbClr val="92D050"/>
          </a:solidFill>
        </p:spPr>
        <p:txBody>
          <a:bodyPr wrap="square" lIns="0" tIns="42545" rIns="0" bIns="0" rtlCol="0" vert="horz">
            <a:spAutoFit/>
          </a:bodyPr>
          <a:lstStyle/>
          <a:p>
            <a:pPr algn="ctr">
              <a:lnSpc>
                <a:spcPct val="100000"/>
              </a:lnSpc>
              <a:spcBef>
                <a:spcPts val="335"/>
              </a:spcBef>
            </a:pPr>
            <a:r>
              <a:rPr dirty="0" sz="1200" spc="-50" b="1">
                <a:solidFill>
                  <a:srgbClr val="404040"/>
                </a:solidFill>
                <a:latin typeface="Calibri"/>
                <a:cs typeface="Calibri"/>
              </a:rPr>
              <a:t>2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5" name="object 15" descr=""/>
          <p:cNvSpPr txBox="1"/>
          <p:nvPr/>
        </p:nvSpPr>
        <p:spPr>
          <a:xfrm>
            <a:off x="410972" y="5558434"/>
            <a:ext cx="722630" cy="20891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b="1">
                <a:solidFill>
                  <a:srgbClr val="585858"/>
                </a:solidFill>
                <a:latin typeface="Calibri"/>
                <a:cs typeface="Calibri"/>
              </a:rPr>
              <a:t>San</a:t>
            </a:r>
            <a:r>
              <a:rPr dirty="0" sz="1200" spc="-5" b="1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dirty="0" sz="1200" spc="-10" b="1">
                <a:solidFill>
                  <a:srgbClr val="585858"/>
                </a:solidFill>
                <a:latin typeface="Calibri"/>
                <a:cs typeface="Calibri"/>
              </a:rPr>
              <a:t>Martín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6" name="object 16" descr=""/>
          <p:cNvSpPr txBox="1"/>
          <p:nvPr/>
        </p:nvSpPr>
        <p:spPr>
          <a:xfrm>
            <a:off x="779475" y="4841240"/>
            <a:ext cx="355600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10" b="1">
                <a:solidFill>
                  <a:srgbClr val="585858"/>
                </a:solidFill>
                <a:latin typeface="Calibri"/>
                <a:cs typeface="Calibri"/>
              </a:rPr>
              <a:t>Piura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7" name="object 17" descr=""/>
          <p:cNvSpPr txBox="1"/>
          <p:nvPr/>
        </p:nvSpPr>
        <p:spPr>
          <a:xfrm>
            <a:off x="528015" y="4123690"/>
            <a:ext cx="606425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10" b="1">
                <a:solidFill>
                  <a:srgbClr val="585858"/>
                </a:solidFill>
                <a:latin typeface="Calibri"/>
                <a:cs typeface="Calibri"/>
              </a:rPr>
              <a:t>Arequipa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8" name="object 18" descr=""/>
          <p:cNvSpPr txBox="1"/>
          <p:nvPr/>
        </p:nvSpPr>
        <p:spPr>
          <a:xfrm>
            <a:off x="546608" y="3406266"/>
            <a:ext cx="588645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10" b="1">
                <a:solidFill>
                  <a:srgbClr val="585858"/>
                </a:solidFill>
                <a:latin typeface="Calibri"/>
                <a:cs typeface="Calibri"/>
              </a:rPr>
              <a:t>Huánuco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9" name="object 19" descr=""/>
          <p:cNvSpPr txBox="1"/>
          <p:nvPr/>
        </p:nvSpPr>
        <p:spPr>
          <a:xfrm>
            <a:off x="410667" y="2688716"/>
            <a:ext cx="723900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b="1">
                <a:solidFill>
                  <a:srgbClr val="585858"/>
                </a:solidFill>
                <a:latin typeface="Calibri"/>
                <a:cs typeface="Calibri"/>
              </a:rPr>
              <a:t>La</a:t>
            </a:r>
            <a:r>
              <a:rPr dirty="0" sz="1200" spc="-20" b="1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dirty="0" sz="1200" spc="-10" b="1">
                <a:solidFill>
                  <a:srgbClr val="585858"/>
                </a:solidFill>
                <a:latin typeface="Calibri"/>
                <a:cs typeface="Calibri"/>
              </a:rPr>
              <a:t>Libertad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20" name="object 20" descr=""/>
          <p:cNvSpPr txBox="1"/>
          <p:nvPr/>
        </p:nvSpPr>
        <p:spPr>
          <a:xfrm>
            <a:off x="808126" y="1971294"/>
            <a:ext cx="326390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20" b="1">
                <a:solidFill>
                  <a:srgbClr val="585858"/>
                </a:solidFill>
                <a:latin typeface="Calibri"/>
                <a:cs typeface="Calibri"/>
              </a:rPr>
              <a:t>Lima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21" name="object 21" descr=""/>
          <p:cNvSpPr/>
          <p:nvPr/>
        </p:nvSpPr>
        <p:spPr>
          <a:xfrm>
            <a:off x="717105" y="6274606"/>
            <a:ext cx="97790" cy="97790"/>
          </a:xfrm>
          <a:custGeom>
            <a:avLst/>
            <a:gdLst/>
            <a:ahLst/>
            <a:cxnLst/>
            <a:rect l="l" t="t" r="r" b="b"/>
            <a:pathLst>
              <a:path w="97790" h="97789">
                <a:moveTo>
                  <a:pt x="97669" y="0"/>
                </a:moveTo>
                <a:lnTo>
                  <a:pt x="0" y="0"/>
                </a:lnTo>
                <a:lnTo>
                  <a:pt x="0" y="97669"/>
                </a:lnTo>
                <a:lnTo>
                  <a:pt x="97669" y="97669"/>
                </a:lnTo>
                <a:lnTo>
                  <a:pt x="97669" y="0"/>
                </a:lnTo>
                <a:close/>
              </a:path>
            </a:pathLst>
          </a:custGeom>
          <a:solidFill>
            <a:srgbClr val="4471C4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2" name="object 22" descr=""/>
          <p:cNvSpPr txBox="1"/>
          <p:nvPr/>
        </p:nvSpPr>
        <p:spPr>
          <a:xfrm>
            <a:off x="846226" y="6184493"/>
            <a:ext cx="549275" cy="2393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 spc="-10" b="1">
                <a:solidFill>
                  <a:srgbClr val="585858"/>
                </a:solidFill>
                <a:latin typeface="Calibri"/>
                <a:cs typeface="Calibri"/>
              </a:rPr>
              <a:t>España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23" name="object 23" descr=""/>
          <p:cNvSpPr/>
          <p:nvPr/>
        </p:nvSpPr>
        <p:spPr>
          <a:xfrm>
            <a:off x="1480438" y="6274606"/>
            <a:ext cx="97790" cy="97790"/>
          </a:xfrm>
          <a:custGeom>
            <a:avLst/>
            <a:gdLst/>
            <a:ahLst/>
            <a:cxnLst/>
            <a:rect l="l" t="t" r="r" b="b"/>
            <a:pathLst>
              <a:path w="97790" h="97789">
                <a:moveTo>
                  <a:pt x="97669" y="0"/>
                </a:moveTo>
                <a:lnTo>
                  <a:pt x="0" y="0"/>
                </a:lnTo>
                <a:lnTo>
                  <a:pt x="0" y="97669"/>
                </a:lnTo>
                <a:lnTo>
                  <a:pt x="97669" y="97669"/>
                </a:lnTo>
                <a:lnTo>
                  <a:pt x="97669" y="0"/>
                </a:lnTo>
                <a:close/>
              </a:path>
            </a:pathLst>
          </a:custGeom>
          <a:solidFill>
            <a:srgbClr val="C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4" name="object 24" descr=""/>
          <p:cNvSpPr txBox="1"/>
          <p:nvPr/>
        </p:nvSpPr>
        <p:spPr>
          <a:xfrm>
            <a:off x="1609725" y="6184493"/>
            <a:ext cx="1152525" cy="2393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 b="1">
                <a:solidFill>
                  <a:srgbClr val="585858"/>
                </a:solidFill>
                <a:latin typeface="Calibri"/>
                <a:cs typeface="Calibri"/>
              </a:rPr>
              <a:t>Estados</a:t>
            </a:r>
            <a:r>
              <a:rPr dirty="0" sz="1400" spc="-45" b="1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dirty="0" sz="1400" spc="-10" b="1">
                <a:solidFill>
                  <a:srgbClr val="585858"/>
                </a:solidFill>
                <a:latin typeface="Calibri"/>
                <a:cs typeface="Calibri"/>
              </a:rPr>
              <a:t>Unidos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25" name="object 25" descr=""/>
          <p:cNvSpPr/>
          <p:nvPr/>
        </p:nvSpPr>
        <p:spPr>
          <a:xfrm>
            <a:off x="2846070" y="6274606"/>
            <a:ext cx="97790" cy="97790"/>
          </a:xfrm>
          <a:custGeom>
            <a:avLst/>
            <a:gdLst/>
            <a:ahLst/>
            <a:cxnLst/>
            <a:rect l="l" t="t" r="r" b="b"/>
            <a:pathLst>
              <a:path w="97789" h="97789">
                <a:moveTo>
                  <a:pt x="97669" y="0"/>
                </a:moveTo>
                <a:lnTo>
                  <a:pt x="0" y="0"/>
                </a:lnTo>
                <a:lnTo>
                  <a:pt x="0" y="97669"/>
                </a:lnTo>
                <a:lnTo>
                  <a:pt x="97669" y="97669"/>
                </a:lnTo>
                <a:lnTo>
                  <a:pt x="97669" y="0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6" name="object 26" descr=""/>
          <p:cNvSpPr txBox="1"/>
          <p:nvPr/>
        </p:nvSpPr>
        <p:spPr>
          <a:xfrm>
            <a:off x="2975610" y="6184493"/>
            <a:ext cx="434975" cy="2393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 spc="-10" b="1">
                <a:solidFill>
                  <a:srgbClr val="585858"/>
                </a:solidFill>
                <a:latin typeface="Calibri"/>
                <a:cs typeface="Calibri"/>
              </a:rPr>
              <a:t>Brasil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27" name="object 27" descr=""/>
          <p:cNvSpPr/>
          <p:nvPr/>
        </p:nvSpPr>
        <p:spPr>
          <a:xfrm>
            <a:off x="3494278" y="6274606"/>
            <a:ext cx="97790" cy="97790"/>
          </a:xfrm>
          <a:custGeom>
            <a:avLst/>
            <a:gdLst/>
            <a:ahLst/>
            <a:cxnLst/>
            <a:rect l="l" t="t" r="r" b="b"/>
            <a:pathLst>
              <a:path w="97789" h="97789">
                <a:moveTo>
                  <a:pt x="97669" y="0"/>
                </a:moveTo>
                <a:lnTo>
                  <a:pt x="0" y="0"/>
                </a:lnTo>
                <a:lnTo>
                  <a:pt x="0" y="97669"/>
                </a:lnTo>
                <a:lnTo>
                  <a:pt x="97669" y="97669"/>
                </a:lnTo>
                <a:lnTo>
                  <a:pt x="97669" y="0"/>
                </a:lnTo>
                <a:close/>
              </a:path>
            </a:pathLst>
          </a:custGeom>
          <a:solidFill>
            <a:srgbClr val="00AFE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8" name="object 28" descr=""/>
          <p:cNvSpPr txBox="1"/>
          <p:nvPr/>
        </p:nvSpPr>
        <p:spPr>
          <a:xfrm>
            <a:off x="3623817" y="6184493"/>
            <a:ext cx="936625" cy="2393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 b="1">
                <a:solidFill>
                  <a:srgbClr val="585858"/>
                </a:solidFill>
                <a:latin typeface="Calibri"/>
                <a:cs typeface="Calibri"/>
              </a:rPr>
              <a:t>Reino</a:t>
            </a:r>
            <a:r>
              <a:rPr dirty="0" sz="1400" spc="-35" b="1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dirty="0" sz="1400" spc="-10" b="1">
                <a:solidFill>
                  <a:srgbClr val="585858"/>
                </a:solidFill>
                <a:latin typeface="Calibri"/>
                <a:cs typeface="Calibri"/>
              </a:rPr>
              <a:t>Unido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29" name="object 29" descr=""/>
          <p:cNvSpPr/>
          <p:nvPr/>
        </p:nvSpPr>
        <p:spPr>
          <a:xfrm>
            <a:off x="4644263" y="6274606"/>
            <a:ext cx="97790" cy="97790"/>
          </a:xfrm>
          <a:custGeom>
            <a:avLst/>
            <a:gdLst/>
            <a:ahLst/>
            <a:cxnLst/>
            <a:rect l="l" t="t" r="r" b="b"/>
            <a:pathLst>
              <a:path w="97789" h="97789">
                <a:moveTo>
                  <a:pt x="97669" y="0"/>
                </a:moveTo>
                <a:lnTo>
                  <a:pt x="0" y="0"/>
                </a:lnTo>
                <a:lnTo>
                  <a:pt x="0" y="97669"/>
                </a:lnTo>
                <a:lnTo>
                  <a:pt x="97669" y="97669"/>
                </a:lnTo>
                <a:lnTo>
                  <a:pt x="97669" y="0"/>
                </a:lnTo>
                <a:close/>
              </a:path>
            </a:pathLst>
          </a:custGeom>
          <a:solidFill>
            <a:srgbClr val="92D05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0" name="object 30" descr=""/>
          <p:cNvSpPr txBox="1"/>
          <p:nvPr/>
        </p:nvSpPr>
        <p:spPr>
          <a:xfrm>
            <a:off x="4773929" y="6184493"/>
            <a:ext cx="748665" cy="2393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 spc="-10" b="1">
                <a:solidFill>
                  <a:srgbClr val="585858"/>
                </a:solidFill>
                <a:latin typeface="Calibri"/>
                <a:cs typeface="Calibri"/>
              </a:rPr>
              <a:t>Inglaterra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31" name="object 31" descr=""/>
          <p:cNvSpPr/>
          <p:nvPr/>
        </p:nvSpPr>
        <p:spPr>
          <a:xfrm>
            <a:off x="7004684" y="1733804"/>
            <a:ext cx="0" cy="4304665"/>
          </a:xfrm>
          <a:custGeom>
            <a:avLst/>
            <a:gdLst/>
            <a:ahLst/>
            <a:cxnLst/>
            <a:rect l="l" t="t" r="r" b="b"/>
            <a:pathLst>
              <a:path w="0" h="4304665">
                <a:moveTo>
                  <a:pt x="0" y="4304398"/>
                </a:moveTo>
                <a:lnTo>
                  <a:pt x="0" y="0"/>
                </a:lnTo>
              </a:path>
            </a:pathLst>
          </a:custGeom>
          <a:ln w="9525">
            <a:solidFill>
              <a:srgbClr val="D9D9D9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2" name="object 32" descr=""/>
          <p:cNvSpPr txBox="1"/>
          <p:nvPr/>
        </p:nvSpPr>
        <p:spPr>
          <a:xfrm>
            <a:off x="7004684" y="5536691"/>
            <a:ext cx="522605" cy="287020"/>
          </a:xfrm>
          <a:prstGeom prst="rect">
            <a:avLst/>
          </a:prstGeom>
          <a:solidFill>
            <a:srgbClr val="C00000"/>
          </a:solidFill>
        </p:spPr>
        <p:txBody>
          <a:bodyPr wrap="square" lIns="0" tIns="43180" rIns="0" bIns="0" rtlCol="0" vert="horz">
            <a:spAutoFit/>
          </a:bodyPr>
          <a:lstStyle/>
          <a:p>
            <a:pPr algn="ctr" marL="1270">
              <a:lnSpc>
                <a:spcPct val="100000"/>
              </a:lnSpc>
              <a:spcBef>
                <a:spcPts val="340"/>
              </a:spcBef>
            </a:pPr>
            <a:r>
              <a:rPr dirty="0" sz="1200" spc="-50" b="1">
                <a:solidFill>
                  <a:srgbClr val="404040"/>
                </a:solidFill>
                <a:latin typeface="Calibri"/>
                <a:cs typeface="Calibri"/>
              </a:rPr>
              <a:t>1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33" name="object 33" descr=""/>
          <p:cNvSpPr txBox="1"/>
          <p:nvPr/>
        </p:nvSpPr>
        <p:spPr>
          <a:xfrm>
            <a:off x="7004684" y="4101084"/>
            <a:ext cx="522605" cy="287020"/>
          </a:xfrm>
          <a:prstGeom prst="rect">
            <a:avLst/>
          </a:prstGeom>
          <a:solidFill>
            <a:srgbClr val="C00000"/>
          </a:solidFill>
        </p:spPr>
        <p:txBody>
          <a:bodyPr wrap="square" lIns="0" tIns="43815" rIns="0" bIns="0" rtlCol="0" vert="horz">
            <a:spAutoFit/>
          </a:bodyPr>
          <a:lstStyle/>
          <a:p>
            <a:pPr algn="ctr" marL="1270">
              <a:lnSpc>
                <a:spcPct val="100000"/>
              </a:lnSpc>
              <a:spcBef>
                <a:spcPts val="345"/>
              </a:spcBef>
            </a:pPr>
            <a:r>
              <a:rPr dirty="0" sz="1200" spc="-50" b="1">
                <a:solidFill>
                  <a:srgbClr val="404040"/>
                </a:solidFill>
                <a:latin typeface="Calibri"/>
                <a:cs typeface="Calibri"/>
              </a:rPr>
              <a:t>1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34" name="object 34" descr=""/>
          <p:cNvSpPr txBox="1"/>
          <p:nvPr/>
        </p:nvSpPr>
        <p:spPr>
          <a:xfrm>
            <a:off x="7004684" y="3383279"/>
            <a:ext cx="522605" cy="288290"/>
          </a:xfrm>
          <a:prstGeom prst="rect">
            <a:avLst/>
          </a:prstGeom>
          <a:solidFill>
            <a:srgbClr val="C00000"/>
          </a:solidFill>
        </p:spPr>
        <p:txBody>
          <a:bodyPr wrap="square" lIns="0" tIns="43815" rIns="0" bIns="0" rtlCol="0" vert="horz">
            <a:spAutoFit/>
          </a:bodyPr>
          <a:lstStyle/>
          <a:p>
            <a:pPr algn="ctr" marL="1270">
              <a:lnSpc>
                <a:spcPct val="100000"/>
              </a:lnSpc>
              <a:spcBef>
                <a:spcPts val="345"/>
              </a:spcBef>
            </a:pPr>
            <a:r>
              <a:rPr dirty="0" sz="1200" spc="-50" b="1">
                <a:solidFill>
                  <a:srgbClr val="404040"/>
                </a:solidFill>
                <a:latin typeface="Calibri"/>
                <a:cs typeface="Calibri"/>
              </a:rPr>
              <a:t>1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35" name="object 35" descr=""/>
          <p:cNvSpPr txBox="1"/>
          <p:nvPr/>
        </p:nvSpPr>
        <p:spPr>
          <a:xfrm>
            <a:off x="7004684" y="2667000"/>
            <a:ext cx="522605" cy="287020"/>
          </a:xfrm>
          <a:prstGeom prst="rect">
            <a:avLst/>
          </a:prstGeom>
          <a:solidFill>
            <a:srgbClr val="C00000"/>
          </a:solidFill>
        </p:spPr>
        <p:txBody>
          <a:bodyPr wrap="square" lIns="0" tIns="42545" rIns="0" bIns="0" rtlCol="0" vert="horz">
            <a:spAutoFit/>
          </a:bodyPr>
          <a:lstStyle/>
          <a:p>
            <a:pPr algn="ctr" marL="1270">
              <a:lnSpc>
                <a:spcPct val="100000"/>
              </a:lnSpc>
              <a:spcBef>
                <a:spcPts val="335"/>
              </a:spcBef>
            </a:pPr>
            <a:r>
              <a:rPr dirty="0" sz="1200" spc="-50" b="1">
                <a:solidFill>
                  <a:srgbClr val="404040"/>
                </a:solidFill>
                <a:latin typeface="Calibri"/>
                <a:cs typeface="Calibri"/>
              </a:rPr>
              <a:t>1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36" name="object 36" descr=""/>
          <p:cNvSpPr txBox="1"/>
          <p:nvPr/>
        </p:nvSpPr>
        <p:spPr>
          <a:xfrm>
            <a:off x="7004684" y="1949195"/>
            <a:ext cx="1569720" cy="287020"/>
          </a:xfrm>
          <a:prstGeom prst="rect">
            <a:avLst/>
          </a:prstGeom>
          <a:solidFill>
            <a:srgbClr val="C00000"/>
          </a:solidFill>
        </p:spPr>
        <p:txBody>
          <a:bodyPr wrap="square" lIns="0" tIns="42545" rIns="0" bIns="0" rtlCol="0" vert="horz">
            <a:spAutoFit/>
          </a:bodyPr>
          <a:lstStyle/>
          <a:p>
            <a:pPr algn="ctr" marL="635">
              <a:lnSpc>
                <a:spcPct val="100000"/>
              </a:lnSpc>
              <a:spcBef>
                <a:spcPts val="335"/>
              </a:spcBef>
            </a:pPr>
            <a:r>
              <a:rPr dirty="0" sz="1200" spc="-50" b="1">
                <a:solidFill>
                  <a:srgbClr val="404040"/>
                </a:solidFill>
                <a:latin typeface="Calibri"/>
                <a:cs typeface="Calibri"/>
              </a:rPr>
              <a:t>3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37" name="object 37" descr=""/>
          <p:cNvSpPr txBox="1"/>
          <p:nvPr/>
        </p:nvSpPr>
        <p:spPr>
          <a:xfrm>
            <a:off x="7004684" y="4818888"/>
            <a:ext cx="522605" cy="287020"/>
          </a:xfrm>
          <a:prstGeom prst="rect">
            <a:avLst/>
          </a:prstGeom>
          <a:solidFill>
            <a:srgbClr val="FFFF00"/>
          </a:solidFill>
        </p:spPr>
        <p:txBody>
          <a:bodyPr wrap="square" lIns="0" tIns="43180" rIns="0" bIns="0" rtlCol="0" vert="horz">
            <a:spAutoFit/>
          </a:bodyPr>
          <a:lstStyle/>
          <a:p>
            <a:pPr algn="ctr" marL="1270">
              <a:lnSpc>
                <a:spcPct val="100000"/>
              </a:lnSpc>
              <a:spcBef>
                <a:spcPts val="340"/>
              </a:spcBef>
            </a:pPr>
            <a:r>
              <a:rPr dirty="0" sz="1200" spc="-50" b="1">
                <a:solidFill>
                  <a:srgbClr val="404040"/>
                </a:solidFill>
                <a:latin typeface="Calibri"/>
                <a:cs typeface="Calibri"/>
              </a:rPr>
              <a:t>1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38" name="object 38" descr=""/>
          <p:cNvSpPr txBox="1"/>
          <p:nvPr/>
        </p:nvSpPr>
        <p:spPr>
          <a:xfrm>
            <a:off x="8574023" y="1949195"/>
            <a:ext cx="523240" cy="287020"/>
          </a:xfrm>
          <a:prstGeom prst="rect">
            <a:avLst/>
          </a:prstGeom>
          <a:solidFill>
            <a:srgbClr val="FFFF00"/>
          </a:solidFill>
        </p:spPr>
        <p:txBody>
          <a:bodyPr wrap="square" lIns="0" tIns="42545" rIns="0" bIns="0" rtlCol="0" vert="horz">
            <a:spAutoFit/>
          </a:bodyPr>
          <a:lstStyle/>
          <a:p>
            <a:pPr algn="ctr" marL="635">
              <a:lnSpc>
                <a:spcPct val="100000"/>
              </a:lnSpc>
              <a:spcBef>
                <a:spcPts val="335"/>
              </a:spcBef>
            </a:pPr>
            <a:r>
              <a:rPr dirty="0" sz="1200" spc="-50" b="1">
                <a:solidFill>
                  <a:srgbClr val="404040"/>
                </a:solidFill>
                <a:latin typeface="Calibri"/>
                <a:cs typeface="Calibri"/>
              </a:rPr>
              <a:t>1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39" name="object 39" descr=""/>
          <p:cNvSpPr txBox="1"/>
          <p:nvPr/>
        </p:nvSpPr>
        <p:spPr>
          <a:xfrm>
            <a:off x="9096756" y="1949195"/>
            <a:ext cx="1568450" cy="287020"/>
          </a:xfrm>
          <a:prstGeom prst="rect">
            <a:avLst/>
          </a:prstGeom>
          <a:solidFill>
            <a:srgbClr val="00AFEF"/>
          </a:solidFill>
        </p:spPr>
        <p:txBody>
          <a:bodyPr wrap="square" lIns="0" tIns="42545" rIns="0" bIns="0" rtlCol="0" vert="horz">
            <a:spAutoFit/>
          </a:bodyPr>
          <a:lstStyle/>
          <a:p>
            <a:pPr algn="ctr" marL="1905">
              <a:lnSpc>
                <a:spcPct val="100000"/>
              </a:lnSpc>
              <a:spcBef>
                <a:spcPts val="335"/>
              </a:spcBef>
            </a:pPr>
            <a:r>
              <a:rPr dirty="0" sz="1200" spc="-50" b="1">
                <a:solidFill>
                  <a:srgbClr val="404040"/>
                </a:solidFill>
                <a:latin typeface="Calibri"/>
                <a:cs typeface="Calibri"/>
              </a:rPr>
              <a:t>3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40" name="object 40" descr=""/>
          <p:cNvSpPr txBox="1"/>
          <p:nvPr/>
        </p:nvSpPr>
        <p:spPr>
          <a:xfrm>
            <a:off x="10664952" y="1949195"/>
            <a:ext cx="524510" cy="287020"/>
          </a:xfrm>
          <a:prstGeom prst="rect">
            <a:avLst/>
          </a:prstGeom>
          <a:solidFill>
            <a:srgbClr val="92D050"/>
          </a:solidFill>
        </p:spPr>
        <p:txBody>
          <a:bodyPr wrap="square" lIns="0" tIns="42545" rIns="0" bIns="0" rtlCol="0" vert="horz">
            <a:spAutoFit/>
          </a:bodyPr>
          <a:lstStyle/>
          <a:p>
            <a:pPr algn="ctr" marL="1905">
              <a:lnSpc>
                <a:spcPct val="100000"/>
              </a:lnSpc>
              <a:spcBef>
                <a:spcPts val="335"/>
              </a:spcBef>
            </a:pPr>
            <a:r>
              <a:rPr dirty="0" sz="1200" spc="-50" b="1">
                <a:solidFill>
                  <a:srgbClr val="404040"/>
                </a:solidFill>
                <a:latin typeface="Calibri"/>
                <a:cs typeface="Calibri"/>
              </a:rPr>
              <a:t>1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41" name="object 41" descr=""/>
          <p:cNvSpPr txBox="1"/>
          <p:nvPr/>
        </p:nvSpPr>
        <p:spPr>
          <a:xfrm>
            <a:off x="6482588" y="5558434"/>
            <a:ext cx="394335" cy="20891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20" b="1">
                <a:solidFill>
                  <a:srgbClr val="585858"/>
                </a:solidFill>
                <a:latin typeface="Calibri"/>
                <a:cs typeface="Calibri"/>
              </a:rPr>
              <a:t>Cusco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42" name="object 42" descr=""/>
          <p:cNvSpPr txBox="1"/>
          <p:nvPr/>
        </p:nvSpPr>
        <p:spPr>
          <a:xfrm>
            <a:off x="6166484" y="4841240"/>
            <a:ext cx="711835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10" b="1">
                <a:solidFill>
                  <a:srgbClr val="585858"/>
                </a:solidFill>
                <a:latin typeface="Calibri"/>
                <a:cs typeface="Calibri"/>
              </a:rPr>
              <a:t>Moquegua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43" name="object 43" descr=""/>
          <p:cNvSpPr txBox="1"/>
          <p:nvPr/>
        </p:nvSpPr>
        <p:spPr>
          <a:xfrm>
            <a:off x="6671818" y="4123690"/>
            <a:ext cx="205740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25" b="1">
                <a:solidFill>
                  <a:srgbClr val="585858"/>
                </a:solidFill>
                <a:latin typeface="Calibri"/>
                <a:cs typeface="Calibri"/>
              </a:rPr>
              <a:t>Ica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44" name="object 44" descr=""/>
          <p:cNvSpPr txBox="1"/>
          <p:nvPr/>
        </p:nvSpPr>
        <p:spPr>
          <a:xfrm>
            <a:off x="6521577" y="3406266"/>
            <a:ext cx="355600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10" b="1">
                <a:solidFill>
                  <a:srgbClr val="585858"/>
                </a:solidFill>
                <a:latin typeface="Calibri"/>
                <a:cs typeface="Calibri"/>
              </a:rPr>
              <a:t>Piura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45" name="object 45" descr=""/>
          <p:cNvSpPr txBox="1"/>
          <p:nvPr/>
        </p:nvSpPr>
        <p:spPr>
          <a:xfrm>
            <a:off x="6518275" y="2688716"/>
            <a:ext cx="358775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10" b="1">
                <a:solidFill>
                  <a:srgbClr val="585858"/>
                </a:solidFill>
                <a:latin typeface="Calibri"/>
                <a:cs typeface="Calibri"/>
              </a:rPr>
              <a:t>Junín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46" name="object 46" descr=""/>
          <p:cNvSpPr txBox="1"/>
          <p:nvPr/>
        </p:nvSpPr>
        <p:spPr>
          <a:xfrm>
            <a:off x="6550279" y="1971294"/>
            <a:ext cx="326390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20" b="1">
                <a:solidFill>
                  <a:srgbClr val="585858"/>
                </a:solidFill>
                <a:latin typeface="Calibri"/>
                <a:cs typeface="Calibri"/>
              </a:rPr>
              <a:t>Lima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47" name="object 47" descr=""/>
          <p:cNvSpPr/>
          <p:nvPr/>
        </p:nvSpPr>
        <p:spPr>
          <a:xfrm>
            <a:off x="6527038" y="6274606"/>
            <a:ext cx="97790" cy="97790"/>
          </a:xfrm>
          <a:custGeom>
            <a:avLst/>
            <a:gdLst/>
            <a:ahLst/>
            <a:cxnLst/>
            <a:rect l="l" t="t" r="r" b="b"/>
            <a:pathLst>
              <a:path w="97790" h="97789">
                <a:moveTo>
                  <a:pt x="97669" y="0"/>
                </a:moveTo>
                <a:lnTo>
                  <a:pt x="0" y="0"/>
                </a:lnTo>
                <a:lnTo>
                  <a:pt x="0" y="97669"/>
                </a:lnTo>
                <a:lnTo>
                  <a:pt x="97669" y="97669"/>
                </a:lnTo>
                <a:lnTo>
                  <a:pt x="97669" y="0"/>
                </a:lnTo>
                <a:close/>
              </a:path>
            </a:pathLst>
          </a:custGeom>
          <a:solidFill>
            <a:srgbClr val="4471C4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8" name="object 48" descr=""/>
          <p:cNvSpPr txBox="1"/>
          <p:nvPr/>
        </p:nvSpPr>
        <p:spPr>
          <a:xfrm>
            <a:off x="6656958" y="6184493"/>
            <a:ext cx="549275" cy="2393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 spc="-10" b="1">
                <a:solidFill>
                  <a:srgbClr val="585858"/>
                </a:solidFill>
                <a:latin typeface="Calibri"/>
                <a:cs typeface="Calibri"/>
              </a:rPr>
              <a:t>España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49" name="object 49" descr=""/>
          <p:cNvSpPr/>
          <p:nvPr/>
        </p:nvSpPr>
        <p:spPr>
          <a:xfrm>
            <a:off x="7331202" y="6274606"/>
            <a:ext cx="97790" cy="97790"/>
          </a:xfrm>
          <a:custGeom>
            <a:avLst/>
            <a:gdLst/>
            <a:ahLst/>
            <a:cxnLst/>
            <a:rect l="l" t="t" r="r" b="b"/>
            <a:pathLst>
              <a:path w="97790" h="97789">
                <a:moveTo>
                  <a:pt x="97669" y="0"/>
                </a:moveTo>
                <a:lnTo>
                  <a:pt x="0" y="0"/>
                </a:lnTo>
                <a:lnTo>
                  <a:pt x="0" y="97669"/>
                </a:lnTo>
                <a:lnTo>
                  <a:pt x="97669" y="97669"/>
                </a:lnTo>
                <a:lnTo>
                  <a:pt x="97669" y="0"/>
                </a:lnTo>
                <a:close/>
              </a:path>
            </a:pathLst>
          </a:custGeom>
          <a:solidFill>
            <a:srgbClr val="C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0" name="object 50" descr=""/>
          <p:cNvSpPr txBox="1"/>
          <p:nvPr/>
        </p:nvSpPr>
        <p:spPr>
          <a:xfrm>
            <a:off x="7461250" y="6184493"/>
            <a:ext cx="1152525" cy="2393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 b="1">
                <a:solidFill>
                  <a:srgbClr val="585858"/>
                </a:solidFill>
                <a:latin typeface="Calibri"/>
                <a:cs typeface="Calibri"/>
              </a:rPr>
              <a:t>Estados</a:t>
            </a:r>
            <a:r>
              <a:rPr dirty="0" sz="1400" spc="-45" b="1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dirty="0" sz="1400" spc="-10" b="1">
                <a:solidFill>
                  <a:srgbClr val="585858"/>
                </a:solidFill>
                <a:latin typeface="Calibri"/>
                <a:cs typeface="Calibri"/>
              </a:rPr>
              <a:t>Unidos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51" name="object 51" descr=""/>
          <p:cNvSpPr/>
          <p:nvPr/>
        </p:nvSpPr>
        <p:spPr>
          <a:xfrm>
            <a:off x="8737727" y="6274606"/>
            <a:ext cx="97790" cy="97790"/>
          </a:xfrm>
          <a:custGeom>
            <a:avLst/>
            <a:gdLst/>
            <a:ahLst/>
            <a:cxnLst/>
            <a:rect l="l" t="t" r="r" b="b"/>
            <a:pathLst>
              <a:path w="97790" h="97789">
                <a:moveTo>
                  <a:pt x="97669" y="0"/>
                </a:moveTo>
                <a:lnTo>
                  <a:pt x="0" y="0"/>
                </a:lnTo>
                <a:lnTo>
                  <a:pt x="0" y="97669"/>
                </a:lnTo>
                <a:lnTo>
                  <a:pt x="97669" y="97669"/>
                </a:lnTo>
                <a:lnTo>
                  <a:pt x="97669" y="0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2" name="object 52" descr=""/>
          <p:cNvSpPr txBox="1"/>
          <p:nvPr/>
        </p:nvSpPr>
        <p:spPr>
          <a:xfrm>
            <a:off x="8867902" y="6184493"/>
            <a:ext cx="434975" cy="2393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 spc="-10" b="1">
                <a:solidFill>
                  <a:srgbClr val="585858"/>
                </a:solidFill>
                <a:latin typeface="Calibri"/>
                <a:cs typeface="Calibri"/>
              </a:rPr>
              <a:t>Brasil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53" name="object 53" descr=""/>
          <p:cNvSpPr/>
          <p:nvPr/>
        </p:nvSpPr>
        <p:spPr>
          <a:xfrm>
            <a:off x="9426956" y="6274606"/>
            <a:ext cx="97790" cy="97790"/>
          </a:xfrm>
          <a:custGeom>
            <a:avLst/>
            <a:gdLst/>
            <a:ahLst/>
            <a:cxnLst/>
            <a:rect l="l" t="t" r="r" b="b"/>
            <a:pathLst>
              <a:path w="97790" h="97789">
                <a:moveTo>
                  <a:pt x="97669" y="0"/>
                </a:moveTo>
                <a:lnTo>
                  <a:pt x="0" y="0"/>
                </a:lnTo>
                <a:lnTo>
                  <a:pt x="0" y="97669"/>
                </a:lnTo>
                <a:lnTo>
                  <a:pt x="97669" y="97669"/>
                </a:lnTo>
                <a:lnTo>
                  <a:pt x="97669" y="0"/>
                </a:lnTo>
                <a:close/>
              </a:path>
            </a:pathLst>
          </a:custGeom>
          <a:solidFill>
            <a:srgbClr val="00AFE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4" name="object 54" descr=""/>
          <p:cNvSpPr txBox="1"/>
          <p:nvPr/>
        </p:nvSpPr>
        <p:spPr>
          <a:xfrm>
            <a:off x="9557131" y="6184493"/>
            <a:ext cx="936625" cy="2393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 b="1">
                <a:solidFill>
                  <a:srgbClr val="585858"/>
                </a:solidFill>
                <a:latin typeface="Calibri"/>
                <a:cs typeface="Calibri"/>
              </a:rPr>
              <a:t>Reino</a:t>
            </a:r>
            <a:r>
              <a:rPr dirty="0" sz="1400" spc="-35" b="1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dirty="0" sz="1400" spc="-10" b="1">
                <a:solidFill>
                  <a:srgbClr val="585858"/>
                </a:solidFill>
                <a:latin typeface="Calibri"/>
                <a:cs typeface="Calibri"/>
              </a:rPr>
              <a:t>Unido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55" name="object 55" descr=""/>
          <p:cNvSpPr/>
          <p:nvPr/>
        </p:nvSpPr>
        <p:spPr>
          <a:xfrm>
            <a:off x="10617834" y="6274606"/>
            <a:ext cx="97790" cy="97790"/>
          </a:xfrm>
          <a:custGeom>
            <a:avLst/>
            <a:gdLst/>
            <a:ahLst/>
            <a:cxnLst/>
            <a:rect l="l" t="t" r="r" b="b"/>
            <a:pathLst>
              <a:path w="97790" h="97789">
                <a:moveTo>
                  <a:pt x="97669" y="0"/>
                </a:moveTo>
                <a:lnTo>
                  <a:pt x="0" y="0"/>
                </a:lnTo>
                <a:lnTo>
                  <a:pt x="0" y="97669"/>
                </a:lnTo>
                <a:lnTo>
                  <a:pt x="97669" y="97669"/>
                </a:lnTo>
                <a:lnTo>
                  <a:pt x="97669" y="0"/>
                </a:lnTo>
                <a:close/>
              </a:path>
            </a:pathLst>
          </a:custGeom>
          <a:solidFill>
            <a:srgbClr val="92D05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6" name="object 56" descr=""/>
          <p:cNvSpPr txBox="1"/>
          <p:nvPr/>
        </p:nvSpPr>
        <p:spPr>
          <a:xfrm>
            <a:off x="10748264" y="6184493"/>
            <a:ext cx="748665" cy="2393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 spc="-10" b="1">
                <a:solidFill>
                  <a:srgbClr val="585858"/>
                </a:solidFill>
                <a:latin typeface="Calibri"/>
                <a:cs typeface="Calibri"/>
              </a:rPr>
              <a:t>Inglaterra</a:t>
            </a:r>
            <a:endParaRPr sz="1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1168633" y="5194934"/>
            <a:ext cx="112522" cy="141858"/>
          </a:xfrm>
          <a:prstGeom prst="rect">
            <a:avLst/>
          </a:prstGeom>
        </p:spPr>
      </p:pic>
      <p:pic>
        <p:nvPicPr>
          <p:cNvPr id="3" name="object 3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77615" y="2972022"/>
            <a:ext cx="10789602" cy="2101786"/>
          </a:xfrm>
          <a:prstGeom prst="rect">
            <a:avLst/>
          </a:prstGeom>
        </p:spPr>
      </p:pic>
      <p:pic>
        <p:nvPicPr>
          <p:cNvPr id="4" name="object 4" descr="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1161490" y="5187791"/>
            <a:ext cx="126809" cy="156146"/>
          </a:xfrm>
          <a:prstGeom prst="rect">
            <a:avLst/>
          </a:prstGeom>
        </p:spPr>
      </p:pic>
      <p:sp>
        <p:nvSpPr>
          <p:cNvPr id="5" name="object 5" descr=""/>
          <p:cNvSpPr txBox="1"/>
          <p:nvPr/>
        </p:nvSpPr>
        <p:spPr>
          <a:xfrm>
            <a:off x="1669160" y="1625853"/>
            <a:ext cx="1003300" cy="4826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 indent="104775">
              <a:lnSpc>
                <a:spcPct val="100000"/>
              </a:lnSpc>
              <a:spcBef>
                <a:spcPts val="100"/>
              </a:spcBef>
            </a:pPr>
            <a:r>
              <a:rPr dirty="0" sz="1500" spc="-10" b="1">
                <a:solidFill>
                  <a:srgbClr val="DE8430"/>
                </a:solidFill>
                <a:latin typeface="Roboto"/>
                <a:cs typeface="Roboto"/>
              </a:rPr>
              <a:t>Trfimites engorrosos</a:t>
            </a:r>
            <a:endParaRPr sz="1500">
              <a:latin typeface="Roboto"/>
              <a:cs typeface="Roboto"/>
            </a:endParaRPr>
          </a:p>
        </p:txBody>
      </p:sp>
      <p:sp>
        <p:nvSpPr>
          <p:cNvPr id="6" name="object 6" descr=""/>
          <p:cNvSpPr txBox="1"/>
          <p:nvPr/>
        </p:nvSpPr>
        <p:spPr>
          <a:xfrm>
            <a:off x="1526286" y="2310511"/>
            <a:ext cx="1289685" cy="36131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279400" marR="5080" indent="-266700">
              <a:lnSpc>
                <a:spcPct val="100000"/>
              </a:lnSpc>
              <a:spcBef>
                <a:spcPts val="105"/>
              </a:spcBef>
            </a:pPr>
            <a:r>
              <a:rPr dirty="0" sz="1100">
                <a:solidFill>
                  <a:srgbClr val="474747"/>
                </a:solidFill>
                <a:latin typeface="Roboto"/>
                <a:cs typeface="Roboto"/>
              </a:rPr>
              <a:t>Proceso</a:t>
            </a:r>
            <a:r>
              <a:rPr dirty="0" sz="1100" spc="-40">
                <a:solidFill>
                  <a:srgbClr val="474747"/>
                </a:solidFill>
                <a:latin typeface="Roboto"/>
                <a:cs typeface="Roboto"/>
              </a:rPr>
              <a:t> </a:t>
            </a:r>
            <a:r>
              <a:rPr dirty="0" sz="1100">
                <a:solidFill>
                  <a:srgbClr val="474747"/>
                </a:solidFill>
                <a:latin typeface="Roboto"/>
                <a:cs typeface="Roboto"/>
              </a:rPr>
              <a:t>de</a:t>
            </a:r>
            <a:r>
              <a:rPr dirty="0" sz="1100" spc="-25">
                <a:solidFill>
                  <a:srgbClr val="474747"/>
                </a:solidFill>
                <a:latin typeface="Roboto"/>
                <a:cs typeface="Roboto"/>
              </a:rPr>
              <a:t> </a:t>
            </a:r>
            <a:r>
              <a:rPr dirty="0" sz="1100" spc="-10">
                <a:solidFill>
                  <a:srgbClr val="474747"/>
                </a:solidFill>
                <a:latin typeface="Roboto"/>
                <a:cs typeface="Roboto"/>
              </a:rPr>
              <a:t>solicitud complicado</a:t>
            </a:r>
            <a:endParaRPr sz="1100">
              <a:latin typeface="Roboto"/>
              <a:cs typeface="Roboto"/>
            </a:endParaRPr>
          </a:p>
        </p:txBody>
      </p:sp>
      <p:sp>
        <p:nvSpPr>
          <p:cNvPr id="7" name="object 7" descr=""/>
          <p:cNvSpPr txBox="1"/>
          <p:nvPr/>
        </p:nvSpPr>
        <p:spPr>
          <a:xfrm>
            <a:off x="5616066" y="1901444"/>
            <a:ext cx="1546860" cy="77089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dirty="0" sz="1500" b="1">
                <a:solidFill>
                  <a:srgbClr val="3BC583"/>
                </a:solidFill>
                <a:latin typeface="Roboto"/>
                <a:cs typeface="Roboto"/>
              </a:rPr>
              <a:t>Plazo </a:t>
            </a:r>
            <a:r>
              <a:rPr dirty="0" sz="1500" spc="-10" b="1">
                <a:solidFill>
                  <a:srgbClr val="3BC583"/>
                </a:solidFill>
                <a:latin typeface="Roboto"/>
                <a:cs typeface="Roboto"/>
              </a:rPr>
              <a:t>inadecuado</a:t>
            </a:r>
            <a:endParaRPr sz="1500">
              <a:latin typeface="Roboto"/>
              <a:cs typeface="Roboto"/>
            </a:endParaRPr>
          </a:p>
          <a:p>
            <a:pPr algn="ctr" marL="60960" marR="52069">
              <a:lnSpc>
                <a:spcPct val="100000"/>
              </a:lnSpc>
              <a:spcBef>
                <a:spcPts val="1425"/>
              </a:spcBef>
            </a:pPr>
            <a:r>
              <a:rPr dirty="0" sz="1100">
                <a:solidFill>
                  <a:srgbClr val="474747"/>
                </a:solidFill>
                <a:latin typeface="Roboto"/>
                <a:cs typeface="Roboto"/>
              </a:rPr>
              <a:t>Brecha</a:t>
            </a:r>
            <a:r>
              <a:rPr dirty="0" sz="1100" spc="-50">
                <a:solidFill>
                  <a:srgbClr val="474747"/>
                </a:solidFill>
                <a:latin typeface="Roboto"/>
                <a:cs typeface="Roboto"/>
              </a:rPr>
              <a:t> </a:t>
            </a:r>
            <a:r>
              <a:rPr dirty="0" sz="1100">
                <a:solidFill>
                  <a:srgbClr val="474747"/>
                </a:solidFill>
                <a:latin typeface="Roboto"/>
                <a:cs typeface="Roboto"/>
              </a:rPr>
              <a:t>entre</a:t>
            </a:r>
            <a:r>
              <a:rPr dirty="0" sz="1100" spc="-25">
                <a:solidFill>
                  <a:srgbClr val="474747"/>
                </a:solidFill>
                <a:latin typeface="Roboto"/>
                <a:cs typeface="Roboto"/>
              </a:rPr>
              <a:t> </a:t>
            </a:r>
            <a:r>
              <a:rPr dirty="0" sz="1100" spc="-10">
                <a:solidFill>
                  <a:srgbClr val="474747"/>
                </a:solidFill>
                <a:latin typeface="Roboto"/>
                <a:cs typeface="Roboto"/>
              </a:rPr>
              <a:t>anuncio</a:t>
            </a:r>
            <a:r>
              <a:rPr dirty="0" sz="1100" spc="-40">
                <a:solidFill>
                  <a:srgbClr val="474747"/>
                </a:solidFill>
                <a:latin typeface="Roboto"/>
                <a:cs typeface="Roboto"/>
              </a:rPr>
              <a:t> </a:t>
            </a:r>
            <a:r>
              <a:rPr dirty="0" sz="1100" spc="-50">
                <a:solidFill>
                  <a:srgbClr val="474747"/>
                </a:solidFill>
                <a:latin typeface="Roboto"/>
                <a:cs typeface="Roboto"/>
              </a:rPr>
              <a:t>y </a:t>
            </a:r>
            <a:r>
              <a:rPr dirty="0" sz="1100" spc="-10">
                <a:solidFill>
                  <a:srgbClr val="474747"/>
                </a:solidFill>
                <a:latin typeface="Roboto"/>
                <a:cs typeface="Roboto"/>
              </a:rPr>
              <a:t>financiamiento</a:t>
            </a:r>
            <a:endParaRPr sz="1100">
              <a:latin typeface="Roboto"/>
              <a:cs typeface="Roboto"/>
            </a:endParaRPr>
          </a:p>
        </p:txBody>
      </p:sp>
      <p:sp>
        <p:nvSpPr>
          <p:cNvPr id="8" name="object 8" descr=""/>
          <p:cNvSpPr txBox="1"/>
          <p:nvPr/>
        </p:nvSpPr>
        <p:spPr>
          <a:xfrm>
            <a:off x="3733546" y="5208523"/>
            <a:ext cx="1259840" cy="483234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dirty="0" sz="1500" b="1">
                <a:solidFill>
                  <a:srgbClr val="DFCA15"/>
                </a:solidFill>
                <a:latin typeface="Roboto"/>
                <a:cs typeface="Roboto"/>
              </a:rPr>
              <a:t>Plazo</a:t>
            </a:r>
            <a:r>
              <a:rPr dirty="0" sz="1500" spc="-20" b="1">
                <a:solidFill>
                  <a:srgbClr val="DFCA15"/>
                </a:solidFill>
                <a:latin typeface="Roboto"/>
                <a:cs typeface="Roboto"/>
              </a:rPr>
              <a:t> </a:t>
            </a:r>
            <a:r>
              <a:rPr dirty="0" sz="1500" b="1">
                <a:solidFill>
                  <a:srgbClr val="DFCA15"/>
                </a:solidFill>
                <a:latin typeface="Roboto"/>
                <a:cs typeface="Roboto"/>
              </a:rPr>
              <a:t>corto</a:t>
            </a:r>
            <a:r>
              <a:rPr dirty="0" sz="1500" spc="5" b="1">
                <a:solidFill>
                  <a:srgbClr val="DFCA15"/>
                </a:solidFill>
                <a:latin typeface="Roboto"/>
                <a:cs typeface="Roboto"/>
              </a:rPr>
              <a:t> </a:t>
            </a:r>
            <a:r>
              <a:rPr dirty="0" sz="1500" spc="-25" b="1">
                <a:solidFill>
                  <a:srgbClr val="DFCA15"/>
                </a:solidFill>
                <a:latin typeface="Roboto"/>
                <a:cs typeface="Roboto"/>
              </a:rPr>
              <a:t>de</a:t>
            </a:r>
            <a:endParaRPr sz="1500">
              <a:latin typeface="Roboto"/>
              <a:cs typeface="Roboto"/>
            </a:endParaRPr>
          </a:p>
          <a:p>
            <a:pPr algn="ctr" marL="2540">
              <a:lnSpc>
                <a:spcPct val="100000"/>
              </a:lnSpc>
            </a:pPr>
            <a:r>
              <a:rPr dirty="0" sz="1500" spc="-10" b="1">
                <a:solidFill>
                  <a:srgbClr val="DFCA15"/>
                </a:solidFill>
                <a:latin typeface="Roboto"/>
                <a:cs typeface="Roboto"/>
              </a:rPr>
              <a:t>solicitud</a:t>
            </a:r>
            <a:endParaRPr sz="1500">
              <a:latin typeface="Roboto"/>
              <a:cs typeface="Roboto"/>
            </a:endParaRPr>
          </a:p>
        </p:txBody>
      </p:sp>
      <p:sp>
        <p:nvSpPr>
          <p:cNvPr id="9" name="object 9" descr=""/>
          <p:cNvSpPr txBox="1"/>
          <p:nvPr/>
        </p:nvSpPr>
        <p:spPr>
          <a:xfrm>
            <a:off x="7914893" y="5208523"/>
            <a:ext cx="1335405" cy="2540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500" b="1">
                <a:solidFill>
                  <a:srgbClr val="4E87E7"/>
                </a:solidFill>
                <a:latin typeface="Roboto"/>
                <a:cs typeface="Roboto"/>
              </a:rPr>
              <a:t>Reglas </a:t>
            </a:r>
            <a:r>
              <a:rPr dirty="0" sz="1500" spc="-10" b="1">
                <a:solidFill>
                  <a:srgbClr val="4E87E7"/>
                </a:solidFill>
                <a:latin typeface="Roboto"/>
                <a:cs typeface="Roboto"/>
              </a:rPr>
              <a:t>injustas</a:t>
            </a:r>
            <a:endParaRPr sz="1500">
              <a:latin typeface="Roboto"/>
              <a:cs typeface="Roboto"/>
            </a:endParaRPr>
          </a:p>
        </p:txBody>
      </p:sp>
      <p:sp>
        <p:nvSpPr>
          <p:cNvPr id="10" name="object 10" descr=""/>
          <p:cNvSpPr txBox="1"/>
          <p:nvPr/>
        </p:nvSpPr>
        <p:spPr>
          <a:xfrm>
            <a:off x="3690620" y="5893409"/>
            <a:ext cx="1348105" cy="36131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464820" marR="5080" indent="-452755">
              <a:lnSpc>
                <a:spcPct val="100000"/>
              </a:lnSpc>
              <a:spcBef>
                <a:spcPts val="100"/>
              </a:spcBef>
            </a:pPr>
            <a:r>
              <a:rPr dirty="0" sz="1100">
                <a:solidFill>
                  <a:srgbClr val="474747"/>
                </a:solidFill>
                <a:latin typeface="Roboto"/>
                <a:cs typeface="Roboto"/>
              </a:rPr>
              <a:t>Tiempo</a:t>
            </a:r>
            <a:r>
              <a:rPr dirty="0" sz="1100" spc="-40">
                <a:solidFill>
                  <a:srgbClr val="474747"/>
                </a:solidFill>
                <a:latin typeface="Roboto"/>
                <a:cs typeface="Roboto"/>
              </a:rPr>
              <a:t> </a:t>
            </a:r>
            <a:r>
              <a:rPr dirty="0" sz="1100" spc="-10">
                <a:solidFill>
                  <a:srgbClr val="474747"/>
                </a:solidFill>
                <a:latin typeface="Roboto"/>
                <a:cs typeface="Roboto"/>
              </a:rPr>
              <a:t>limitado</a:t>
            </a:r>
            <a:r>
              <a:rPr dirty="0" sz="1100" spc="-25">
                <a:solidFill>
                  <a:srgbClr val="474747"/>
                </a:solidFill>
                <a:latin typeface="Roboto"/>
                <a:cs typeface="Roboto"/>
              </a:rPr>
              <a:t> </a:t>
            </a:r>
            <a:r>
              <a:rPr dirty="0" sz="1100" spc="-20">
                <a:solidFill>
                  <a:srgbClr val="474747"/>
                </a:solidFill>
                <a:latin typeface="Roboto"/>
                <a:cs typeface="Roboto"/>
              </a:rPr>
              <a:t>para </a:t>
            </a:r>
            <a:r>
              <a:rPr dirty="0" sz="1100" spc="-10">
                <a:solidFill>
                  <a:srgbClr val="474747"/>
                </a:solidFill>
                <a:latin typeface="Roboto"/>
                <a:cs typeface="Roboto"/>
              </a:rPr>
              <a:t>aplicar</a:t>
            </a:r>
            <a:endParaRPr sz="1100">
              <a:latin typeface="Roboto"/>
              <a:cs typeface="Roboto"/>
            </a:endParaRPr>
          </a:p>
        </p:txBody>
      </p:sp>
      <p:sp>
        <p:nvSpPr>
          <p:cNvPr id="11" name="object 11" descr=""/>
          <p:cNvSpPr txBox="1"/>
          <p:nvPr/>
        </p:nvSpPr>
        <p:spPr>
          <a:xfrm>
            <a:off x="7848345" y="5652312"/>
            <a:ext cx="1466850" cy="5289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ctr" marL="12065" marR="5080" indent="2540">
              <a:lnSpc>
                <a:spcPct val="100000"/>
              </a:lnSpc>
              <a:spcBef>
                <a:spcPts val="100"/>
              </a:spcBef>
            </a:pPr>
            <a:r>
              <a:rPr dirty="0" sz="1100" spc="-10">
                <a:solidFill>
                  <a:srgbClr val="474747"/>
                </a:solidFill>
                <a:latin typeface="Roboto"/>
                <a:cs typeface="Roboto"/>
              </a:rPr>
              <a:t>Sanciones desproporcionadas</a:t>
            </a:r>
            <a:r>
              <a:rPr dirty="0" sz="1100" spc="-20">
                <a:solidFill>
                  <a:srgbClr val="474747"/>
                </a:solidFill>
                <a:latin typeface="Roboto"/>
                <a:cs typeface="Roboto"/>
              </a:rPr>
              <a:t> </a:t>
            </a:r>
            <a:r>
              <a:rPr dirty="0" sz="1100" spc="-25">
                <a:solidFill>
                  <a:srgbClr val="474747"/>
                </a:solidFill>
                <a:latin typeface="Roboto"/>
                <a:cs typeface="Roboto"/>
              </a:rPr>
              <a:t>por </a:t>
            </a:r>
            <a:r>
              <a:rPr dirty="0" sz="1100" spc="-10">
                <a:solidFill>
                  <a:srgbClr val="474747"/>
                </a:solidFill>
                <a:latin typeface="Roboto"/>
                <a:cs typeface="Roboto"/>
              </a:rPr>
              <a:t>incumplimiento</a:t>
            </a:r>
            <a:endParaRPr sz="1100">
              <a:latin typeface="Roboto"/>
              <a:cs typeface="Roboto"/>
            </a:endParaRPr>
          </a:p>
        </p:txBody>
      </p:sp>
      <p:sp>
        <p:nvSpPr>
          <p:cNvPr id="12" name="object 12"/>
          <p:cNvSpPr txBox="1">
            <a:spLocks noGrp="1"/>
          </p:cNvSpPr>
          <p:nvPr>
            <p:ph type="title"/>
          </p:nvPr>
        </p:nvSpPr>
        <p:spPr>
          <a:xfrm>
            <a:off x="180847" y="-82803"/>
            <a:ext cx="9521825" cy="124460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dirty="0" spc="-10" b="1">
                <a:latin typeface="Calibri"/>
                <a:cs typeface="Calibri"/>
              </a:rPr>
              <a:t>Satisfacción</a:t>
            </a:r>
            <a:r>
              <a:rPr dirty="0" spc="-60" b="1">
                <a:latin typeface="Calibri"/>
                <a:cs typeface="Calibri"/>
              </a:rPr>
              <a:t> </a:t>
            </a:r>
            <a:r>
              <a:rPr dirty="0" b="1">
                <a:latin typeface="Calibri"/>
                <a:cs typeface="Calibri"/>
              </a:rPr>
              <a:t>de</a:t>
            </a:r>
            <a:r>
              <a:rPr dirty="0" spc="-125" b="1">
                <a:latin typeface="Calibri"/>
                <a:cs typeface="Calibri"/>
              </a:rPr>
              <a:t> </a:t>
            </a:r>
            <a:r>
              <a:rPr dirty="0" b="1">
                <a:latin typeface="Calibri"/>
                <a:cs typeface="Calibri"/>
              </a:rPr>
              <a:t>Beneficiarios</a:t>
            </a:r>
            <a:r>
              <a:rPr dirty="0" spc="-100" b="1">
                <a:latin typeface="Calibri"/>
                <a:cs typeface="Calibri"/>
              </a:rPr>
              <a:t> </a:t>
            </a:r>
            <a:r>
              <a:rPr dirty="0" b="1">
                <a:latin typeface="Calibri"/>
                <a:cs typeface="Calibri"/>
              </a:rPr>
              <a:t>Alta</a:t>
            </a:r>
            <a:r>
              <a:rPr dirty="0" spc="-95" b="1">
                <a:latin typeface="Calibri"/>
                <a:cs typeface="Calibri"/>
              </a:rPr>
              <a:t> </a:t>
            </a:r>
            <a:r>
              <a:rPr dirty="0" b="1">
                <a:latin typeface="Calibri"/>
                <a:cs typeface="Calibri"/>
              </a:rPr>
              <a:t>en</a:t>
            </a:r>
            <a:r>
              <a:rPr dirty="0" spc="-110" b="1">
                <a:latin typeface="Calibri"/>
                <a:cs typeface="Calibri"/>
              </a:rPr>
              <a:t> </a:t>
            </a:r>
            <a:r>
              <a:rPr dirty="0" spc="-10" b="1">
                <a:latin typeface="Calibri"/>
                <a:cs typeface="Calibri"/>
              </a:rPr>
              <a:t>General: </a:t>
            </a:r>
            <a:r>
              <a:rPr dirty="0" b="1">
                <a:latin typeface="Calibri"/>
                <a:cs typeface="Calibri"/>
              </a:rPr>
              <a:t>Algunas</a:t>
            </a:r>
            <a:r>
              <a:rPr dirty="0" spc="-114" b="1">
                <a:latin typeface="Calibri"/>
                <a:cs typeface="Calibri"/>
              </a:rPr>
              <a:t> </a:t>
            </a:r>
            <a:r>
              <a:rPr dirty="0" spc="-10" b="1">
                <a:latin typeface="Calibri"/>
                <a:cs typeface="Calibri"/>
              </a:rPr>
              <a:t>Excepciones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11251" y="374650"/>
            <a:ext cx="3717925" cy="39116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400" spc="-70" b="1">
                <a:latin typeface="Verdana"/>
                <a:cs typeface="Verdana"/>
              </a:rPr>
              <a:t>Componentes</a:t>
            </a:r>
            <a:r>
              <a:rPr dirty="0" sz="2400" spc="-130" b="1">
                <a:latin typeface="Verdana"/>
                <a:cs typeface="Verdana"/>
              </a:rPr>
              <a:t> </a:t>
            </a:r>
            <a:r>
              <a:rPr dirty="0" sz="2400" spc="-85" b="1">
                <a:latin typeface="Verdana"/>
                <a:cs typeface="Verdana"/>
              </a:rPr>
              <a:t>del</a:t>
            </a:r>
            <a:r>
              <a:rPr dirty="0" sz="2400" spc="-114" b="1">
                <a:latin typeface="Verdana"/>
                <a:cs typeface="Verdana"/>
              </a:rPr>
              <a:t> </a:t>
            </a:r>
            <a:r>
              <a:rPr dirty="0" sz="2400" spc="-80" b="1">
                <a:latin typeface="Verdana"/>
                <a:cs typeface="Verdana"/>
              </a:rPr>
              <a:t>AGP:</a:t>
            </a:r>
            <a:endParaRPr sz="2400">
              <a:latin typeface="Verdana"/>
              <a:cs typeface="Verdana"/>
            </a:endParaRPr>
          </a:p>
        </p:txBody>
      </p:sp>
      <p:grpSp>
        <p:nvGrpSpPr>
          <p:cNvPr id="3" name="object 3" descr=""/>
          <p:cNvGrpSpPr/>
          <p:nvPr/>
        </p:nvGrpSpPr>
        <p:grpSpPr>
          <a:xfrm>
            <a:off x="1658239" y="4090542"/>
            <a:ext cx="2327275" cy="1401445"/>
            <a:chOff x="1658239" y="4090542"/>
            <a:chExt cx="2327275" cy="1401445"/>
          </a:xfrm>
        </p:grpSpPr>
        <p:pic>
          <p:nvPicPr>
            <p:cNvPr id="4" name="object 4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661414" y="4093209"/>
              <a:ext cx="2320544" cy="1395730"/>
            </a:xfrm>
            <a:prstGeom prst="rect">
              <a:avLst/>
            </a:prstGeom>
          </p:spPr>
        </p:pic>
        <p:sp>
          <p:nvSpPr>
            <p:cNvPr id="5" name="object 5" descr=""/>
            <p:cNvSpPr/>
            <p:nvPr/>
          </p:nvSpPr>
          <p:spPr>
            <a:xfrm>
              <a:off x="1661414" y="4093717"/>
              <a:ext cx="2320925" cy="1395095"/>
            </a:xfrm>
            <a:custGeom>
              <a:avLst/>
              <a:gdLst/>
              <a:ahLst/>
              <a:cxnLst/>
              <a:rect l="l" t="t" r="r" b="b"/>
              <a:pathLst>
                <a:path w="2320925" h="1395095">
                  <a:moveTo>
                    <a:pt x="2320544" y="0"/>
                  </a:moveTo>
                  <a:lnTo>
                    <a:pt x="2320544" y="224662"/>
                  </a:lnTo>
                  <a:lnTo>
                    <a:pt x="224790" y="224662"/>
                  </a:lnTo>
                  <a:lnTo>
                    <a:pt x="224790" y="1394586"/>
                  </a:lnTo>
                  <a:lnTo>
                    <a:pt x="0" y="1394586"/>
                  </a:lnTo>
                  <a:lnTo>
                    <a:pt x="0" y="0"/>
                  </a:lnTo>
                  <a:lnTo>
                    <a:pt x="2320544" y="0"/>
                  </a:lnTo>
                  <a:close/>
                </a:path>
              </a:pathLst>
            </a:custGeom>
            <a:ln w="6350">
              <a:solidFill>
                <a:srgbClr val="5B9BD4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6" name="object 6" descr=""/>
          <p:cNvSpPr txBox="1"/>
          <p:nvPr/>
        </p:nvSpPr>
        <p:spPr>
          <a:xfrm>
            <a:off x="1955419" y="4344415"/>
            <a:ext cx="1931035" cy="890269"/>
          </a:xfrm>
          <a:prstGeom prst="rect">
            <a:avLst/>
          </a:prstGeom>
        </p:spPr>
        <p:txBody>
          <a:bodyPr wrap="square" lIns="0" tIns="38100" rIns="0" bIns="0" rtlCol="0" vert="horz">
            <a:spAutoFit/>
          </a:bodyPr>
          <a:lstStyle/>
          <a:p>
            <a:pPr marL="12700" marR="5080">
              <a:lnSpc>
                <a:spcPct val="91800"/>
              </a:lnSpc>
              <a:spcBef>
                <a:spcPts val="300"/>
              </a:spcBef>
            </a:pPr>
            <a:r>
              <a:rPr dirty="0" sz="2000" b="1">
                <a:latin typeface="Calibri"/>
                <a:cs typeface="Calibri"/>
              </a:rPr>
              <a:t>Informe</a:t>
            </a:r>
            <a:r>
              <a:rPr dirty="0" sz="2000" spc="-114" b="1">
                <a:latin typeface="Calibri"/>
                <a:cs typeface="Calibri"/>
              </a:rPr>
              <a:t> </a:t>
            </a:r>
            <a:r>
              <a:rPr dirty="0" sz="2000" spc="-25" b="1">
                <a:latin typeface="Calibri"/>
                <a:cs typeface="Calibri"/>
              </a:rPr>
              <a:t>de </a:t>
            </a:r>
            <a:r>
              <a:rPr dirty="0" sz="2000" spc="-10" b="1">
                <a:latin typeface="Calibri"/>
                <a:cs typeface="Calibri"/>
              </a:rPr>
              <a:t>contexto</a:t>
            </a:r>
            <a:r>
              <a:rPr dirty="0" sz="2000" spc="-50" b="1">
                <a:latin typeface="Calibri"/>
                <a:cs typeface="Calibri"/>
              </a:rPr>
              <a:t> </a:t>
            </a:r>
            <a:r>
              <a:rPr dirty="0" sz="2000" b="1">
                <a:latin typeface="Calibri"/>
                <a:cs typeface="Calibri"/>
              </a:rPr>
              <a:t>de</a:t>
            </a:r>
            <a:r>
              <a:rPr dirty="0" sz="2000" spc="-30" b="1">
                <a:latin typeface="Calibri"/>
                <a:cs typeface="Calibri"/>
              </a:rPr>
              <a:t> </a:t>
            </a:r>
            <a:r>
              <a:rPr dirty="0" sz="2000" b="1">
                <a:latin typeface="Calibri"/>
                <a:cs typeface="Calibri"/>
              </a:rPr>
              <a:t>país</a:t>
            </a:r>
            <a:r>
              <a:rPr dirty="0" sz="2000" spc="-25" b="1">
                <a:latin typeface="Calibri"/>
                <a:cs typeface="Calibri"/>
              </a:rPr>
              <a:t> </a:t>
            </a:r>
            <a:r>
              <a:rPr dirty="0" sz="2000" spc="-50" b="1">
                <a:latin typeface="Calibri"/>
                <a:cs typeface="Calibri"/>
              </a:rPr>
              <a:t>y </a:t>
            </a:r>
            <a:r>
              <a:rPr dirty="0" sz="2000" b="1">
                <a:latin typeface="Calibri"/>
                <a:cs typeface="Calibri"/>
              </a:rPr>
              <a:t>policy</a:t>
            </a:r>
            <a:r>
              <a:rPr dirty="0" sz="2000" spc="-35" b="1">
                <a:latin typeface="Calibri"/>
                <a:cs typeface="Calibri"/>
              </a:rPr>
              <a:t> </a:t>
            </a:r>
            <a:r>
              <a:rPr dirty="0" sz="2000" b="1">
                <a:latin typeface="Calibri"/>
                <a:cs typeface="Calibri"/>
              </a:rPr>
              <a:t>mix</a:t>
            </a:r>
            <a:r>
              <a:rPr dirty="0" sz="2000" spc="-30" b="1">
                <a:latin typeface="Calibri"/>
                <a:cs typeface="Calibri"/>
              </a:rPr>
              <a:t> </a:t>
            </a:r>
            <a:r>
              <a:rPr dirty="0" sz="2000" b="1">
                <a:latin typeface="Calibri"/>
                <a:cs typeface="Calibri"/>
              </a:rPr>
              <a:t>en</a:t>
            </a:r>
            <a:r>
              <a:rPr dirty="0" sz="2000" spc="-30" b="1">
                <a:latin typeface="Calibri"/>
                <a:cs typeface="Calibri"/>
              </a:rPr>
              <a:t> </a:t>
            </a:r>
            <a:r>
              <a:rPr dirty="0" sz="2000" spc="-25" b="1">
                <a:latin typeface="Calibri"/>
                <a:cs typeface="Calibri"/>
              </a:rPr>
              <a:t>CTI</a:t>
            </a:r>
            <a:endParaRPr sz="2000">
              <a:latin typeface="Calibri"/>
              <a:cs typeface="Calibri"/>
            </a:endParaRPr>
          </a:p>
        </p:txBody>
      </p:sp>
      <p:grpSp>
        <p:nvGrpSpPr>
          <p:cNvPr id="7" name="object 7" descr=""/>
          <p:cNvGrpSpPr/>
          <p:nvPr/>
        </p:nvGrpSpPr>
        <p:grpSpPr>
          <a:xfrm>
            <a:off x="3588130" y="3456685"/>
            <a:ext cx="401955" cy="401955"/>
            <a:chOff x="3588130" y="3456685"/>
            <a:chExt cx="401955" cy="401955"/>
          </a:xfrm>
        </p:grpSpPr>
        <p:pic>
          <p:nvPicPr>
            <p:cNvPr id="8" name="object 8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591305" y="3459860"/>
              <a:ext cx="395351" cy="395350"/>
            </a:xfrm>
            <a:prstGeom prst="rect">
              <a:avLst/>
            </a:prstGeom>
          </p:spPr>
        </p:pic>
        <p:sp>
          <p:nvSpPr>
            <p:cNvPr id="9" name="object 9" descr=""/>
            <p:cNvSpPr/>
            <p:nvPr/>
          </p:nvSpPr>
          <p:spPr>
            <a:xfrm>
              <a:off x="3591305" y="3459860"/>
              <a:ext cx="395605" cy="395605"/>
            </a:xfrm>
            <a:custGeom>
              <a:avLst/>
              <a:gdLst/>
              <a:ahLst/>
              <a:cxnLst/>
              <a:rect l="l" t="t" r="r" b="b"/>
              <a:pathLst>
                <a:path w="395604" h="395604">
                  <a:moveTo>
                    <a:pt x="0" y="395350"/>
                  </a:moveTo>
                  <a:lnTo>
                    <a:pt x="395351" y="0"/>
                  </a:lnTo>
                  <a:lnTo>
                    <a:pt x="395351" y="395350"/>
                  </a:lnTo>
                  <a:lnTo>
                    <a:pt x="0" y="395350"/>
                  </a:lnTo>
                  <a:close/>
                </a:path>
              </a:pathLst>
            </a:custGeom>
            <a:ln w="6350">
              <a:solidFill>
                <a:srgbClr val="55BBD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10" name="object 10" descr=""/>
          <p:cNvGrpSpPr/>
          <p:nvPr/>
        </p:nvGrpSpPr>
        <p:grpSpPr>
          <a:xfrm>
            <a:off x="4222877" y="3455923"/>
            <a:ext cx="2327275" cy="1401445"/>
            <a:chOff x="4222877" y="3455923"/>
            <a:chExt cx="2327275" cy="1401445"/>
          </a:xfrm>
        </p:grpSpPr>
        <p:pic>
          <p:nvPicPr>
            <p:cNvPr id="11" name="object 11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226052" y="3459479"/>
              <a:ext cx="2320544" cy="1394460"/>
            </a:xfrm>
            <a:prstGeom prst="rect">
              <a:avLst/>
            </a:prstGeom>
          </p:spPr>
        </p:pic>
        <p:sp>
          <p:nvSpPr>
            <p:cNvPr id="12" name="object 12" descr=""/>
            <p:cNvSpPr/>
            <p:nvPr/>
          </p:nvSpPr>
          <p:spPr>
            <a:xfrm>
              <a:off x="4226052" y="3459098"/>
              <a:ext cx="2320925" cy="1395095"/>
            </a:xfrm>
            <a:custGeom>
              <a:avLst/>
              <a:gdLst/>
              <a:ahLst/>
              <a:cxnLst/>
              <a:rect l="l" t="t" r="r" b="b"/>
              <a:pathLst>
                <a:path w="2320925" h="1395095">
                  <a:moveTo>
                    <a:pt x="2320544" y="0"/>
                  </a:moveTo>
                  <a:lnTo>
                    <a:pt x="2320544" y="224662"/>
                  </a:lnTo>
                  <a:lnTo>
                    <a:pt x="224789" y="224662"/>
                  </a:lnTo>
                  <a:lnTo>
                    <a:pt x="224789" y="1394587"/>
                  </a:lnTo>
                  <a:lnTo>
                    <a:pt x="0" y="1394587"/>
                  </a:lnTo>
                  <a:lnTo>
                    <a:pt x="0" y="0"/>
                  </a:lnTo>
                  <a:lnTo>
                    <a:pt x="2320544" y="0"/>
                  </a:lnTo>
                  <a:close/>
                </a:path>
              </a:pathLst>
            </a:custGeom>
            <a:ln w="6350">
              <a:solidFill>
                <a:srgbClr val="52C9B8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3" name="object 13" descr=""/>
          <p:cNvSpPr txBox="1"/>
          <p:nvPr/>
        </p:nvSpPr>
        <p:spPr>
          <a:xfrm>
            <a:off x="4559300" y="3663188"/>
            <a:ext cx="2084070" cy="611505"/>
          </a:xfrm>
          <a:prstGeom prst="rect">
            <a:avLst/>
          </a:prstGeom>
        </p:spPr>
        <p:txBody>
          <a:bodyPr wrap="square" lIns="0" tIns="42545" rIns="0" bIns="0" rtlCol="0" vert="horz">
            <a:spAutoFit/>
          </a:bodyPr>
          <a:lstStyle/>
          <a:p>
            <a:pPr marL="12700" marR="5080">
              <a:lnSpc>
                <a:spcPts val="2210"/>
              </a:lnSpc>
              <a:spcBef>
                <a:spcPts val="335"/>
              </a:spcBef>
            </a:pPr>
            <a:r>
              <a:rPr dirty="0" sz="2000" b="1">
                <a:latin typeface="Calibri"/>
                <a:cs typeface="Calibri"/>
              </a:rPr>
              <a:t>Análisis</a:t>
            </a:r>
            <a:r>
              <a:rPr dirty="0" sz="2000" spc="-25" b="1">
                <a:latin typeface="Calibri"/>
                <a:cs typeface="Calibri"/>
              </a:rPr>
              <a:t> </a:t>
            </a:r>
            <a:r>
              <a:rPr dirty="0" sz="2000" b="1">
                <a:latin typeface="Calibri"/>
                <a:cs typeface="Calibri"/>
              </a:rPr>
              <a:t>Funcional</a:t>
            </a:r>
            <a:r>
              <a:rPr dirty="0" sz="2000" spc="-35" b="1">
                <a:latin typeface="Calibri"/>
                <a:cs typeface="Calibri"/>
              </a:rPr>
              <a:t> </a:t>
            </a:r>
            <a:r>
              <a:rPr dirty="0" sz="2000" spc="-50" b="1">
                <a:latin typeface="Calibri"/>
                <a:cs typeface="Calibri"/>
              </a:rPr>
              <a:t>y </a:t>
            </a:r>
            <a:r>
              <a:rPr dirty="0" sz="2000" b="1">
                <a:latin typeface="Calibri"/>
                <a:cs typeface="Calibri"/>
              </a:rPr>
              <a:t>de</a:t>
            </a:r>
            <a:r>
              <a:rPr dirty="0" sz="2000" spc="-35" b="1">
                <a:latin typeface="Calibri"/>
                <a:cs typeface="Calibri"/>
              </a:rPr>
              <a:t> </a:t>
            </a:r>
            <a:r>
              <a:rPr dirty="0" sz="2000" spc="-10" b="1">
                <a:latin typeface="Calibri"/>
                <a:cs typeface="Calibri"/>
              </a:rPr>
              <a:t>Gobernanza</a:t>
            </a:r>
            <a:endParaRPr sz="2000">
              <a:latin typeface="Calibri"/>
              <a:cs typeface="Calibri"/>
            </a:endParaRPr>
          </a:p>
        </p:txBody>
      </p:sp>
      <p:grpSp>
        <p:nvGrpSpPr>
          <p:cNvPr id="14" name="object 14" descr=""/>
          <p:cNvGrpSpPr/>
          <p:nvPr/>
        </p:nvGrpSpPr>
        <p:grpSpPr>
          <a:xfrm>
            <a:off x="6152769" y="2822067"/>
            <a:ext cx="401955" cy="401955"/>
            <a:chOff x="6152769" y="2822067"/>
            <a:chExt cx="401955" cy="401955"/>
          </a:xfrm>
        </p:grpSpPr>
        <p:pic>
          <p:nvPicPr>
            <p:cNvPr id="15" name="object 15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155944" y="2825242"/>
              <a:ext cx="395350" cy="395350"/>
            </a:xfrm>
            <a:prstGeom prst="rect">
              <a:avLst/>
            </a:prstGeom>
          </p:spPr>
        </p:pic>
        <p:sp>
          <p:nvSpPr>
            <p:cNvPr id="16" name="object 16" descr=""/>
            <p:cNvSpPr/>
            <p:nvPr/>
          </p:nvSpPr>
          <p:spPr>
            <a:xfrm>
              <a:off x="6155944" y="2825242"/>
              <a:ext cx="395605" cy="395605"/>
            </a:xfrm>
            <a:custGeom>
              <a:avLst/>
              <a:gdLst/>
              <a:ahLst/>
              <a:cxnLst/>
              <a:rect l="l" t="t" r="r" b="b"/>
              <a:pathLst>
                <a:path w="395604" h="395605">
                  <a:moveTo>
                    <a:pt x="0" y="395350"/>
                  </a:moveTo>
                  <a:lnTo>
                    <a:pt x="395350" y="0"/>
                  </a:lnTo>
                  <a:lnTo>
                    <a:pt x="395350" y="395350"/>
                  </a:lnTo>
                  <a:lnTo>
                    <a:pt x="0" y="395350"/>
                  </a:lnTo>
                  <a:close/>
                </a:path>
              </a:pathLst>
            </a:custGeom>
            <a:ln w="6350">
              <a:solidFill>
                <a:srgbClr val="4DC58D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17" name="object 17" descr=""/>
          <p:cNvGrpSpPr/>
          <p:nvPr/>
        </p:nvGrpSpPr>
        <p:grpSpPr>
          <a:xfrm>
            <a:off x="6787515" y="2821304"/>
            <a:ext cx="2327275" cy="1401445"/>
            <a:chOff x="6787515" y="2821304"/>
            <a:chExt cx="2327275" cy="1401445"/>
          </a:xfrm>
        </p:grpSpPr>
        <p:pic>
          <p:nvPicPr>
            <p:cNvPr id="18" name="object 18" descr="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6790690" y="2824479"/>
              <a:ext cx="2320543" cy="1394460"/>
            </a:xfrm>
            <a:prstGeom prst="rect">
              <a:avLst/>
            </a:prstGeom>
          </p:spPr>
        </p:pic>
        <p:sp>
          <p:nvSpPr>
            <p:cNvPr id="19" name="object 19" descr=""/>
            <p:cNvSpPr/>
            <p:nvPr/>
          </p:nvSpPr>
          <p:spPr>
            <a:xfrm>
              <a:off x="6790690" y="2824479"/>
              <a:ext cx="2320925" cy="1395095"/>
            </a:xfrm>
            <a:custGeom>
              <a:avLst/>
              <a:gdLst/>
              <a:ahLst/>
              <a:cxnLst/>
              <a:rect l="l" t="t" r="r" b="b"/>
              <a:pathLst>
                <a:path w="2320925" h="1395095">
                  <a:moveTo>
                    <a:pt x="2320543" y="0"/>
                  </a:moveTo>
                  <a:lnTo>
                    <a:pt x="2320543" y="224662"/>
                  </a:lnTo>
                  <a:lnTo>
                    <a:pt x="224916" y="224662"/>
                  </a:lnTo>
                  <a:lnTo>
                    <a:pt x="224916" y="1394587"/>
                  </a:lnTo>
                  <a:lnTo>
                    <a:pt x="0" y="1394587"/>
                  </a:lnTo>
                  <a:lnTo>
                    <a:pt x="0" y="0"/>
                  </a:lnTo>
                  <a:lnTo>
                    <a:pt x="2320543" y="0"/>
                  </a:lnTo>
                  <a:close/>
                </a:path>
              </a:pathLst>
            </a:custGeom>
            <a:ln w="6350">
              <a:solidFill>
                <a:srgbClr val="48BE63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20" name="object 20" descr=""/>
          <p:cNvSpPr txBox="1"/>
          <p:nvPr/>
        </p:nvSpPr>
        <p:spPr>
          <a:xfrm>
            <a:off x="6694678" y="1828419"/>
            <a:ext cx="2519680" cy="2593340"/>
          </a:xfrm>
          <a:prstGeom prst="rect">
            <a:avLst/>
          </a:prstGeom>
          <a:ln w="38100">
            <a:solidFill>
              <a:srgbClr val="C00000"/>
            </a:solidFill>
          </a:ln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ct val="100000"/>
              </a:lnSpc>
            </a:pPr>
            <a:endParaRPr sz="2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2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2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950"/>
              </a:spcBef>
            </a:pPr>
            <a:endParaRPr sz="2000">
              <a:latin typeface="Times New Roman"/>
              <a:cs typeface="Times New Roman"/>
            </a:endParaRPr>
          </a:p>
          <a:p>
            <a:pPr marL="403225" marR="981075">
              <a:lnSpc>
                <a:spcPts val="2210"/>
              </a:lnSpc>
            </a:pPr>
            <a:r>
              <a:rPr dirty="0" sz="2000" b="1">
                <a:latin typeface="Calibri"/>
                <a:cs typeface="Calibri"/>
              </a:rPr>
              <a:t>Análisis</a:t>
            </a:r>
            <a:r>
              <a:rPr dirty="0" sz="2000" spc="-25" b="1">
                <a:latin typeface="Calibri"/>
                <a:cs typeface="Calibri"/>
              </a:rPr>
              <a:t> de </a:t>
            </a:r>
            <a:r>
              <a:rPr dirty="0" sz="2000" spc="-10" b="1">
                <a:latin typeface="Calibri"/>
                <a:cs typeface="Calibri"/>
              </a:rPr>
              <a:t>Eficiencia</a:t>
            </a:r>
            <a:endParaRPr sz="2000">
              <a:latin typeface="Calibri"/>
              <a:cs typeface="Calibri"/>
            </a:endParaRPr>
          </a:p>
        </p:txBody>
      </p:sp>
      <p:grpSp>
        <p:nvGrpSpPr>
          <p:cNvPr id="21" name="object 21" descr=""/>
          <p:cNvGrpSpPr/>
          <p:nvPr/>
        </p:nvGrpSpPr>
        <p:grpSpPr>
          <a:xfrm>
            <a:off x="8717406" y="2187448"/>
            <a:ext cx="401955" cy="401955"/>
            <a:chOff x="8717406" y="2187448"/>
            <a:chExt cx="401955" cy="401955"/>
          </a:xfrm>
        </p:grpSpPr>
        <p:pic>
          <p:nvPicPr>
            <p:cNvPr id="22" name="object 22" descr="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8720581" y="2190623"/>
              <a:ext cx="395350" cy="395350"/>
            </a:xfrm>
            <a:prstGeom prst="rect">
              <a:avLst/>
            </a:prstGeom>
          </p:spPr>
        </p:pic>
        <p:sp>
          <p:nvSpPr>
            <p:cNvPr id="23" name="object 23" descr=""/>
            <p:cNvSpPr/>
            <p:nvPr/>
          </p:nvSpPr>
          <p:spPr>
            <a:xfrm>
              <a:off x="8720581" y="2190623"/>
              <a:ext cx="395605" cy="395605"/>
            </a:xfrm>
            <a:custGeom>
              <a:avLst/>
              <a:gdLst/>
              <a:ahLst/>
              <a:cxnLst/>
              <a:rect l="l" t="t" r="r" b="b"/>
              <a:pathLst>
                <a:path w="395604" h="395605">
                  <a:moveTo>
                    <a:pt x="0" y="395350"/>
                  </a:moveTo>
                  <a:lnTo>
                    <a:pt x="395350" y="0"/>
                  </a:lnTo>
                  <a:lnTo>
                    <a:pt x="395350" y="395350"/>
                  </a:lnTo>
                  <a:lnTo>
                    <a:pt x="0" y="395350"/>
                  </a:lnTo>
                  <a:close/>
                </a:path>
              </a:pathLst>
            </a:custGeom>
            <a:ln w="6350">
              <a:solidFill>
                <a:srgbClr val="50B846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24" name="object 24" descr=""/>
          <p:cNvGrpSpPr/>
          <p:nvPr/>
        </p:nvGrpSpPr>
        <p:grpSpPr>
          <a:xfrm>
            <a:off x="9352153" y="2186685"/>
            <a:ext cx="2327275" cy="1401445"/>
            <a:chOff x="9352153" y="2186685"/>
            <a:chExt cx="2327275" cy="1401445"/>
          </a:xfrm>
        </p:grpSpPr>
        <p:pic>
          <p:nvPicPr>
            <p:cNvPr id="25" name="object 25" descr="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9355328" y="2189479"/>
              <a:ext cx="2320544" cy="1394460"/>
            </a:xfrm>
            <a:prstGeom prst="rect">
              <a:avLst/>
            </a:prstGeom>
          </p:spPr>
        </p:pic>
        <p:sp>
          <p:nvSpPr>
            <p:cNvPr id="26" name="object 26" descr=""/>
            <p:cNvSpPr/>
            <p:nvPr/>
          </p:nvSpPr>
          <p:spPr>
            <a:xfrm>
              <a:off x="9355328" y="2189860"/>
              <a:ext cx="2320925" cy="1395095"/>
            </a:xfrm>
            <a:custGeom>
              <a:avLst/>
              <a:gdLst/>
              <a:ahLst/>
              <a:cxnLst/>
              <a:rect l="l" t="t" r="r" b="b"/>
              <a:pathLst>
                <a:path w="2320925" h="1395095">
                  <a:moveTo>
                    <a:pt x="2320544" y="0"/>
                  </a:moveTo>
                  <a:lnTo>
                    <a:pt x="2320544" y="224662"/>
                  </a:lnTo>
                  <a:lnTo>
                    <a:pt x="224917" y="224662"/>
                  </a:lnTo>
                  <a:lnTo>
                    <a:pt x="224917" y="1394587"/>
                  </a:lnTo>
                  <a:lnTo>
                    <a:pt x="0" y="1394587"/>
                  </a:lnTo>
                  <a:lnTo>
                    <a:pt x="0" y="0"/>
                  </a:lnTo>
                  <a:lnTo>
                    <a:pt x="2320544" y="0"/>
                  </a:lnTo>
                  <a:close/>
                </a:path>
              </a:pathLst>
            </a:custGeom>
            <a:ln w="6350">
              <a:solidFill>
                <a:srgbClr val="6FAC46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27" name="object 27" descr=""/>
          <p:cNvSpPr txBox="1"/>
          <p:nvPr/>
        </p:nvSpPr>
        <p:spPr>
          <a:xfrm>
            <a:off x="9665589" y="2447671"/>
            <a:ext cx="1417320" cy="726440"/>
          </a:xfrm>
          <a:prstGeom prst="rect">
            <a:avLst/>
          </a:prstGeom>
        </p:spPr>
        <p:txBody>
          <a:bodyPr wrap="square" lIns="0" tIns="48895" rIns="0" bIns="0" rtlCol="0" vert="horz">
            <a:spAutoFit/>
          </a:bodyPr>
          <a:lstStyle/>
          <a:p>
            <a:pPr marL="12700" marR="5080">
              <a:lnSpc>
                <a:spcPts val="2640"/>
              </a:lnSpc>
              <a:spcBef>
                <a:spcPts val="385"/>
              </a:spcBef>
            </a:pPr>
            <a:r>
              <a:rPr dirty="0" sz="2400" b="1">
                <a:latin typeface="Calibri"/>
                <a:cs typeface="Calibri"/>
              </a:rPr>
              <a:t>Análisis</a:t>
            </a:r>
            <a:r>
              <a:rPr dirty="0" sz="2400" spc="-60" b="1">
                <a:latin typeface="Calibri"/>
                <a:cs typeface="Calibri"/>
              </a:rPr>
              <a:t> </a:t>
            </a:r>
            <a:r>
              <a:rPr dirty="0" sz="2400" spc="-25" b="1">
                <a:latin typeface="Calibri"/>
                <a:cs typeface="Calibri"/>
              </a:rPr>
              <a:t>de </a:t>
            </a:r>
            <a:r>
              <a:rPr dirty="0" sz="2400" spc="-20" b="1">
                <a:latin typeface="Calibri"/>
                <a:cs typeface="Calibri"/>
              </a:rPr>
              <a:t>Efectividad</a:t>
            </a:r>
            <a:endParaRPr sz="2400">
              <a:latin typeface="Calibri"/>
              <a:cs typeface="Calibri"/>
            </a:endParaRPr>
          </a:p>
        </p:txBody>
      </p:sp>
      <p:grpSp>
        <p:nvGrpSpPr>
          <p:cNvPr id="28" name="object 28" descr=""/>
          <p:cNvGrpSpPr/>
          <p:nvPr/>
        </p:nvGrpSpPr>
        <p:grpSpPr>
          <a:xfrm>
            <a:off x="384187" y="1641982"/>
            <a:ext cx="753110" cy="497840"/>
            <a:chOff x="384187" y="1641982"/>
            <a:chExt cx="753110" cy="497840"/>
          </a:xfrm>
        </p:grpSpPr>
        <p:sp>
          <p:nvSpPr>
            <p:cNvPr id="29" name="object 29" descr=""/>
            <p:cNvSpPr/>
            <p:nvPr/>
          </p:nvSpPr>
          <p:spPr>
            <a:xfrm>
              <a:off x="390537" y="1648332"/>
              <a:ext cx="740410" cy="485140"/>
            </a:xfrm>
            <a:custGeom>
              <a:avLst/>
              <a:gdLst/>
              <a:ahLst/>
              <a:cxnLst/>
              <a:rect l="l" t="t" r="r" b="b"/>
              <a:pathLst>
                <a:path w="740410" h="485139">
                  <a:moveTo>
                    <a:pt x="497687" y="0"/>
                  </a:moveTo>
                  <a:lnTo>
                    <a:pt x="497687" y="121157"/>
                  </a:lnTo>
                  <a:lnTo>
                    <a:pt x="0" y="121157"/>
                  </a:lnTo>
                  <a:lnTo>
                    <a:pt x="0" y="363474"/>
                  </a:lnTo>
                  <a:lnTo>
                    <a:pt x="497687" y="363474"/>
                  </a:lnTo>
                  <a:lnTo>
                    <a:pt x="497687" y="484631"/>
                  </a:lnTo>
                  <a:lnTo>
                    <a:pt x="740003" y="242315"/>
                  </a:lnTo>
                  <a:lnTo>
                    <a:pt x="497687" y="0"/>
                  </a:lnTo>
                  <a:close/>
                </a:path>
              </a:pathLst>
            </a:custGeom>
            <a:solidFill>
              <a:srgbClr val="006FC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0" name="object 30" descr=""/>
            <p:cNvSpPr/>
            <p:nvPr/>
          </p:nvSpPr>
          <p:spPr>
            <a:xfrm>
              <a:off x="390537" y="1648332"/>
              <a:ext cx="740410" cy="485140"/>
            </a:xfrm>
            <a:custGeom>
              <a:avLst/>
              <a:gdLst/>
              <a:ahLst/>
              <a:cxnLst/>
              <a:rect l="l" t="t" r="r" b="b"/>
              <a:pathLst>
                <a:path w="740410" h="485139">
                  <a:moveTo>
                    <a:pt x="497687" y="484631"/>
                  </a:moveTo>
                  <a:lnTo>
                    <a:pt x="497687" y="363474"/>
                  </a:lnTo>
                  <a:lnTo>
                    <a:pt x="0" y="363474"/>
                  </a:lnTo>
                  <a:lnTo>
                    <a:pt x="0" y="121157"/>
                  </a:lnTo>
                  <a:lnTo>
                    <a:pt x="497687" y="121157"/>
                  </a:lnTo>
                  <a:lnTo>
                    <a:pt x="497687" y="0"/>
                  </a:lnTo>
                  <a:lnTo>
                    <a:pt x="740003" y="242315"/>
                  </a:lnTo>
                  <a:lnTo>
                    <a:pt x="497687" y="484631"/>
                  </a:lnTo>
                  <a:close/>
                </a:path>
              </a:pathLst>
            </a:custGeom>
            <a:ln w="12700">
              <a:solidFill>
                <a:srgbClr val="006FC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31" name="object 31" descr=""/>
          <p:cNvSpPr txBox="1"/>
          <p:nvPr/>
        </p:nvSpPr>
        <p:spPr>
          <a:xfrm>
            <a:off x="7315454" y="5368137"/>
            <a:ext cx="1457325" cy="1052830"/>
          </a:xfrm>
          <a:prstGeom prst="rect">
            <a:avLst/>
          </a:prstGeom>
          <a:ln w="28575">
            <a:solidFill>
              <a:srgbClr val="00AF50"/>
            </a:solidFill>
          </a:ln>
        </p:spPr>
        <p:txBody>
          <a:bodyPr wrap="square" lIns="0" tIns="148590" rIns="0" bIns="0" rtlCol="0" vert="horz">
            <a:spAutoFit/>
          </a:bodyPr>
          <a:lstStyle/>
          <a:p>
            <a:pPr algn="ctr" marL="203835" marR="196215" indent="-635">
              <a:lnSpc>
                <a:spcPct val="100000"/>
              </a:lnSpc>
              <a:spcBef>
                <a:spcPts val="1170"/>
              </a:spcBef>
            </a:pPr>
            <a:r>
              <a:rPr dirty="0" sz="1600" spc="-10">
                <a:solidFill>
                  <a:srgbClr val="001F5F"/>
                </a:solidFill>
                <a:latin typeface="Calibri"/>
                <a:cs typeface="Calibri"/>
              </a:rPr>
              <a:t>Estudio </a:t>
            </a:r>
            <a:r>
              <a:rPr dirty="0" sz="1600">
                <a:solidFill>
                  <a:srgbClr val="001F5F"/>
                </a:solidFill>
                <a:latin typeface="Calibri"/>
                <a:cs typeface="Calibri"/>
              </a:rPr>
              <a:t>concluido</a:t>
            </a:r>
            <a:r>
              <a:rPr dirty="0" sz="1600" spc="-8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dirty="0" sz="1600" spc="-25">
                <a:solidFill>
                  <a:srgbClr val="001F5F"/>
                </a:solidFill>
                <a:latin typeface="Calibri"/>
                <a:cs typeface="Calibri"/>
              </a:rPr>
              <a:t>en </a:t>
            </a:r>
            <a:r>
              <a:rPr dirty="0" sz="1600" spc="-20">
                <a:solidFill>
                  <a:srgbClr val="001F5F"/>
                </a:solidFill>
                <a:latin typeface="Calibri"/>
                <a:cs typeface="Calibri"/>
              </a:rPr>
              <a:t>2024</a:t>
            </a:r>
            <a:endParaRPr sz="1600">
              <a:latin typeface="Calibri"/>
              <a:cs typeface="Calibri"/>
            </a:endParaRPr>
          </a:p>
        </p:txBody>
      </p:sp>
      <p:grpSp>
        <p:nvGrpSpPr>
          <p:cNvPr id="32" name="object 32" descr=""/>
          <p:cNvGrpSpPr/>
          <p:nvPr/>
        </p:nvGrpSpPr>
        <p:grpSpPr>
          <a:xfrm>
            <a:off x="7664831" y="4482846"/>
            <a:ext cx="497840" cy="753110"/>
            <a:chOff x="7664831" y="4482846"/>
            <a:chExt cx="497840" cy="753110"/>
          </a:xfrm>
        </p:grpSpPr>
        <p:sp>
          <p:nvSpPr>
            <p:cNvPr id="33" name="object 33" descr=""/>
            <p:cNvSpPr/>
            <p:nvPr/>
          </p:nvSpPr>
          <p:spPr>
            <a:xfrm>
              <a:off x="7671181" y="4489196"/>
              <a:ext cx="485140" cy="740410"/>
            </a:xfrm>
            <a:custGeom>
              <a:avLst/>
              <a:gdLst/>
              <a:ahLst/>
              <a:cxnLst/>
              <a:rect l="l" t="t" r="r" b="b"/>
              <a:pathLst>
                <a:path w="485140" h="740410">
                  <a:moveTo>
                    <a:pt x="242316" y="0"/>
                  </a:moveTo>
                  <a:lnTo>
                    <a:pt x="0" y="242315"/>
                  </a:lnTo>
                  <a:lnTo>
                    <a:pt x="121158" y="242315"/>
                  </a:lnTo>
                  <a:lnTo>
                    <a:pt x="121158" y="740028"/>
                  </a:lnTo>
                  <a:lnTo>
                    <a:pt x="363474" y="740028"/>
                  </a:lnTo>
                  <a:lnTo>
                    <a:pt x="363474" y="242315"/>
                  </a:lnTo>
                  <a:lnTo>
                    <a:pt x="484632" y="242315"/>
                  </a:lnTo>
                  <a:lnTo>
                    <a:pt x="242316" y="0"/>
                  </a:lnTo>
                  <a:close/>
                </a:path>
              </a:pathLst>
            </a:custGeom>
            <a:solidFill>
              <a:srgbClr val="C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4" name="object 34" descr=""/>
            <p:cNvSpPr/>
            <p:nvPr/>
          </p:nvSpPr>
          <p:spPr>
            <a:xfrm>
              <a:off x="7671181" y="4489196"/>
              <a:ext cx="485140" cy="740410"/>
            </a:xfrm>
            <a:custGeom>
              <a:avLst/>
              <a:gdLst/>
              <a:ahLst/>
              <a:cxnLst/>
              <a:rect l="l" t="t" r="r" b="b"/>
              <a:pathLst>
                <a:path w="485140" h="740410">
                  <a:moveTo>
                    <a:pt x="484632" y="242315"/>
                  </a:moveTo>
                  <a:lnTo>
                    <a:pt x="363474" y="242315"/>
                  </a:lnTo>
                  <a:lnTo>
                    <a:pt x="363474" y="740028"/>
                  </a:lnTo>
                  <a:lnTo>
                    <a:pt x="121158" y="740028"/>
                  </a:lnTo>
                  <a:lnTo>
                    <a:pt x="121158" y="242315"/>
                  </a:lnTo>
                  <a:lnTo>
                    <a:pt x="0" y="242315"/>
                  </a:lnTo>
                  <a:lnTo>
                    <a:pt x="242316" y="0"/>
                  </a:lnTo>
                  <a:lnTo>
                    <a:pt x="484632" y="242315"/>
                  </a:lnTo>
                  <a:close/>
                </a:path>
              </a:pathLst>
            </a:custGeom>
            <a:ln w="12700">
              <a:solidFill>
                <a:srgbClr val="C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35" name="object 35" descr=""/>
          <p:cNvSpPr txBox="1"/>
          <p:nvPr/>
        </p:nvSpPr>
        <p:spPr>
          <a:xfrm>
            <a:off x="1436242" y="1489798"/>
            <a:ext cx="2122170" cy="802005"/>
          </a:xfrm>
          <a:prstGeom prst="rect">
            <a:avLst/>
          </a:prstGeom>
          <a:ln w="28575">
            <a:solidFill>
              <a:srgbClr val="001F5F"/>
            </a:solidFill>
          </a:ln>
        </p:spPr>
        <p:txBody>
          <a:bodyPr wrap="square" lIns="0" tIns="69215" rIns="0" bIns="0" rtlCol="0" vert="horz">
            <a:spAutoFit/>
          </a:bodyPr>
          <a:lstStyle/>
          <a:p>
            <a:pPr algn="ctr" marL="192405" marR="184785" indent="-1270">
              <a:lnSpc>
                <a:spcPct val="100000"/>
              </a:lnSpc>
              <a:spcBef>
                <a:spcPts val="545"/>
              </a:spcBef>
            </a:pPr>
            <a:r>
              <a:rPr dirty="0" sz="1400">
                <a:solidFill>
                  <a:srgbClr val="00AF50"/>
                </a:solidFill>
                <a:latin typeface="Calibri"/>
                <a:cs typeface="Calibri"/>
              </a:rPr>
              <a:t>Los</a:t>
            </a:r>
            <a:r>
              <a:rPr dirty="0" sz="1400" spc="-70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dirty="0" sz="1400">
                <a:solidFill>
                  <a:srgbClr val="00AF50"/>
                </a:solidFill>
                <a:latin typeface="Calibri"/>
                <a:cs typeface="Calibri"/>
              </a:rPr>
              <a:t>Estudios</a:t>
            </a:r>
            <a:r>
              <a:rPr dirty="0" sz="1400" spc="-35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dirty="0" sz="1400" spc="-25">
                <a:solidFill>
                  <a:srgbClr val="00AF50"/>
                </a:solidFill>
                <a:latin typeface="Calibri"/>
                <a:cs typeface="Calibri"/>
              </a:rPr>
              <a:t>se </a:t>
            </a:r>
            <a:r>
              <a:rPr dirty="0" sz="1400" spc="-10">
                <a:solidFill>
                  <a:srgbClr val="00AF50"/>
                </a:solidFill>
                <a:latin typeface="Calibri"/>
                <a:cs typeface="Calibri"/>
              </a:rPr>
              <a:t>encuentran</a:t>
            </a:r>
            <a:r>
              <a:rPr dirty="0" sz="1400" spc="-25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dirty="0" sz="1400">
                <a:solidFill>
                  <a:srgbClr val="00AF50"/>
                </a:solidFill>
                <a:latin typeface="Calibri"/>
                <a:cs typeface="Calibri"/>
              </a:rPr>
              <a:t>en</a:t>
            </a:r>
            <a:r>
              <a:rPr dirty="0" sz="1400" spc="-35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dirty="0" sz="1400" spc="-25">
                <a:solidFill>
                  <a:srgbClr val="00AF50"/>
                </a:solidFill>
                <a:latin typeface="Calibri"/>
                <a:cs typeface="Calibri"/>
              </a:rPr>
              <a:t>el </a:t>
            </a:r>
            <a:r>
              <a:rPr dirty="0" sz="1400" spc="-10">
                <a:solidFill>
                  <a:srgbClr val="00AF50"/>
                </a:solidFill>
                <a:latin typeface="Calibri"/>
                <a:cs typeface="Calibri"/>
              </a:rPr>
              <a:t>repositorio</a:t>
            </a:r>
            <a:r>
              <a:rPr dirty="0" sz="1400" spc="-15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dirty="0" sz="1400">
                <a:solidFill>
                  <a:srgbClr val="00AF50"/>
                </a:solidFill>
                <a:latin typeface="Calibri"/>
                <a:cs typeface="Calibri"/>
              </a:rPr>
              <a:t>del</a:t>
            </a:r>
            <a:r>
              <a:rPr dirty="0" sz="1400" spc="10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dirty="0" sz="1400" spc="-10">
                <a:solidFill>
                  <a:srgbClr val="00AF50"/>
                </a:solidFill>
                <a:latin typeface="Calibri"/>
                <a:cs typeface="Calibri"/>
              </a:rPr>
              <a:t>Proyecto</a:t>
            </a:r>
            <a:endParaRPr sz="1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331216" rIns="0" bIns="0" rtlCol="0" vert="horz">
            <a:spAutoFit/>
          </a:bodyPr>
          <a:lstStyle/>
          <a:p>
            <a:pPr marL="374650">
              <a:lnSpc>
                <a:spcPct val="100000"/>
              </a:lnSpc>
              <a:spcBef>
                <a:spcPts val="95"/>
              </a:spcBef>
            </a:pPr>
            <a:r>
              <a:rPr dirty="0"/>
              <a:t>Conclusiones</a:t>
            </a:r>
            <a:r>
              <a:rPr dirty="0" spc="-95"/>
              <a:t> </a:t>
            </a:r>
            <a:r>
              <a:rPr dirty="0" spc="-10"/>
              <a:t>Generales</a:t>
            </a:r>
          </a:p>
        </p:txBody>
      </p:sp>
      <p:pic>
        <p:nvPicPr>
          <p:cNvPr id="3" name="object 3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63146" y="1358026"/>
            <a:ext cx="8080279" cy="2905346"/>
          </a:xfrm>
          <a:prstGeom prst="rect">
            <a:avLst/>
          </a:prstGeom>
        </p:spPr>
      </p:pic>
      <p:grpSp>
        <p:nvGrpSpPr>
          <p:cNvPr id="4" name="object 4" descr=""/>
          <p:cNvGrpSpPr/>
          <p:nvPr/>
        </p:nvGrpSpPr>
        <p:grpSpPr>
          <a:xfrm>
            <a:off x="663146" y="4416695"/>
            <a:ext cx="8080375" cy="1195705"/>
            <a:chOff x="663146" y="4416695"/>
            <a:chExt cx="8080375" cy="1195705"/>
          </a:xfrm>
        </p:grpSpPr>
        <p:sp>
          <p:nvSpPr>
            <p:cNvPr id="5" name="object 5" descr=""/>
            <p:cNvSpPr/>
            <p:nvPr/>
          </p:nvSpPr>
          <p:spPr>
            <a:xfrm>
              <a:off x="3751326" y="4422267"/>
              <a:ext cx="2312035" cy="1184275"/>
            </a:xfrm>
            <a:custGeom>
              <a:avLst/>
              <a:gdLst/>
              <a:ahLst/>
              <a:cxnLst/>
              <a:rect l="l" t="t" r="r" b="b"/>
              <a:pathLst>
                <a:path w="2312035" h="1184275">
                  <a:moveTo>
                    <a:pt x="2175891" y="0"/>
                  </a:moveTo>
                  <a:lnTo>
                    <a:pt x="136016" y="0"/>
                  </a:lnTo>
                  <a:lnTo>
                    <a:pt x="57382" y="15418"/>
                  </a:lnTo>
                  <a:lnTo>
                    <a:pt x="17002" y="49339"/>
                  </a:lnTo>
                  <a:lnTo>
                    <a:pt x="2125" y="83260"/>
                  </a:lnTo>
                  <a:lnTo>
                    <a:pt x="0" y="98678"/>
                  </a:lnTo>
                  <a:lnTo>
                    <a:pt x="0" y="1085341"/>
                  </a:lnTo>
                  <a:lnTo>
                    <a:pt x="21252" y="1142361"/>
                  </a:lnTo>
                  <a:lnTo>
                    <a:pt x="68008" y="1171641"/>
                  </a:lnTo>
                  <a:lnTo>
                    <a:pt x="114764" y="1182429"/>
                  </a:lnTo>
                  <a:lnTo>
                    <a:pt x="136016" y="1183970"/>
                  </a:lnTo>
                  <a:lnTo>
                    <a:pt x="2175891" y="1183970"/>
                  </a:lnTo>
                  <a:lnTo>
                    <a:pt x="2254525" y="1168559"/>
                  </a:lnTo>
                  <a:lnTo>
                    <a:pt x="2294905" y="1134656"/>
                  </a:lnTo>
                  <a:lnTo>
                    <a:pt x="2309782" y="1100752"/>
                  </a:lnTo>
                  <a:lnTo>
                    <a:pt x="2311908" y="1085341"/>
                  </a:lnTo>
                  <a:lnTo>
                    <a:pt x="2311908" y="98678"/>
                  </a:lnTo>
                  <a:lnTo>
                    <a:pt x="2290655" y="41630"/>
                  </a:lnTo>
                  <a:lnTo>
                    <a:pt x="2243899" y="12334"/>
                  </a:lnTo>
                  <a:lnTo>
                    <a:pt x="2197143" y="1541"/>
                  </a:lnTo>
                  <a:lnTo>
                    <a:pt x="2175891" y="0"/>
                  </a:lnTo>
                  <a:close/>
                </a:path>
              </a:pathLst>
            </a:custGeom>
            <a:solidFill>
              <a:srgbClr val="1EABD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 descr=""/>
            <p:cNvSpPr/>
            <p:nvPr/>
          </p:nvSpPr>
          <p:spPr>
            <a:xfrm>
              <a:off x="3751326" y="4422267"/>
              <a:ext cx="2312035" cy="1184275"/>
            </a:xfrm>
            <a:custGeom>
              <a:avLst/>
              <a:gdLst/>
              <a:ahLst/>
              <a:cxnLst/>
              <a:rect l="l" t="t" r="r" b="b"/>
              <a:pathLst>
                <a:path w="2312035" h="1184275">
                  <a:moveTo>
                    <a:pt x="136016" y="0"/>
                  </a:moveTo>
                  <a:lnTo>
                    <a:pt x="2175891" y="0"/>
                  </a:lnTo>
                  <a:lnTo>
                    <a:pt x="2197143" y="1541"/>
                  </a:lnTo>
                  <a:lnTo>
                    <a:pt x="2243899" y="12334"/>
                  </a:lnTo>
                  <a:lnTo>
                    <a:pt x="2290655" y="41630"/>
                  </a:lnTo>
                  <a:lnTo>
                    <a:pt x="2311908" y="98678"/>
                  </a:lnTo>
                  <a:lnTo>
                    <a:pt x="2311908" y="1085341"/>
                  </a:lnTo>
                  <a:lnTo>
                    <a:pt x="2309782" y="1100752"/>
                  </a:lnTo>
                  <a:lnTo>
                    <a:pt x="2294905" y="1134656"/>
                  </a:lnTo>
                  <a:lnTo>
                    <a:pt x="2254525" y="1168559"/>
                  </a:lnTo>
                  <a:lnTo>
                    <a:pt x="2175891" y="1183970"/>
                  </a:lnTo>
                  <a:lnTo>
                    <a:pt x="136016" y="1183970"/>
                  </a:lnTo>
                  <a:lnTo>
                    <a:pt x="114764" y="1182429"/>
                  </a:lnTo>
                  <a:lnTo>
                    <a:pt x="68008" y="1171641"/>
                  </a:lnTo>
                  <a:lnTo>
                    <a:pt x="21252" y="1142361"/>
                  </a:lnTo>
                  <a:lnTo>
                    <a:pt x="0" y="1085341"/>
                  </a:lnTo>
                  <a:lnTo>
                    <a:pt x="0" y="98678"/>
                  </a:lnTo>
                  <a:lnTo>
                    <a:pt x="2125" y="83260"/>
                  </a:lnTo>
                  <a:lnTo>
                    <a:pt x="17002" y="49339"/>
                  </a:lnTo>
                  <a:lnTo>
                    <a:pt x="57382" y="15418"/>
                  </a:lnTo>
                  <a:lnTo>
                    <a:pt x="136016" y="0"/>
                  </a:lnTo>
                </a:path>
              </a:pathLst>
            </a:custGeom>
            <a:ln w="11143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 descr=""/>
            <p:cNvSpPr/>
            <p:nvPr/>
          </p:nvSpPr>
          <p:spPr>
            <a:xfrm>
              <a:off x="6697980" y="4422267"/>
              <a:ext cx="2040255" cy="1184275"/>
            </a:xfrm>
            <a:custGeom>
              <a:avLst/>
              <a:gdLst/>
              <a:ahLst/>
              <a:cxnLst/>
              <a:rect l="l" t="t" r="r" b="b"/>
              <a:pathLst>
                <a:path w="2040254" h="1184275">
                  <a:moveTo>
                    <a:pt x="1903856" y="0"/>
                  </a:moveTo>
                  <a:lnTo>
                    <a:pt x="135890" y="0"/>
                  </a:lnTo>
                  <a:lnTo>
                    <a:pt x="57328" y="15418"/>
                  </a:lnTo>
                  <a:lnTo>
                    <a:pt x="16986" y="49339"/>
                  </a:lnTo>
                  <a:lnTo>
                    <a:pt x="2123" y="83260"/>
                  </a:lnTo>
                  <a:lnTo>
                    <a:pt x="0" y="98678"/>
                  </a:lnTo>
                  <a:lnTo>
                    <a:pt x="0" y="1085341"/>
                  </a:lnTo>
                  <a:lnTo>
                    <a:pt x="21232" y="1142361"/>
                  </a:lnTo>
                  <a:lnTo>
                    <a:pt x="67945" y="1171641"/>
                  </a:lnTo>
                  <a:lnTo>
                    <a:pt x="114657" y="1182429"/>
                  </a:lnTo>
                  <a:lnTo>
                    <a:pt x="135890" y="1183970"/>
                  </a:lnTo>
                  <a:lnTo>
                    <a:pt x="1903856" y="1183970"/>
                  </a:lnTo>
                  <a:lnTo>
                    <a:pt x="1982491" y="1168559"/>
                  </a:lnTo>
                  <a:lnTo>
                    <a:pt x="2022871" y="1134656"/>
                  </a:lnTo>
                  <a:lnTo>
                    <a:pt x="2037748" y="1100752"/>
                  </a:lnTo>
                  <a:lnTo>
                    <a:pt x="2039874" y="1085341"/>
                  </a:lnTo>
                  <a:lnTo>
                    <a:pt x="2039874" y="98678"/>
                  </a:lnTo>
                  <a:lnTo>
                    <a:pt x="2018621" y="41630"/>
                  </a:lnTo>
                  <a:lnTo>
                    <a:pt x="1971865" y="12334"/>
                  </a:lnTo>
                  <a:lnTo>
                    <a:pt x="1925109" y="1541"/>
                  </a:lnTo>
                  <a:lnTo>
                    <a:pt x="1903856" y="0"/>
                  </a:lnTo>
                  <a:close/>
                </a:path>
              </a:pathLst>
            </a:custGeom>
            <a:solidFill>
              <a:srgbClr val="1EABD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" name="object 8" descr=""/>
            <p:cNvSpPr/>
            <p:nvPr/>
          </p:nvSpPr>
          <p:spPr>
            <a:xfrm>
              <a:off x="6697980" y="4422267"/>
              <a:ext cx="2040255" cy="1184275"/>
            </a:xfrm>
            <a:custGeom>
              <a:avLst/>
              <a:gdLst/>
              <a:ahLst/>
              <a:cxnLst/>
              <a:rect l="l" t="t" r="r" b="b"/>
              <a:pathLst>
                <a:path w="2040254" h="1184275">
                  <a:moveTo>
                    <a:pt x="135890" y="0"/>
                  </a:moveTo>
                  <a:lnTo>
                    <a:pt x="1903856" y="0"/>
                  </a:lnTo>
                  <a:lnTo>
                    <a:pt x="1925109" y="1541"/>
                  </a:lnTo>
                  <a:lnTo>
                    <a:pt x="1971865" y="12334"/>
                  </a:lnTo>
                  <a:lnTo>
                    <a:pt x="2018621" y="41630"/>
                  </a:lnTo>
                  <a:lnTo>
                    <a:pt x="2039874" y="98678"/>
                  </a:lnTo>
                  <a:lnTo>
                    <a:pt x="2039874" y="1085341"/>
                  </a:lnTo>
                  <a:lnTo>
                    <a:pt x="2037748" y="1100752"/>
                  </a:lnTo>
                  <a:lnTo>
                    <a:pt x="2022871" y="1134656"/>
                  </a:lnTo>
                  <a:lnTo>
                    <a:pt x="1982491" y="1168559"/>
                  </a:lnTo>
                  <a:lnTo>
                    <a:pt x="1903856" y="1183970"/>
                  </a:lnTo>
                  <a:lnTo>
                    <a:pt x="135890" y="1183970"/>
                  </a:lnTo>
                  <a:lnTo>
                    <a:pt x="114657" y="1182429"/>
                  </a:lnTo>
                  <a:lnTo>
                    <a:pt x="67945" y="1171641"/>
                  </a:lnTo>
                  <a:lnTo>
                    <a:pt x="21232" y="1142361"/>
                  </a:lnTo>
                  <a:lnTo>
                    <a:pt x="0" y="1085341"/>
                  </a:lnTo>
                  <a:lnTo>
                    <a:pt x="0" y="98678"/>
                  </a:lnTo>
                  <a:lnTo>
                    <a:pt x="2123" y="83260"/>
                  </a:lnTo>
                  <a:lnTo>
                    <a:pt x="16986" y="49339"/>
                  </a:lnTo>
                  <a:lnTo>
                    <a:pt x="57328" y="15418"/>
                  </a:lnTo>
                  <a:lnTo>
                    <a:pt x="135890" y="0"/>
                  </a:lnTo>
                </a:path>
              </a:pathLst>
            </a:custGeom>
            <a:ln w="11143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 descr=""/>
            <p:cNvSpPr/>
            <p:nvPr/>
          </p:nvSpPr>
          <p:spPr>
            <a:xfrm>
              <a:off x="668718" y="4619625"/>
              <a:ext cx="2448560" cy="789305"/>
            </a:xfrm>
            <a:custGeom>
              <a:avLst/>
              <a:gdLst/>
              <a:ahLst/>
              <a:cxnLst/>
              <a:rect l="l" t="t" r="r" b="b"/>
              <a:pathLst>
                <a:path w="2448560" h="789304">
                  <a:moveTo>
                    <a:pt x="2311971" y="0"/>
                  </a:moveTo>
                  <a:lnTo>
                    <a:pt x="135991" y="0"/>
                  </a:lnTo>
                  <a:lnTo>
                    <a:pt x="57371" y="15418"/>
                  </a:lnTo>
                  <a:lnTo>
                    <a:pt x="16998" y="49339"/>
                  </a:lnTo>
                  <a:lnTo>
                    <a:pt x="2124" y="83260"/>
                  </a:lnTo>
                  <a:lnTo>
                    <a:pt x="0" y="98679"/>
                  </a:lnTo>
                  <a:lnTo>
                    <a:pt x="0" y="690626"/>
                  </a:lnTo>
                  <a:lnTo>
                    <a:pt x="21248" y="747674"/>
                  </a:lnTo>
                  <a:lnTo>
                    <a:pt x="67995" y="776970"/>
                  </a:lnTo>
                  <a:lnTo>
                    <a:pt x="114742" y="787763"/>
                  </a:lnTo>
                  <a:lnTo>
                    <a:pt x="135991" y="789305"/>
                  </a:lnTo>
                  <a:lnTo>
                    <a:pt x="2311971" y="789305"/>
                  </a:lnTo>
                  <a:lnTo>
                    <a:pt x="2390606" y="773886"/>
                  </a:lnTo>
                  <a:lnTo>
                    <a:pt x="2430986" y="739965"/>
                  </a:lnTo>
                  <a:lnTo>
                    <a:pt x="2445863" y="706044"/>
                  </a:lnTo>
                  <a:lnTo>
                    <a:pt x="2447988" y="690626"/>
                  </a:lnTo>
                  <a:lnTo>
                    <a:pt x="2447988" y="98679"/>
                  </a:lnTo>
                  <a:lnTo>
                    <a:pt x="2426735" y="41630"/>
                  </a:lnTo>
                  <a:lnTo>
                    <a:pt x="2379980" y="12334"/>
                  </a:lnTo>
                  <a:lnTo>
                    <a:pt x="2333224" y="1541"/>
                  </a:lnTo>
                  <a:lnTo>
                    <a:pt x="2311971" y="0"/>
                  </a:lnTo>
                  <a:close/>
                </a:path>
              </a:pathLst>
            </a:custGeom>
            <a:solidFill>
              <a:srgbClr val="95959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 descr=""/>
            <p:cNvSpPr/>
            <p:nvPr/>
          </p:nvSpPr>
          <p:spPr>
            <a:xfrm>
              <a:off x="668718" y="4619625"/>
              <a:ext cx="2448560" cy="789305"/>
            </a:xfrm>
            <a:custGeom>
              <a:avLst/>
              <a:gdLst/>
              <a:ahLst/>
              <a:cxnLst/>
              <a:rect l="l" t="t" r="r" b="b"/>
              <a:pathLst>
                <a:path w="2448560" h="789304">
                  <a:moveTo>
                    <a:pt x="135991" y="0"/>
                  </a:moveTo>
                  <a:lnTo>
                    <a:pt x="2311971" y="0"/>
                  </a:lnTo>
                  <a:lnTo>
                    <a:pt x="2333224" y="1541"/>
                  </a:lnTo>
                  <a:lnTo>
                    <a:pt x="2379980" y="12334"/>
                  </a:lnTo>
                  <a:lnTo>
                    <a:pt x="2426735" y="41630"/>
                  </a:lnTo>
                  <a:lnTo>
                    <a:pt x="2447988" y="98679"/>
                  </a:lnTo>
                  <a:lnTo>
                    <a:pt x="2447988" y="690626"/>
                  </a:lnTo>
                  <a:lnTo>
                    <a:pt x="2445863" y="706044"/>
                  </a:lnTo>
                  <a:lnTo>
                    <a:pt x="2430986" y="739965"/>
                  </a:lnTo>
                  <a:lnTo>
                    <a:pt x="2390606" y="773886"/>
                  </a:lnTo>
                  <a:lnTo>
                    <a:pt x="2311971" y="789305"/>
                  </a:lnTo>
                  <a:lnTo>
                    <a:pt x="135991" y="789305"/>
                  </a:lnTo>
                  <a:lnTo>
                    <a:pt x="114742" y="787763"/>
                  </a:lnTo>
                  <a:lnTo>
                    <a:pt x="67995" y="776970"/>
                  </a:lnTo>
                  <a:lnTo>
                    <a:pt x="21248" y="747674"/>
                  </a:lnTo>
                  <a:lnTo>
                    <a:pt x="0" y="690626"/>
                  </a:lnTo>
                  <a:lnTo>
                    <a:pt x="0" y="98679"/>
                  </a:lnTo>
                  <a:lnTo>
                    <a:pt x="2124" y="83260"/>
                  </a:lnTo>
                  <a:lnTo>
                    <a:pt x="16998" y="49339"/>
                  </a:lnTo>
                  <a:lnTo>
                    <a:pt x="57371" y="15418"/>
                  </a:lnTo>
                  <a:lnTo>
                    <a:pt x="135991" y="0"/>
                  </a:lnTo>
                </a:path>
              </a:pathLst>
            </a:custGeom>
            <a:ln w="11143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1" name="object 11" descr=""/>
            <p:cNvSpPr/>
            <p:nvPr/>
          </p:nvSpPr>
          <p:spPr>
            <a:xfrm>
              <a:off x="3116706" y="4960747"/>
              <a:ext cx="3564254" cy="107314"/>
            </a:xfrm>
            <a:custGeom>
              <a:avLst/>
              <a:gdLst/>
              <a:ahLst/>
              <a:cxnLst/>
              <a:rect l="l" t="t" r="r" b="b"/>
              <a:pathLst>
                <a:path w="3564254" h="107314">
                  <a:moveTo>
                    <a:pt x="2946527" y="53466"/>
                  </a:moveTo>
                  <a:lnTo>
                    <a:pt x="3263900" y="53466"/>
                  </a:lnTo>
                  <a:lnTo>
                    <a:pt x="3558540" y="53466"/>
                  </a:lnTo>
                </a:path>
                <a:path w="3564254" h="107314">
                  <a:moveTo>
                    <a:pt x="3490595" y="106933"/>
                  </a:moveTo>
                  <a:lnTo>
                    <a:pt x="3564254" y="53466"/>
                  </a:lnTo>
                  <a:lnTo>
                    <a:pt x="3490595" y="0"/>
                  </a:lnTo>
                </a:path>
                <a:path w="3564254" h="107314">
                  <a:moveTo>
                    <a:pt x="0" y="53466"/>
                  </a:moveTo>
                  <a:lnTo>
                    <a:pt x="317245" y="53466"/>
                  </a:lnTo>
                  <a:lnTo>
                    <a:pt x="611885" y="53466"/>
                  </a:lnTo>
                </a:path>
                <a:path w="3564254" h="107314">
                  <a:moveTo>
                    <a:pt x="543941" y="106933"/>
                  </a:moveTo>
                  <a:lnTo>
                    <a:pt x="617601" y="53466"/>
                  </a:lnTo>
                  <a:lnTo>
                    <a:pt x="543941" y="0"/>
                  </a:lnTo>
                </a:path>
              </a:pathLst>
            </a:custGeom>
            <a:ln w="11143">
              <a:solidFill>
                <a:srgbClr val="474747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2" name="object 12" descr=""/>
            <p:cNvSpPr/>
            <p:nvPr/>
          </p:nvSpPr>
          <p:spPr>
            <a:xfrm>
              <a:off x="804710" y="4890135"/>
              <a:ext cx="6366510" cy="247650"/>
            </a:xfrm>
            <a:custGeom>
              <a:avLst/>
              <a:gdLst/>
              <a:ahLst/>
              <a:cxnLst/>
              <a:rect l="l" t="t" r="r" b="b"/>
              <a:pathLst>
                <a:path w="6366509" h="247650">
                  <a:moveTo>
                    <a:pt x="99161" y="147447"/>
                  </a:moveTo>
                  <a:lnTo>
                    <a:pt x="99148" y="129286"/>
                  </a:lnTo>
                  <a:lnTo>
                    <a:pt x="99148" y="108712"/>
                  </a:lnTo>
                  <a:lnTo>
                    <a:pt x="99148" y="98425"/>
                  </a:lnTo>
                  <a:lnTo>
                    <a:pt x="99148" y="83058"/>
                  </a:lnTo>
                  <a:lnTo>
                    <a:pt x="99148" y="72771"/>
                  </a:lnTo>
                  <a:lnTo>
                    <a:pt x="99148" y="65659"/>
                  </a:lnTo>
                  <a:lnTo>
                    <a:pt x="97612" y="63881"/>
                  </a:lnTo>
                  <a:lnTo>
                    <a:pt x="77914" y="56705"/>
                  </a:lnTo>
                  <a:lnTo>
                    <a:pt x="77914" y="75057"/>
                  </a:lnTo>
                  <a:lnTo>
                    <a:pt x="77914" y="80645"/>
                  </a:lnTo>
                  <a:lnTo>
                    <a:pt x="77914" y="100711"/>
                  </a:lnTo>
                  <a:lnTo>
                    <a:pt x="77914" y="106426"/>
                  </a:lnTo>
                  <a:lnTo>
                    <a:pt x="74739" y="108712"/>
                  </a:lnTo>
                  <a:lnTo>
                    <a:pt x="24422" y="108712"/>
                  </a:lnTo>
                  <a:lnTo>
                    <a:pt x="21247" y="106426"/>
                  </a:lnTo>
                  <a:lnTo>
                    <a:pt x="21247" y="100711"/>
                  </a:lnTo>
                  <a:lnTo>
                    <a:pt x="24422" y="98425"/>
                  </a:lnTo>
                  <a:lnTo>
                    <a:pt x="74739" y="98425"/>
                  </a:lnTo>
                  <a:lnTo>
                    <a:pt x="77914" y="100711"/>
                  </a:lnTo>
                  <a:lnTo>
                    <a:pt x="77914" y="80645"/>
                  </a:lnTo>
                  <a:lnTo>
                    <a:pt x="74739" y="83058"/>
                  </a:lnTo>
                  <a:lnTo>
                    <a:pt x="24422" y="83058"/>
                  </a:lnTo>
                  <a:lnTo>
                    <a:pt x="21247" y="80645"/>
                  </a:lnTo>
                  <a:lnTo>
                    <a:pt x="21247" y="75057"/>
                  </a:lnTo>
                  <a:lnTo>
                    <a:pt x="24422" y="72771"/>
                  </a:lnTo>
                  <a:lnTo>
                    <a:pt x="74739" y="72771"/>
                  </a:lnTo>
                  <a:lnTo>
                    <a:pt x="77914" y="75057"/>
                  </a:lnTo>
                  <a:lnTo>
                    <a:pt x="77914" y="56705"/>
                  </a:lnTo>
                  <a:lnTo>
                    <a:pt x="52705" y="47498"/>
                  </a:lnTo>
                  <a:lnTo>
                    <a:pt x="50736" y="46863"/>
                  </a:lnTo>
                  <a:lnTo>
                    <a:pt x="48425" y="46863"/>
                  </a:lnTo>
                  <a:lnTo>
                    <a:pt x="46469" y="47498"/>
                  </a:lnTo>
                  <a:lnTo>
                    <a:pt x="1549" y="63881"/>
                  </a:lnTo>
                  <a:lnTo>
                    <a:pt x="25" y="65659"/>
                  </a:lnTo>
                  <a:lnTo>
                    <a:pt x="0" y="147447"/>
                  </a:lnTo>
                  <a:lnTo>
                    <a:pt x="3175" y="149860"/>
                  </a:lnTo>
                  <a:lnTo>
                    <a:pt x="32245" y="149860"/>
                  </a:lnTo>
                  <a:lnTo>
                    <a:pt x="35420" y="147447"/>
                  </a:lnTo>
                  <a:lnTo>
                    <a:pt x="35420" y="131572"/>
                  </a:lnTo>
                  <a:lnTo>
                    <a:pt x="38595" y="129286"/>
                  </a:lnTo>
                  <a:lnTo>
                    <a:pt x="60579" y="129286"/>
                  </a:lnTo>
                  <a:lnTo>
                    <a:pt x="63754" y="131572"/>
                  </a:lnTo>
                  <a:lnTo>
                    <a:pt x="63754" y="147447"/>
                  </a:lnTo>
                  <a:lnTo>
                    <a:pt x="66929" y="149860"/>
                  </a:lnTo>
                  <a:lnTo>
                    <a:pt x="95986" y="149860"/>
                  </a:lnTo>
                  <a:lnTo>
                    <a:pt x="99161" y="147447"/>
                  </a:lnTo>
                  <a:close/>
                </a:path>
                <a:path w="6366509" h="247650">
                  <a:moveTo>
                    <a:pt x="212483" y="29591"/>
                  </a:moveTo>
                  <a:lnTo>
                    <a:pt x="210756" y="27686"/>
                  </a:lnTo>
                  <a:lnTo>
                    <a:pt x="208102" y="26924"/>
                  </a:lnTo>
                  <a:lnTo>
                    <a:pt x="191249" y="21742"/>
                  </a:lnTo>
                  <a:lnTo>
                    <a:pt x="191249" y="106426"/>
                  </a:lnTo>
                  <a:lnTo>
                    <a:pt x="188074" y="108712"/>
                  </a:lnTo>
                  <a:lnTo>
                    <a:pt x="137756" y="108712"/>
                  </a:lnTo>
                  <a:lnTo>
                    <a:pt x="134581" y="106426"/>
                  </a:lnTo>
                  <a:lnTo>
                    <a:pt x="134581" y="100711"/>
                  </a:lnTo>
                  <a:lnTo>
                    <a:pt x="137756" y="98425"/>
                  </a:lnTo>
                  <a:lnTo>
                    <a:pt x="188074" y="98425"/>
                  </a:lnTo>
                  <a:lnTo>
                    <a:pt x="191249" y="100711"/>
                  </a:lnTo>
                  <a:lnTo>
                    <a:pt x="191249" y="80645"/>
                  </a:lnTo>
                  <a:lnTo>
                    <a:pt x="188074" y="83058"/>
                  </a:lnTo>
                  <a:lnTo>
                    <a:pt x="137756" y="83058"/>
                  </a:lnTo>
                  <a:lnTo>
                    <a:pt x="134581" y="80645"/>
                  </a:lnTo>
                  <a:lnTo>
                    <a:pt x="134581" y="75057"/>
                  </a:lnTo>
                  <a:lnTo>
                    <a:pt x="137756" y="72771"/>
                  </a:lnTo>
                  <a:lnTo>
                    <a:pt x="188074" y="72771"/>
                  </a:lnTo>
                  <a:lnTo>
                    <a:pt x="191249" y="75057"/>
                  </a:lnTo>
                  <a:lnTo>
                    <a:pt x="191249" y="54991"/>
                  </a:lnTo>
                  <a:lnTo>
                    <a:pt x="188074" y="57277"/>
                  </a:lnTo>
                  <a:lnTo>
                    <a:pt x="137756" y="57277"/>
                  </a:lnTo>
                  <a:lnTo>
                    <a:pt x="134581" y="54991"/>
                  </a:lnTo>
                  <a:lnTo>
                    <a:pt x="134581" y="49276"/>
                  </a:lnTo>
                  <a:lnTo>
                    <a:pt x="137756" y="46990"/>
                  </a:lnTo>
                  <a:lnTo>
                    <a:pt x="188074" y="46990"/>
                  </a:lnTo>
                  <a:lnTo>
                    <a:pt x="191249" y="49276"/>
                  </a:lnTo>
                  <a:lnTo>
                    <a:pt x="191249" y="21742"/>
                  </a:lnTo>
                  <a:lnTo>
                    <a:pt x="123101" y="762"/>
                  </a:lnTo>
                  <a:lnTo>
                    <a:pt x="121031" y="0"/>
                  </a:lnTo>
                  <a:lnTo>
                    <a:pt x="118516" y="0"/>
                  </a:lnTo>
                  <a:lnTo>
                    <a:pt x="116446" y="762"/>
                  </a:lnTo>
                  <a:lnTo>
                    <a:pt x="114122" y="1905"/>
                  </a:lnTo>
                  <a:lnTo>
                    <a:pt x="112915" y="3937"/>
                  </a:lnTo>
                  <a:lnTo>
                    <a:pt x="113334" y="5969"/>
                  </a:lnTo>
                  <a:lnTo>
                    <a:pt x="113334" y="147447"/>
                  </a:lnTo>
                  <a:lnTo>
                    <a:pt x="116509" y="149860"/>
                  </a:lnTo>
                  <a:lnTo>
                    <a:pt x="141046" y="149860"/>
                  </a:lnTo>
                  <a:lnTo>
                    <a:pt x="143586" y="148590"/>
                  </a:lnTo>
                  <a:lnTo>
                    <a:pt x="144780" y="146812"/>
                  </a:lnTo>
                  <a:lnTo>
                    <a:pt x="155867" y="132727"/>
                  </a:lnTo>
                  <a:lnTo>
                    <a:pt x="187934" y="110744"/>
                  </a:lnTo>
                  <a:lnTo>
                    <a:pt x="210616" y="102870"/>
                  </a:lnTo>
                  <a:lnTo>
                    <a:pt x="212407" y="100965"/>
                  </a:lnTo>
                  <a:lnTo>
                    <a:pt x="212407" y="98425"/>
                  </a:lnTo>
                  <a:lnTo>
                    <a:pt x="212420" y="83058"/>
                  </a:lnTo>
                  <a:lnTo>
                    <a:pt x="212432" y="72771"/>
                  </a:lnTo>
                  <a:lnTo>
                    <a:pt x="212445" y="57277"/>
                  </a:lnTo>
                  <a:lnTo>
                    <a:pt x="212458" y="46990"/>
                  </a:lnTo>
                  <a:lnTo>
                    <a:pt x="212483" y="29591"/>
                  </a:lnTo>
                  <a:close/>
                </a:path>
                <a:path w="6366509" h="247650">
                  <a:moveTo>
                    <a:pt x="339991" y="180594"/>
                  </a:moveTo>
                  <a:lnTo>
                    <a:pt x="332714" y="154647"/>
                  </a:lnTo>
                  <a:lnTo>
                    <a:pt x="312978" y="133438"/>
                  </a:lnTo>
                  <a:lnTo>
                    <a:pt x="304507" y="129286"/>
                  </a:lnTo>
                  <a:lnTo>
                    <a:pt x="285280" y="119888"/>
                  </a:lnTo>
                  <a:lnTo>
                    <a:pt x="285280" y="198755"/>
                  </a:lnTo>
                  <a:lnTo>
                    <a:pt x="283387" y="205295"/>
                  </a:lnTo>
                  <a:lnTo>
                    <a:pt x="278955" y="210972"/>
                  </a:lnTo>
                  <a:lnTo>
                    <a:pt x="272376" y="215430"/>
                  </a:lnTo>
                  <a:lnTo>
                    <a:pt x="264058" y="218313"/>
                  </a:lnTo>
                  <a:lnTo>
                    <a:pt x="263639" y="218313"/>
                  </a:lnTo>
                  <a:lnTo>
                    <a:pt x="260616" y="218948"/>
                  </a:lnTo>
                  <a:lnTo>
                    <a:pt x="258546" y="220853"/>
                  </a:lnTo>
                  <a:lnTo>
                    <a:pt x="258546" y="228600"/>
                  </a:lnTo>
                  <a:lnTo>
                    <a:pt x="253784" y="232029"/>
                  </a:lnTo>
                  <a:lnTo>
                    <a:pt x="242036" y="232029"/>
                  </a:lnTo>
                  <a:lnTo>
                    <a:pt x="237286" y="228600"/>
                  </a:lnTo>
                  <a:lnTo>
                    <a:pt x="237286" y="221488"/>
                  </a:lnTo>
                  <a:lnTo>
                    <a:pt x="234124" y="219202"/>
                  </a:lnTo>
                  <a:lnTo>
                    <a:pt x="220789" y="219202"/>
                  </a:lnTo>
                  <a:lnTo>
                    <a:pt x="216039" y="215773"/>
                  </a:lnTo>
                  <a:lnTo>
                    <a:pt x="216039" y="207264"/>
                  </a:lnTo>
                  <a:lnTo>
                    <a:pt x="220789" y="203708"/>
                  </a:lnTo>
                  <a:lnTo>
                    <a:pt x="259613" y="203708"/>
                  </a:lnTo>
                  <a:lnTo>
                    <a:pt x="263347" y="201041"/>
                  </a:lnTo>
                  <a:lnTo>
                    <a:pt x="263410" y="195199"/>
                  </a:lnTo>
                  <a:lnTo>
                    <a:pt x="261315" y="192913"/>
                  </a:lnTo>
                  <a:lnTo>
                    <a:pt x="258406" y="192112"/>
                  </a:lnTo>
                  <a:lnTo>
                    <a:pt x="228930" y="183515"/>
                  </a:lnTo>
                  <a:lnTo>
                    <a:pt x="221234" y="180301"/>
                  </a:lnTo>
                  <a:lnTo>
                    <a:pt x="215353" y="175641"/>
                  </a:lnTo>
                  <a:lnTo>
                    <a:pt x="211620" y="169951"/>
                  </a:lnTo>
                  <a:lnTo>
                    <a:pt x="210375" y="163576"/>
                  </a:lnTo>
                  <a:lnTo>
                    <a:pt x="211924" y="156730"/>
                  </a:lnTo>
                  <a:lnTo>
                    <a:pt x="216319" y="150723"/>
                  </a:lnTo>
                  <a:lnTo>
                    <a:pt x="223075" y="146011"/>
                  </a:lnTo>
                  <a:lnTo>
                    <a:pt x="231762" y="143002"/>
                  </a:lnTo>
                  <a:lnTo>
                    <a:pt x="234784" y="142367"/>
                  </a:lnTo>
                  <a:lnTo>
                    <a:pt x="236867" y="140335"/>
                  </a:lnTo>
                  <a:lnTo>
                    <a:pt x="236867" y="132727"/>
                  </a:lnTo>
                  <a:lnTo>
                    <a:pt x="241617" y="129286"/>
                  </a:lnTo>
                  <a:lnTo>
                    <a:pt x="253352" y="129286"/>
                  </a:lnTo>
                  <a:lnTo>
                    <a:pt x="258114" y="132727"/>
                  </a:lnTo>
                  <a:lnTo>
                    <a:pt x="258114" y="139827"/>
                  </a:lnTo>
                  <a:lnTo>
                    <a:pt x="261289" y="142113"/>
                  </a:lnTo>
                  <a:lnTo>
                    <a:pt x="275031" y="142113"/>
                  </a:lnTo>
                  <a:lnTo>
                    <a:pt x="279793" y="145542"/>
                  </a:lnTo>
                  <a:lnTo>
                    <a:pt x="279793" y="154051"/>
                  </a:lnTo>
                  <a:lnTo>
                    <a:pt x="275031" y="157480"/>
                  </a:lnTo>
                  <a:lnTo>
                    <a:pt x="236220" y="157480"/>
                  </a:lnTo>
                  <a:lnTo>
                    <a:pt x="232473" y="160274"/>
                  </a:lnTo>
                  <a:lnTo>
                    <a:pt x="232422" y="166116"/>
                  </a:lnTo>
                  <a:lnTo>
                    <a:pt x="234505" y="168275"/>
                  </a:lnTo>
                  <a:lnTo>
                    <a:pt x="237718" y="169164"/>
                  </a:lnTo>
                  <a:lnTo>
                    <a:pt x="266890" y="177800"/>
                  </a:lnTo>
                  <a:lnTo>
                    <a:pt x="274764" y="181241"/>
                  </a:lnTo>
                  <a:lnTo>
                    <a:pt x="280695" y="186143"/>
                  </a:lnTo>
                  <a:lnTo>
                    <a:pt x="284302" y="192112"/>
                  </a:lnTo>
                  <a:lnTo>
                    <a:pt x="285280" y="198755"/>
                  </a:lnTo>
                  <a:lnTo>
                    <a:pt x="285280" y="119888"/>
                  </a:lnTo>
                  <a:lnTo>
                    <a:pt x="283718" y="119113"/>
                  </a:lnTo>
                  <a:lnTo>
                    <a:pt x="247916" y="113792"/>
                  </a:lnTo>
                  <a:lnTo>
                    <a:pt x="211709" y="119113"/>
                  </a:lnTo>
                  <a:lnTo>
                    <a:pt x="211963" y="119113"/>
                  </a:lnTo>
                  <a:lnTo>
                    <a:pt x="184137" y="132727"/>
                  </a:lnTo>
                  <a:lnTo>
                    <a:pt x="182753" y="133438"/>
                  </a:lnTo>
                  <a:lnTo>
                    <a:pt x="163055" y="154647"/>
                  </a:lnTo>
                  <a:lnTo>
                    <a:pt x="155905" y="180301"/>
                  </a:lnTo>
                  <a:lnTo>
                    <a:pt x="155829" y="180594"/>
                  </a:lnTo>
                  <a:lnTo>
                    <a:pt x="163055" y="206629"/>
                  </a:lnTo>
                  <a:lnTo>
                    <a:pt x="182803" y="227863"/>
                  </a:lnTo>
                  <a:lnTo>
                    <a:pt x="212064" y="242163"/>
                  </a:lnTo>
                  <a:lnTo>
                    <a:pt x="247916" y="247396"/>
                  </a:lnTo>
                  <a:lnTo>
                    <a:pt x="283756" y="242163"/>
                  </a:lnTo>
                  <a:lnTo>
                    <a:pt x="304469" y="232029"/>
                  </a:lnTo>
                  <a:lnTo>
                    <a:pt x="313016" y="227863"/>
                  </a:lnTo>
                  <a:lnTo>
                    <a:pt x="332752" y="206629"/>
                  </a:lnTo>
                  <a:lnTo>
                    <a:pt x="339991" y="180594"/>
                  </a:lnTo>
                  <a:close/>
                </a:path>
                <a:path w="6366509" h="247650">
                  <a:moveTo>
                    <a:pt x="3422612" y="124079"/>
                  </a:moveTo>
                  <a:lnTo>
                    <a:pt x="3413937" y="85115"/>
                  </a:lnTo>
                  <a:lnTo>
                    <a:pt x="3389934" y="51435"/>
                  </a:lnTo>
                  <a:lnTo>
                    <a:pt x="3389807" y="51269"/>
                  </a:lnTo>
                  <a:lnTo>
                    <a:pt x="3358858" y="28816"/>
                  </a:lnTo>
                  <a:lnTo>
                    <a:pt x="3358858" y="85115"/>
                  </a:lnTo>
                  <a:lnTo>
                    <a:pt x="3358858" y="91186"/>
                  </a:lnTo>
                  <a:lnTo>
                    <a:pt x="3356953" y="94107"/>
                  </a:lnTo>
                  <a:lnTo>
                    <a:pt x="3308693" y="123317"/>
                  </a:lnTo>
                  <a:lnTo>
                    <a:pt x="3305518" y="124079"/>
                  </a:lnTo>
                  <a:lnTo>
                    <a:pt x="3298926" y="124079"/>
                  </a:lnTo>
                  <a:lnTo>
                    <a:pt x="3296589" y="123317"/>
                  </a:lnTo>
                  <a:lnTo>
                    <a:pt x="3291167" y="121539"/>
                  </a:lnTo>
                  <a:lnTo>
                    <a:pt x="3287992" y="117856"/>
                  </a:lnTo>
                  <a:lnTo>
                    <a:pt x="3287992" y="154432"/>
                  </a:lnTo>
                  <a:lnTo>
                    <a:pt x="3287992" y="165735"/>
                  </a:lnTo>
                  <a:lnTo>
                    <a:pt x="3281642" y="170307"/>
                  </a:lnTo>
                  <a:lnTo>
                    <a:pt x="3218777" y="170307"/>
                  </a:lnTo>
                  <a:lnTo>
                    <a:pt x="3217126" y="171450"/>
                  </a:lnTo>
                  <a:lnTo>
                    <a:pt x="3217253" y="189738"/>
                  </a:lnTo>
                  <a:lnTo>
                    <a:pt x="3213951" y="193421"/>
                  </a:lnTo>
                  <a:lnTo>
                    <a:pt x="3207093" y="195707"/>
                  </a:lnTo>
                  <a:lnTo>
                    <a:pt x="3205061" y="196088"/>
                  </a:lnTo>
                  <a:lnTo>
                    <a:pt x="3199727" y="196088"/>
                  </a:lnTo>
                  <a:lnTo>
                    <a:pt x="3196552" y="195199"/>
                  </a:lnTo>
                  <a:lnTo>
                    <a:pt x="3151467" y="168021"/>
                  </a:lnTo>
                  <a:lnTo>
                    <a:pt x="3148165" y="165989"/>
                  </a:lnTo>
                  <a:lnTo>
                    <a:pt x="3146387" y="163195"/>
                  </a:lnTo>
                  <a:lnTo>
                    <a:pt x="3146387" y="156972"/>
                  </a:lnTo>
                  <a:lnTo>
                    <a:pt x="3148165" y="154178"/>
                  </a:lnTo>
                  <a:lnTo>
                    <a:pt x="3151467" y="152146"/>
                  </a:lnTo>
                  <a:lnTo>
                    <a:pt x="3197987" y="124079"/>
                  </a:lnTo>
                  <a:lnTo>
                    <a:pt x="3197034" y="124079"/>
                  </a:lnTo>
                  <a:lnTo>
                    <a:pt x="3204045" y="123317"/>
                  </a:lnTo>
                  <a:lnTo>
                    <a:pt x="3208998" y="124968"/>
                  </a:lnTo>
                  <a:lnTo>
                    <a:pt x="3213951" y="126746"/>
                  </a:lnTo>
                  <a:lnTo>
                    <a:pt x="3217253" y="130429"/>
                  </a:lnTo>
                  <a:lnTo>
                    <a:pt x="3217126" y="148590"/>
                  </a:lnTo>
                  <a:lnTo>
                    <a:pt x="3218777" y="149860"/>
                  </a:lnTo>
                  <a:lnTo>
                    <a:pt x="3281642" y="149860"/>
                  </a:lnTo>
                  <a:lnTo>
                    <a:pt x="3287992" y="154432"/>
                  </a:lnTo>
                  <a:lnTo>
                    <a:pt x="3287992" y="117856"/>
                  </a:lnTo>
                  <a:lnTo>
                    <a:pt x="3287992" y="99568"/>
                  </a:lnTo>
                  <a:lnTo>
                    <a:pt x="3286468" y="98425"/>
                  </a:lnTo>
                  <a:lnTo>
                    <a:pt x="3223476" y="98425"/>
                  </a:lnTo>
                  <a:lnTo>
                    <a:pt x="3217126" y="93853"/>
                  </a:lnTo>
                  <a:lnTo>
                    <a:pt x="3217126" y="82423"/>
                  </a:lnTo>
                  <a:lnTo>
                    <a:pt x="3223476" y="77851"/>
                  </a:lnTo>
                  <a:lnTo>
                    <a:pt x="3286468" y="77851"/>
                  </a:lnTo>
                  <a:lnTo>
                    <a:pt x="3287992" y="76708"/>
                  </a:lnTo>
                  <a:lnTo>
                    <a:pt x="3287992" y="58420"/>
                  </a:lnTo>
                  <a:lnTo>
                    <a:pt x="3291167" y="54864"/>
                  </a:lnTo>
                  <a:lnTo>
                    <a:pt x="3296120" y="53086"/>
                  </a:lnTo>
                  <a:lnTo>
                    <a:pt x="3301200" y="51435"/>
                  </a:lnTo>
                  <a:lnTo>
                    <a:pt x="3307042" y="51943"/>
                  </a:lnTo>
                  <a:lnTo>
                    <a:pt x="3356953" y="82169"/>
                  </a:lnTo>
                  <a:lnTo>
                    <a:pt x="3358858" y="85115"/>
                  </a:lnTo>
                  <a:lnTo>
                    <a:pt x="3358858" y="28816"/>
                  </a:lnTo>
                  <a:lnTo>
                    <a:pt x="3353016" y="24574"/>
                  </a:lnTo>
                  <a:lnTo>
                    <a:pt x="3306330" y="7061"/>
                  </a:lnTo>
                  <a:lnTo>
                    <a:pt x="3252559" y="762"/>
                  </a:lnTo>
                  <a:lnTo>
                    <a:pt x="3198838" y="7061"/>
                  </a:lnTo>
                  <a:lnTo>
                    <a:pt x="3152190" y="24574"/>
                  </a:lnTo>
                  <a:lnTo>
                    <a:pt x="3115411" y="51269"/>
                  </a:lnTo>
                  <a:lnTo>
                    <a:pt x="3091294" y="85115"/>
                  </a:lnTo>
                  <a:lnTo>
                    <a:pt x="3082633" y="124079"/>
                  </a:lnTo>
                  <a:lnTo>
                    <a:pt x="3089935" y="156972"/>
                  </a:lnTo>
                  <a:lnTo>
                    <a:pt x="3115411" y="196951"/>
                  </a:lnTo>
                  <a:lnTo>
                    <a:pt x="3152190" y="223634"/>
                  </a:lnTo>
                  <a:lnTo>
                    <a:pt x="3198838" y="241122"/>
                  </a:lnTo>
                  <a:lnTo>
                    <a:pt x="3252559" y="247396"/>
                  </a:lnTo>
                  <a:lnTo>
                    <a:pt x="3306330" y="241122"/>
                  </a:lnTo>
                  <a:lnTo>
                    <a:pt x="3353016" y="223634"/>
                  </a:lnTo>
                  <a:lnTo>
                    <a:pt x="3389807" y="196951"/>
                  </a:lnTo>
                  <a:lnTo>
                    <a:pt x="3413874" y="163195"/>
                  </a:lnTo>
                  <a:lnTo>
                    <a:pt x="3415296" y="156972"/>
                  </a:lnTo>
                  <a:lnTo>
                    <a:pt x="3422612" y="124079"/>
                  </a:lnTo>
                  <a:close/>
                </a:path>
                <a:path w="6366509" h="247650">
                  <a:moveTo>
                    <a:pt x="6187148" y="10922"/>
                  </a:moveTo>
                  <a:lnTo>
                    <a:pt x="6180925" y="6350"/>
                  </a:lnTo>
                  <a:lnTo>
                    <a:pt x="6038431" y="6350"/>
                  </a:lnTo>
                  <a:lnTo>
                    <a:pt x="6032081" y="10922"/>
                  </a:lnTo>
                  <a:lnTo>
                    <a:pt x="6032081" y="77978"/>
                  </a:lnTo>
                  <a:lnTo>
                    <a:pt x="6087580" y="77978"/>
                  </a:lnTo>
                  <a:lnTo>
                    <a:pt x="6087580" y="59182"/>
                  </a:lnTo>
                  <a:lnTo>
                    <a:pt x="6090247" y="56388"/>
                  </a:lnTo>
                  <a:lnTo>
                    <a:pt x="6094184" y="55245"/>
                  </a:lnTo>
                  <a:lnTo>
                    <a:pt x="6098121" y="53975"/>
                  </a:lnTo>
                  <a:lnTo>
                    <a:pt x="6102693" y="54610"/>
                  </a:lnTo>
                  <a:lnTo>
                    <a:pt x="6105741" y="56896"/>
                  </a:lnTo>
                  <a:lnTo>
                    <a:pt x="6137999" y="80264"/>
                  </a:lnTo>
                  <a:lnTo>
                    <a:pt x="6140031" y="81661"/>
                  </a:lnTo>
                  <a:lnTo>
                    <a:pt x="6141174" y="83566"/>
                  </a:lnTo>
                  <a:lnTo>
                    <a:pt x="6141174" y="87757"/>
                  </a:lnTo>
                  <a:lnTo>
                    <a:pt x="6140031" y="89662"/>
                  </a:lnTo>
                  <a:lnTo>
                    <a:pt x="6137999" y="91186"/>
                  </a:lnTo>
                  <a:lnTo>
                    <a:pt x="6105741" y="114554"/>
                  </a:lnTo>
                  <a:lnTo>
                    <a:pt x="6102693" y="116840"/>
                  </a:lnTo>
                  <a:lnTo>
                    <a:pt x="6098121" y="117475"/>
                  </a:lnTo>
                  <a:lnTo>
                    <a:pt x="6094184" y="116205"/>
                  </a:lnTo>
                  <a:lnTo>
                    <a:pt x="6090247" y="115062"/>
                  </a:lnTo>
                  <a:lnTo>
                    <a:pt x="6087580" y="112268"/>
                  </a:lnTo>
                  <a:lnTo>
                    <a:pt x="6087580" y="93472"/>
                  </a:lnTo>
                  <a:lnTo>
                    <a:pt x="6032081" y="93472"/>
                  </a:lnTo>
                  <a:lnTo>
                    <a:pt x="6032081" y="160528"/>
                  </a:lnTo>
                  <a:lnTo>
                    <a:pt x="6038431" y="165100"/>
                  </a:lnTo>
                  <a:lnTo>
                    <a:pt x="6180925" y="165100"/>
                  </a:lnTo>
                  <a:lnTo>
                    <a:pt x="6187148" y="160528"/>
                  </a:lnTo>
                  <a:lnTo>
                    <a:pt x="6187148" y="117475"/>
                  </a:lnTo>
                  <a:lnTo>
                    <a:pt x="6187148" y="53975"/>
                  </a:lnTo>
                  <a:lnTo>
                    <a:pt x="6187148" y="10922"/>
                  </a:lnTo>
                  <a:close/>
                </a:path>
                <a:path w="6366509" h="247650">
                  <a:moveTo>
                    <a:pt x="6366345" y="87630"/>
                  </a:moveTo>
                  <a:lnTo>
                    <a:pt x="6359995" y="83058"/>
                  </a:lnTo>
                  <a:lnTo>
                    <a:pt x="6217501" y="83058"/>
                  </a:lnTo>
                  <a:lnTo>
                    <a:pt x="6211151" y="87630"/>
                  </a:lnTo>
                  <a:lnTo>
                    <a:pt x="6211151" y="237363"/>
                  </a:lnTo>
                  <a:lnTo>
                    <a:pt x="6217501" y="241935"/>
                  </a:lnTo>
                  <a:lnTo>
                    <a:pt x="6359995" y="241935"/>
                  </a:lnTo>
                  <a:lnTo>
                    <a:pt x="6366345" y="237363"/>
                  </a:lnTo>
                  <a:lnTo>
                    <a:pt x="6366345" y="194183"/>
                  </a:lnTo>
                  <a:lnTo>
                    <a:pt x="6366345" y="170180"/>
                  </a:lnTo>
                  <a:lnTo>
                    <a:pt x="6310846" y="170180"/>
                  </a:lnTo>
                  <a:lnTo>
                    <a:pt x="6310846" y="188976"/>
                  </a:lnTo>
                  <a:lnTo>
                    <a:pt x="6308179" y="191770"/>
                  </a:lnTo>
                  <a:lnTo>
                    <a:pt x="6304242" y="193040"/>
                  </a:lnTo>
                  <a:lnTo>
                    <a:pt x="6300305" y="194183"/>
                  </a:lnTo>
                  <a:lnTo>
                    <a:pt x="6295733" y="193548"/>
                  </a:lnTo>
                  <a:lnTo>
                    <a:pt x="6292685" y="191389"/>
                  </a:lnTo>
                  <a:lnTo>
                    <a:pt x="6260427" y="168021"/>
                  </a:lnTo>
                  <a:lnTo>
                    <a:pt x="6258395" y="166497"/>
                  </a:lnTo>
                  <a:lnTo>
                    <a:pt x="6257252" y="164592"/>
                  </a:lnTo>
                  <a:lnTo>
                    <a:pt x="6257252" y="160528"/>
                  </a:lnTo>
                  <a:lnTo>
                    <a:pt x="6258395" y="158496"/>
                  </a:lnTo>
                  <a:lnTo>
                    <a:pt x="6260427" y="157099"/>
                  </a:lnTo>
                  <a:lnTo>
                    <a:pt x="6292685" y="133604"/>
                  </a:lnTo>
                  <a:lnTo>
                    <a:pt x="6295733" y="131445"/>
                  </a:lnTo>
                  <a:lnTo>
                    <a:pt x="6300305" y="130810"/>
                  </a:lnTo>
                  <a:lnTo>
                    <a:pt x="6308179" y="133096"/>
                  </a:lnTo>
                  <a:lnTo>
                    <a:pt x="6310846" y="136017"/>
                  </a:lnTo>
                  <a:lnTo>
                    <a:pt x="6310846" y="154813"/>
                  </a:lnTo>
                  <a:lnTo>
                    <a:pt x="6366345" y="154813"/>
                  </a:lnTo>
                  <a:lnTo>
                    <a:pt x="6366345" y="130810"/>
                  </a:lnTo>
                  <a:lnTo>
                    <a:pt x="6366345" y="8763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13" name="object 13" descr=""/>
          <p:cNvGrpSpPr/>
          <p:nvPr/>
        </p:nvGrpSpPr>
        <p:grpSpPr>
          <a:xfrm>
            <a:off x="663146" y="5666451"/>
            <a:ext cx="5405755" cy="800735"/>
            <a:chOff x="663146" y="5666451"/>
            <a:chExt cx="5405755" cy="800735"/>
          </a:xfrm>
        </p:grpSpPr>
        <p:sp>
          <p:nvSpPr>
            <p:cNvPr id="14" name="object 14" descr=""/>
            <p:cNvSpPr/>
            <p:nvPr/>
          </p:nvSpPr>
          <p:spPr>
            <a:xfrm>
              <a:off x="668718" y="5672023"/>
              <a:ext cx="2448560" cy="789940"/>
            </a:xfrm>
            <a:custGeom>
              <a:avLst/>
              <a:gdLst/>
              <a:ahLst/>
              <a:cxnLst/>
              <a:rect l="l" t="t" r="r" b="b"/>
              <a:pathLst>
                <a:path w="2448560" h="789939">
                  <a:moveTo>
                    <a:pt x="2311971" y="0"/>
                  </a:moveTo>
                  <a:lnTo>
                    <a:pt x="135991" y="0"/>
                  </a:lnTo>
                  <a:lnTo>
                    <a:pt x="57371" y="15416"/>
                  </a:lnTo>
                  <a:lnTo>
                    <a:pt x="16998" y="49333"/>
                  </a:lnTo>
                  <a:lnTo>
                    <a:pt x="2124" y="83249"/>
                  </a:lnTo>
                  <a:lnTo>
                    <a:pt x="0" y="98666"/>
                  </a:lnTo>
                  <a:lnTo>
                    <a:pt x="0" y="690664"/>
                  </a:lnTo>
                  <a:lnTo>
                    <a:pt x="21248" y="747705"/>
                  </a:lnTo>
                  <a:lnTo>
                    <a:pt x="67995" y="776997"/>
                  </a:lnTo>
                  <a:lnTo>
                    <a:pt x="114742" y="787788"/>
                  </a:lnTo>
                  <a:lnTo>
                    <a:pt x="135991" y="789330"/>
                  </a:lnTo>
                  <a:lnTo>
                    <a:pt x="2311971" y="789330"/>
                  </a:lnTo>
                  <a:lnTo>
                    <a:pt x="2390606" y="773913"/>
                  </a:lnTo>
                  <a:lnTo>
                    <a:pt x="2430986" y="739997"/>
                  </a:lnTo>
                  <a:lnTo>
                    <a:pt x="2445863" y="706080"/>
                  </a:lnTo>
                  <a:lnTo>
                    <a:pt x="2447988" y="690664"/>
                  </a:lnTo>
                  <a:lnTo>
                    <a:pt x="2447988" y="98666"/>
                  </a:lnTo>
                  <a:lnTo>
                    <a:pt x="2426735" y="41624"/>
                  </a:lnTo>
                  <a:lnTo>
                    <a:pt x="2379980" y="12333"/>
                  </a:lnTo>
                  <a:lnTo>
                    <a:pt x="2333224" y="1541"/>
                  </a:lnTo>
                  <a:lnTo>
                    <a:pt x="2311971" y="0"/>
                  </a:lnTo>
                  <a:close/>
                </a:path>
              </a:pathLst>
            </a:custGeom>
            <a:solidFill>
              <a:srgbClr val="95959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5" name="object 15" descr=""/>
            <p:cNvSpPr/>
            <p:nvPr/>
          </p:nvSpPr>
          <p:spPr>
            <a:xfrm>
              <a:off x="668718" y="5672023"/>
              <a:ext cx="2448560" cy="789940"/>
            </a:xfrm>
            <a:custGeom>
              <a:avLst/>
              <a:gdLst/>
              <a:ahLst/>
              <a:cxnLst/>
              <a:rect l="l" t="t" r="r" b="b"/>
              <a:pathLst>
                <a:path w="2448560" h="789939">
                  <a:moveTo>
                    <a:pt x="135991" y="0"/>
                  </a:moveTo>
                  <a:lnTo>
                    <a:pt x="2311971" y="0"/>
                  </a:lnTo>
                  <a:lnTo>
                    <a:pt x="2333224" y="1541"/>
                  </a:lnTo>
                  <a:lnTo>
                    <a:pt x="2379980" y="12333"/>
                  </a:lnTo>
                  <a:lnTo>
                    <a:pt x="2426735" y="41624"/>
                  </a:lnTo>
                  <a:lnTo>
                    <a:pt x="2447988" y="98666"/>
                  </a:lnTo>
                  <a:lnTo>
                    <a:pt x="2447988" y="690664"/>
                  </a:lnTo>
                  <a:lnTo>
                    <a:pt x="2445863" y="706080"/>
                  </a:lnTo>
                  <a:lnTo>
                    <a:pt x="2430986" y="739997"/>
                  </a:lnTo>
                  <a:lnTo>
                    <a:pt x="2390606" y="773913"/>
                  </a:lnTo>
                  <a:lnTo>
                    <a:pt x="2311971" y="789330"/>
                  </a:lnTo>
                  <a:lnTo>
                    <a:pt x="135991" y="789330"/>
                  </a:lnTo>
                  <a:lnTo>
                    <a:pt x="114742" y="787788"/>
                  </a:lnTo>
                  <a:lnTo>
                    <a:pt x="67995" y="776997"/>
                  </a:lnTo>
                  <a:lnTo>
                    <a:pt x="21248" y="747705"/>
                  </a:lnTo>
                  <a:lnTo>
                    <a:pt x="0" y="690664"/>
                  </a:lnTo>
                  <a:lnTo>
                    <a:pt x="0" y="98666"/>
                  </a:lnTo>
                  <a:lnTo>
                    <a:pt x="2124" y="83249"/>
                  </a:lnTo>
                  <a:lnTo>
                    <a:pt x="16998" y="49333"/>
                  </a:lnTo>
                  <a:lnTo>
                    <a:pt x="57371" y="15416"/>
                  </a:lnTo>
                  <a:lnTo>
                    <a:pt x="135991" y="0"/>
                  </a:lnTo>
                </a:path>
              </a:pathLst>
            </a:custGeom>
            <a:ln w="11143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6" name="object 16" descr=""/>
            <p:cNvSpPr/>
            <p:nvPr/>
          </p:nvSpPr>
          <p:spPr>
            <a:xfrm>
              <a:off x="3751326" y="5770689"/>
              <a:ext cx="2312035" cy="592455"/>
            </a:xfrm>
            <a:custGeom>
              <a:avLst/>
              <a:gdLst/>
              <a:ahLst/>
              <a:cxnLst/>
              <a:rect l="l" t="t" r="r" b="b"/>
              <a:pathLst>
                <a:path w="2312035" h="592454">
                  <a:moveTo>
                    <a:pt x="2175891" y="0"/>
                  </a:moveTo>
                  <a:lnTo>
                    <a:pt x="136016" y="0"/>
                  </a:lnTo>
                  <a:lnTo>
                    <a:pt x="57382" y="15416"/>
                  </a:lnTo>
                  <a:lnTo>
                    <a:pt x="17002" y="49333"/>
                  </a:lnTo>
                  <a:lnTo>
                    <a:pt x="2125" y="83249"/>
                  </a:lnTo>
                  <a:lnTo>
                    <a:pt x="0" y="98666"/>
                  </a:lnTo>
                  <a:lnTo>
                    <a:pt x="0" y="493331"/>
                  </a:lnTo>
                  <a:lnTo>
                    <a:pt x="21252" y="550372"/>
                  </a:lnTo>
                  <a:lnTo>
                    <a:pt x="68008" y="579664"/>
                  </a:lnTo>
                  <a:lnTo>
                    <a:pt x="114764" y="590456"/>
                  </a:lnTo>
                  <a:lnTo>
                    <a:pt x="136016" y="591997"/>
                  </a:lnTo>
                  <a:lnTo>
                    <a:pt x="2175891" y="591997"/>
                  </a:lnTo>
                  <a:lnTo>
                    <a:pt x="2254525" y="576581"/>
                  </a:lnTo>
                  <a:lnTo>
                    <a:pt x="2294905" y="542664"/>
                  </a:lnTo>
                  <a:lnTo>
                    <a:pt x="2309782" y="508748"/>
                  </a:lnTo>
                  <a:lnTo>
                    <a:pt x="2311908" y="493331"/>
                  </a:lnTo>
                  <a:lnTo>
                    <a:pt x="2311908" y="98666"/>
                  </a:lnTo>
                  <a:lnTo>
                    <a:pt x="2290655" y="41624"/>
                  </a:lnTo>
                  <a:lnTo>
                    <a:pt x="2243899" y="12333"/>
                  </a:lnTo>
                  <a:lnTo>
                    <a:pt x="2197143" y="1541"/>
                  </a:lnTo>
                  <a:lnTo>
                    <a:pt x="2175891" y="0"/>
                  </a:lnTo>
                  <a:close/>
                </a:path>
              </a:pathLst>
            </a:custGeom>
            <a:solidFill>
              <a:srgbClr val="1EABD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7" name="object 17" descr=""/>
            <p:cNvSpPr/>
            <p:nvPr/>
          </p:nvSpPr>
          <p:spPr>
            <a:xfrm>
              <a:off x="3751326" y="5770689"/>
              <a:ext cx="2312035" cy="592455"/>
            </a:xfrm>
            <a:custGeom>
              <a:avLst/>
              <a:gdLst/>
              <a:ahLst/>
              <a:cxnLst/>
              <a:rect l="l" t="t" r="r" b="b"/>
              <a:pathLst>
                <a:path w="2312035" h="592454">
                  <a:moveTo>
                    <a:pt x="136016" y="0"/>
                  </a:moveTo>
                  <a:lnTo>
                    <a:pt x="2175891" y="0"/>
                  </a:lnTo>
                  <a:lnTo>
                    <a:pt x="2197143" y="1541"/>
                  </a:lnTo>
                  <a:lnTo>
                    <a:pt x="2243899" y="12333"/>
                  </a:lnTo>
                  <a:lnTo>
                    <a:pt x="2290655" y="41624"/>
                  </a:lnTo>
                  <a:lnTo>
                    <a:pt x="2311908" y="98666"/>
                  </a:lnTo>
                  <a:lnTo>
                    <a:pt x="2311908" y="493331"/>
                  </a:lnTo>
                  <a:lnTo>
                    <a:pt x="2309782" y="508748"/>
                  </a:lnTo>
                  <a:lnTo>
                    <a:pt x="2294905" y="542664"/>
                  </a:lnTo>
                  <a:lnTo>
                    <a:pt x="2254525" y="576581"/>
                  </a:lnTo>
                  <a:lnTo>
                    <a:pt x="2175891" y="591997"/>
                  </a:lnTo>
                  <a:lnTo>
                    <a:pt x="136016" y="591997"/>
                  </a:lnTo>
                  <a:lnTo>
                    <a:pt x="114764" y="590456"/>
                  </a:lnTo>
                  <a:lnTo>
                    <a:pt x="68008" y="579664"/>
                  </a:lnTo>
                  <a:lnTo>
                    <a:pt x="21252" y="550372"/>
                  </a:lnTo>
                  <a:lnTo>
                    <a:pt x="0" y="493331"/>
                  </a:lnTo>
                  <a:lnTo>
                    <a:pt x="0" y="98666"/>
                  </a:lnTo>
                  <a:lnTo>
                    <a:pt x="2125" y="83249"/>
                  </a:lnTo>
                  <a:lnTo>
                    <a:pt x="17002" y="49333"/>
                  </a:lnTo>
                  <a:lnTo>
                    <a:pt x="57382" y="15416"/>
                  </a:lnTo>
                  <a:lnTo>
                    <a:pt x="136016" y="0"/>
                  </a:lnTo>
                </a:path>
              </a:pathLst>
            </a:custGeom>
            <a:ln w="11143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8" name="object 18" descr=""/>
            <p:cNvSpPr/>
            <p:nvPr/>
          </p:nvSpPr>
          <p:spPr>
            <a:xfrm>
              <a:off x="3116706" y="6013246"/>
              <a:ext cx="617855" cy="107314"/>
            </a:xfrm>
            <a:custGeom>
              <a:avLst/>
              <a:gdLst/>
              <a:ahLst/>
              <a:cxnLst/>
              <a:rect l="l" t="t" r="r" b="b"/>
              <a:pathLst>
                <a:path w="617854" h="107314">
                  <a:moveTo>
                    <a:pt x="0" y="53441"/>
                  </a:moveTo>
                  <a:lnTo>
                    <a:pt x="317245" y="53441"/>
                  </a:lnTo>
                  <a:lnTo>
                    <a:pt x="611885" y="53441"/>
                  </a:lnTo>
                </a:path>
                <a:path w="617854" h="107314">
                  <a:moveTo>
                    <a:pt x="543941" y="106883"/>
                  </a:moveTo>
                  <a:lnTo>
                    <a:pt x="617601" y="53441"/>
                  </a:lnTo>
                  <a:lnTo>
                    <a:pt x="543941" y="0"/>
                  </a:lnTo>
                </a:path>
              </a:pathLst>
            </a:custGeom>
            <a:ln w="11143">
              <a:solidFill>
                <a:srgbClr val="474747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9" name="object 19" descr=""/>
            <p:cNvSpPr/>
            <p:nvPr/>
          </p:nvSpPr>
          <p:spPr>
            <a:xfrm>
              <a:off x="804710" y="5942532"/>
              <a:ext cx="3422650" cy="247650"/>
            </a:xfrm>
            <a:custGeom>
              <a:avLst/>
              <a:gdLst/>
              <a:ahLst/>
              <a:cxnLst/>
              <a:rect l="l" t="t" r="r" b="b"/>
              <a:pathLst>
                <a:path w="3422650" h="247650">
                  <a:moveTo>
                    <a:pt x="120421" y="166141"/>
                  </a:moveTo>
                  <a:lnTo>
                    <a:pt x="115658" y="162699"/>
                  </a:lnTo>
                  <a:lnTo>
                    <a:pt x="64960" y="162699"/>
                  </a:lnTo>
                  <a:lnTo>
                    <a:pt x="60210" y="166141"/>
                  </a:lnTo>
                  <a:lnTo>
                    <a:pt x="60210" y="174663"/>
                  </a:lnTo>
                  <a:lnTo>
                    <a:pt x="64960" y="178117"/>
                  </a:lnTo>
                  <a:lnTo>
                    <a:pt x="115658" y="178117"/>
                  </a:lnTo>
                  <a:lnTo>
                    <a:pt x="120421" y="174663"/>
                  </a:lnTo>
                  <a:lnTo>
                    <a:pt x="120421" y="166141"/>
                  </a:lnTo>
                  <a:close/>
                </a:path>
                <a:path w="3422650" h="247650">
                  <a:moveTo>
                    <a:pt x="123964" y="130175"/>
                  </a:moveTo>
                  <a:lnTo>
                    <a:pt x="119202" y="126720"/>
                  </a:lnTo>
                  <a:lnTo>
                    <a:pt x="64960" y="126720"/>
                  </a:lnTo>
                  <a:lnTo>
                    <a:pt x="60210" y="130175"/>
                  </a:lnTo>
                  <a:lnTo>
                    <a:pt x="60210" y="138684"/>
                  </a:lnTo>
                  <a:lnTo>
                    <a:pt x="64960" y="142138"/>
                  </a:lnTo>
                  <a:lnTo>
                    <a:pt x="119202" y="142138"/>
                  </a:lnTo>
                  <a:lnTo>
                    <a:pt x="123964" y="138684"/>
                  </a:lnTo>
                  <a:lnTo>
                    <a:pt x="123964" y="130175"/>
                  </a:lnTo>
                  <a:close/>
                </a:path>
                <a:path w="3422650" h="247650">
                  <a:moveTo>
                    <a:pt x="173545" y="94195"/>
                  </a:moveTo>
                  <a:lnTo>
                    <a:pt x="168783" y="90754"/>
                  </a:lnTo>
                  <a:lnTo>
                    <a:pt x="64960" y="90754"/>
                  </a:lnTo>
                  <a:lnTo>
                    <a:pt x="60210" y="94195"/>
                  </a:lnTo>
                  <a:lnTo>
                    <a:pt x="60210" y="102717"/>
                  </a:lnTo>
                  <a:lnTo>
                    <a:pt x="64960" y="106172"/>
                  </a:lnTo>
                  <a:lnTo>
                    <a:pt x="168783" y="106172"/>
                  </a:lnTo>
                  <a:lnTo>
                    <a:pt x="173545" y="102717"/>
                  </a:lnTo>
                  <a:lnTo>
                    <a:pt x="173545" y="94195"/>
                  </a:lnTo>
                  <a:close/>
                </a:path>
                <a:path w="3422650" h="247650">
                  <a:moveTo>
                    <a:pt x="175641" y="244830"/>
                  </a:moveTo>
                  <a:lnTo>
                    <a:pt x="175247" y="243674"/>
                  </a:lnTo>
                  <a:lnTo>
                    <a:pt x="174104" y="242963"/>
                  </a:lnTo>
                  <a:lnTo>
                    <a:pt x="167233" y="238531"/>
                  </a:lnTo>
                  <a:lnTo>
                    <a:pt x="161099" y="233527"/>
                  </a:lnTo>
                  <a:lnTo>
                    <a:pt x="155829" y="228066"/>
                  </a:lnTo>
                  <a:lnTo>
                    <a:pt x="155206" y="227355"/>
                  </a:lnTo>
                  <a:lnTo>
                    <a:pt x="154139" y="226936"/>
                  </a:lnTo>
                  <a:lnTo>
                    <a:pt x="31521" y="226936"/>
                  </a:lnTo>
                  <a:lnTo>
                    <a:pt x="28333" y="224624"/>
                  </a:lnTo>
                  <a:lnTo>
                    <a:pt x="28333" y="51930"/>
                  </a:lnTo>
                  <a:lnTo>
                    <a:pt x="31508" y="49644"/>
                  </a:lnTo>
                  <a:lnTo>
                    <a:pt x="47993" y="49644"/>
                  </a:lnTo>
                  <a:lnTo>
                    <a:pt x="49580" y="48488"/>
                  </a:lnTo>
                  <a:lnTo>
                    <a:pt x="49580" y="30226"/>
                  </a:lnTo>
                  <a:lnTo>
                    <a:pt x="47993" y="29083"/>
                  </a:lnTo>
                  <a:lnTo>
                    <a:pt x="28333" y="29083"/>
                  </a:lnTo>
                  <a:lnTo>
                    <a:pt x="17297" y="30708"/>
                  </a:lnTo>
                  <a:lnTo>
                    <a:pt x="8293" y="35115"/>
                  </a:lnTo>
                  <a:lnTo>
                    <a:pt x="2222" y="41643"/>
                  </a:lnTo>
                  <a:lnTo>
                    <a:pt x="0" y="49644"/>
                  </a:lnTo>
                  <a:lnTo>
                    <a:pt x="114" y="227355"/>
                  </a:lnTo>
                  <a:lnTo>
                    <a:pt x="2222" y="234937"/>
                  </a:lnTo>
                  <a:lnTo>
                    <a:pt x="8293" y="241465"/>
                  </a:lnTo>
                  <a:lnTo>
                    <a:pt x="17297" y="245872"/>
                  </a:lnTo>
                  <a:lnTo>
                    <a:pt x="28333" y="247484"/>
                  </a:lnTo>
                  <a:lnTo>
                    <a:pt x="173101" y="247484"/>
                  </a:lnTo>
                  <a:lnTo>
                    <a:pt x="174498" y="246824"/>
                  </a:lnTo>
                  <a:lnTo>
                    <a:pt x="175069" y="245872"/>
                  </a:lnTo>
                  <a:lnTo>
                    <a:pt x="175641" y="244830"/>
                  </a:lnTo>
                  <a:close/>
                </a:path>
                <a:path w="3422650" h="247650">
                  <a:moveTo>
                    <a:pt x="198335" y="30226"/>
                  </a:moveTo>
                  <a:lnTo>
                    <a:pt x="196748" y="29083"/>
                  </a:lnTo>
                  <a:lnTo>
                    <a:pt x="170002" y="29083"/>
                  </a:lnTo>
                  <a:lnTo>
                    <a:pt x="169964" y="18465"/>
                  </a:lnTo>
                  <a:lnTo>
                    <a:pt x="168465" y="16294"/>
                  </a:lnTo>
                  <a:lnTo>
                    <a:pt x="164744" y="10896"/>
                  </a:lnTo>
                  <a:lnTo>
                    <a:pt x="155917" y="6045"/>
                  </a:lnTo>
                  <a:lnTo>
                    <a:pt x="148844" y="3035"/>
                  </a:lnTo>
                  <a:lnTo>
                    <a:pt x="145211" y="2209"/>
                  </a:lnTo>
                  <a:lnTo>
                    <a:pt x="145211" y="19710"/>
                  </a:lnTo>
                  <a:lnTo>
                    <a:pt x="145211" y="28194"/>
                  </a:lnTo>
                  <a:lnTo>
                    <a:pt x="140449" y="31648"/>
                  </a:lnTo>
                  <a:lnTo>
                    <a:pt x="128714" y="31648"/>
                  </a:lnTo>
                  <a:lnTo>
                    <a:pt x="123964" y="28194"/>
                  </a:lnTo>
                  <a:lnTo>
                    <a:pt x="124028" y="19710"/>
                  </a:lnTo>
                  <a:lnTo>
                    <a:pt x="128739" y="16294"/>
                  </a:lnTo>
                  <a:lnTo>
                    <a:pt x="140525" y="16294"/>
                  </a:lnTo>
                  <a:lnTo>
                    <a:pt x="144170" y="18935"/>
                  </a:lnTo>
                  <a:lnTo>
                    <a:pt x="145211" y="19710"/>
                  </a:lnTo>
                  <a:lnTo>
                    <a:pt x="145211" y="2209"/>
                  </a:lnTo>
                  <a:lnTo>
                    <a:pt x="141122" y="1270"/>
                  </a:lnTo>
                  <a:lnTo>
                    <a:pt x="133045" y="838"/>
                  </a:lnTo>
                  <a:lnTo>
                    <a:pt x="124955" y="1752"/>
                  </a:lnTo>
                  <a:lnTo>
                    <a:pt x="114300" y="5549"/>
                  </a:lnTo>
                  <a:lnTo>
                    <a:pt x="106095" y="11455"/>
                  </a:lnTo>
                  <a:lnTo>
                    <a:pt x="100863" y="18935"/>
                  </a:lnTo>
                  <a:lnTo>
                    <a:pt x="99161" y="27444"/>
                  </a:lnTo>
                  <a:lnTo>
                    <a:pt x="99161" y="29083"/>
                  </a:lnTo>
                  <a:lnTo>
                    <a:pt x="72415" y="29083"/>
                  </a:lnTo>
                  <a:lnTo>
                    <a:pt x="70827" y="30226"/>
                  </a:lnTo>
                  <a:lnTo>
                    <a:pt x="70827" y="63906"/>
                  </a:lnTo>
                  <a:lnTo>
                    <a:pt x="72415" y="65062"/>
                  </a:lnTo>
                  <a:lnTo>
                    <a:pt x="196748" y="65062"/>
                  </a:lnTo>
                  <a:lnTo>
                    <a:pt x="198335" y="63906"/>
                  </a:lnTo>
                  <a:lnTo>
                    <a:pt x="198335" y="31648"/>
                  </a:lnTo>
                  <a:lnTo>
                    <a:pt x="198335" y="30226"/>
                  </a:lnTo>
                  <a:close/>
                </a:path>
                <a:path w="3422650" h="247650">
                  <a:moveTo>
                    <a:pt x="269163" y="49644"/>
                  </a:moveTo>
                  <a:lnTo>
                    <a:pt x="266928" y="41643"/>
                  </a:lnTo>
                  <a:lnTo>
                    <a:pt x="260858" y="35115"/>
                  </a:lnTo>
                  <a:lnTo>
                    <a:pt x="251853" y="30708"/>
                  </a:lnTo>
                  <a:lnTo>
                    <a:pt x="240830" y="29083"/>
                  </a:lnTo>
                  <a:lnTo>
                    <a:pt x="221170" y="29083"/>
                  </a:lnTo>
                  <a:lnTo>
                    <a:pt x="219583" y="30226"/>
                  </a:lnTo>
                  <a:lnTo>
                    <a:pt x="219583" y="48488"/>
                  </a:lnTo>
                  <a:lnTo>
                    <a:pt x="221170" y="49644"/>
                  </a:lnTo>
                  <a:lnTo>
                    <a:pt x="237655" y="49644"/>
                  </a:lnTo>
                  <a:lnTo>
                    <a:pt x="240830" y="51930"/>
                  </a:lnTo>
                  <a:lnTo>
                    <a:pt x="240842" y="96608"/>
                  </a:lnTo>
                  <a:lnTo>
                    <a:pt x="241249" y="97256"/>
                  </a:lnTo>
                  <a:lnTo>
                    <a:pt x="242658" y="98196"/>
                  </a:lnTo>
                  <a:lnTo>
                    <a:pt x="243573" y="98463"/>
                  </a:lnTo>
                  <a:lnTo>
                    <a:pt x="253873" y="98463"/>
                  </a:lnTo>
                  <a:lnTo>
                    <a:pt x="261531" y="98869"/>
                  </a:lnTo>
                  <a:lnTo>
                    <a:pt x="260413" y="98869"/>
                  </a:lnTo>
                  <a:lnTo>
                    <a:pt x="265099" y="99402"/>
                  </a:lnTo>
                  <a:lnTo>
                    <a:pt x="266052" y="99593"/>
                  </a:lnTo>
                  <a:lnTo>
                    <a:pt x="267131" y="99402"/>
                  </a:lnTo>
                  <a:lnTo>
                    <a:pt x="267893" y="98869"/>
                  </a:lnTo>
                  <a:lnTo>
                    <a:pt x="268554" y="98463"/>
                  </a:lnTo>
                  <a:lnTo>
                    <a:pt x="268795" y="98196"/>
                  </a:lnTo>
                  <a:lnTo>
                    <a:pt x="269151" y="97663"/>
                  </a:lnTo>
                  <a:lnTo>
                    <a:pt x="269163" y="49644"/>
                  </a:lnTo>
                  <a:close/>
                </a:path>
                <a:path w="3422650" h="247650">
                  <a:moveTo>
                    <a:pt x="339991" y="180682"/>
                  </a:moveTo>
                  <a:lnTo>
                    <a:pt x="332714" y="154698"/>
                  </a:lnTo>
                  <a:lnTo>
                    <a:pt x="326110" y="147599"/>
                  </a:lnTo>
                  <a:lnTo>
                    <a:pt x="312978" y="133477"/>
                  </a:lnTo>
                  <a:lnTo>
                    <a:pt x="293941" y="124167"/>
                  </a:lnTo>
                  <a:lnTo>
                    <a:pt x="293941" y="157543"/>
                  </a:lnTo>
                  <a:lnTo>
                    <a:pt x="245630" y="204292"/>
                  </a:lnTo>
                  <a:lnTo>
                    <a:pt x="239979" y="206527"/>
                  </a:lnTo>
                  <a:lnTo>
                    <a:pt x="227698" y="207149"/>
                  </a:lnTo>
                  <a:lnTo>
                    <a:pt x="221665" y="205524"/>
                  </a:lnTo>
                  <a:lnTo>
                    <a:pt x="196062" y="186956"/>
                  </a:lnTo>
                  <a:lnTo>
                    <a:pt x="193217" y="185026"/>
                  </a:lnTo>
                  <a:lnTo>
                    <a:pt x="192049" y="182130"/>
                  </a:lnTo>
                  <a:lnTo>
                    <a:pt x="193979" y="176669"/>
                  </a:lnTo>
                  <a:lnTo>
                    <a:pt x="196735" y="174663"/>
                  </a:lnTo>
                  <a:lnTo>
                    <a:pt x="196227" y="174663"/>
                  </a:lnTo>
                  <a:lnTo>
                    <a:pt x="204444" y="173139"/>
                  </a:lnTo>
                  <a:lnTo>
                    <a:pt x="208432" y="173990"/>
                  </a:lnTo>
                  <a:lnTo>
                    <a:pt x="211074" y="176060"/>
                  </a:lnTo>
                  <a:lnTo>
                    <a:pt x="229501" y="189420"/>
                  </a:lnTo>
                  <a:lnTo>
                    <a:pt x="230225" y="189915"/>
                  </a:lnTo>
                  <a:lnTo>
                    <a:pt x="231190" y="190169"/>
                  </a:lnTo>
                  <a:lnTo>
                    <a:pt x="232968" y="190169"/>
                  </a:lnTo>
                  <a:lnTo>
                    <a:pt x="234137" y="189699"/>
                  </a:lnTo>
                  <a:lnTo>
                    <a:pt x="234734" y="189103"/>
                  </a:lnTo>
                  <a:lnTo>
                    <a:pt x="251231" y="173139"/>
                  </a:lnTo>
                  <a:lnTo>
                    <a:pt x="276936" y="148285"/>
                  </a:lnTo>
                  <a:lnTo>
                    <a:pt x="283591" y="147599"/>
                  </a:lnTo>
                  <a:lnTo>
                    <a:pt x="292989" y="152704"/>
                  </a:lnTo>
                  <a:lnTo>
                    <a:pt x="293941" y="157543"/>
                  </a:lnTo>
                  <a:lnTo>
                    <a:pt x="293941" y="124167"/>
                  </a:lnTo>
                  <a:lnTo>
                    <a:pt x="283718" y="119151"/>
                  </a:lnTo>
                  <a:lnTo>
                    <a:pt x="247916" y="113868"/>
                  </a:lnTo>
                  <a:lnTo>
                    <a:pt x="211861" y="119151"/>
                  </a:lnTo>
                  <a:lnTo>
                    <a:pt x="212001" y="119151"/>
                  </a:lnTo>
                  <a:lnTo>
                    <a:pt x="182765" y="133477"/>
                  </a:lnTo>
                  <a:lnTo>
                    <a:pt x="163055" y="154698"/>
                  </a:lnTo>
                  <a:lnTo>
                    <a:pt x="155829" y="180682"/>
                  </a:lnTo>
                  <a:lnTo>
                    <a:pt x="163017" y="206527"/>
                  </a:lnTo>
                  <a:lnTo>
                    <a:pt x="163055" y="206692"/>
                  </a:lnTo>
                  <a:lnTo>
                    <a:pt x="182803" y="227926"/>
                  </a:lnTo>
                  <a:lnTo>
                    <a:pt x="212064" y="242239"/>
                  </a:lnTo>
                  <a:lnTo>
                    <a:pt x="247916" y="247484"/>
                  </a:lnTo>
                  <a:lnTo>
                    <a:pt x="283756" y="242239"/>
                  </a:lnTo>
                  <a:lnTo>
                    <a:pt x="313016" y="227926"/>
                  </a:lnTo>
                  <a:lnTo>
                    <a:pt x="332320" y="207149"/>
                  </a:lnTo>
                  <a:lnTo>
                    <a:pt x="332752" y="206692"/>
                  </a:lnTo>
                  <a:lnTo>
                    <a:pt x="339991" y="180682"/>
                  </a:lnTo>
                  <a:close/>
                </a:path>
                <a:path w="3422650" h="247650">
                  <a:moveTo>
                    <a:pt x="3181820" y="147548"/>
                  </a:moveTo>
                  <a:lnTo>
                    <a:pt x="3181781" y="129286"/>
                  </a:lnTo>
                  <a:lnTo>
                    <a:pt x="3181756" y="108737"/>
                  </a:lnTo>
                  <a:lnTo>
                    <a:pt x="3181743" y="98463"/>
                  </a:lnTo>
                  <a:lnTo>
                    <a:pt x="3181718" y="83045"/>
                  </a:lnTo>
                  <a:lnTo>
                    <a:pt x="3181693" y="72758"/>
                  </a:lnTo>
                  <a:lnTo>
                    <a:pt x="3181693" y="65671"/>
                  </a:lnTo>
                  <a:lnTo>
                    <a:pt x="3180169" y="63881"/>
                  </a:lnTo>
                  <a:lnTo>
                    <a:pt x="3160484" y="56730"/>
                  </a:lnTo>
                  <a:lnTo>
                    <a:pt x="3160484" y="75069"/>
                  </a:lnTo>
                  <a:lnTo>
                    <a:pt x="3160484" y="80733"/>
                  </a:lnTo>
                  <a:lnTo>
                    <a:pt x="3160484" y="100761"/>
                  </a:lnTo>
                  <a:lnTo>
                    <a:pt x="3160484" y="106426"/>
                  </a:lnTo>
                  <a:lnTo>
                    <a:pt x="3157309" y="108737"/>
                  </a:lnTo>
                  <a:lnTo>
                    <a:pt x="3107017" y="108737"/>
                  </a:lnTo>
                  <a:lnTo>
                    <a:pt x="3103842" y="106426"/>
                  </a:lnTo>
                  <a:lnTo>
                    <a:pt x="3103842" y="100761"/>
                  </a:lnTo>
                  <a:lnTo>
                    <a:pt x="3107017" y="98463"/>
                  </a:lnTo>
                  <a:lnTo>
                    <a:pt x="3157309" y="98463"/>
                  </a:lnTo>
                  <a:lnTo>
                    <a:pt x="3160484" y="100761"/>
                  </a:lnTo>
                  <a:lnTo>
                    <a:pt x="3160484" y="80733"/>
                  </a:lnTo>
                  <a:lnTo>
                    <a:pt x="3157309" y="83045"/>
                  </a:lnTo>
                  <a:lnTo>
                    <a:pt x="3107017" y="83045"/>
                  </a:lnTo>
                  <a:lnTo>
                    <a:pt x="3103842" y="80733"/>
                  </a:lnTo>
                  <a:lnTo>
                    <a:pt x="3103842" y="75069"/>
                  </a:lnTo>
                  <a:lnTo>
                    <a:pt x="3107017" y="72758"/>
                  </a:lnTo>
                  <a:lnTo>
                    <a:pt x="3157309" y="72758"/>
                  </a:lnTo>
                  <a:lnTo>
                    <a:pt x="3160484" y="75069"/>
                  </a:lnTo>
                  <a:lnTo>
                    <a:pt x="3160484" y="56730"/>
                  </a:lnTo>
                  <a:lnTo>
                    <a:pt x="3135338" y="47586"/>
                  </a:lnTo>
                  <a:lnTo>
                    <a:pt x="3133306" y="46875"/>
                  </a:lnTo>
                  <a:lnTo>
                    <a:pt x="3131020" y="46875"/>
                  </a:lnTo>
                  <a:lnTo>
                    <a:pt x="3129115" y="47586"/>
                  </a:lnTo>
                  <a:lnTo>
                    <a:pt x="3084157" y="63881"/>
                  </a:lnTo>
                  <a:lnTo>
                    <a:pt x="3082633" y="65671"/>
                  </a:lnTo>
                  <a:lnTo>
                    <a:pt x="3082633" y="147548"/>
                  </a:lnTo>
                  <a:lnTo>
                    <a:pt x="3085808" y="149847"/>
                  </a:lnTo>
                  <a:lnTo>
                    <a:pt x="3114891" y="149847"/>
                  </a:lnTo>
                  <a:lnTo>
                    <a:pt x="3118066" y="147548"/>
                  </a:lnTo>
                  <a:lnTo>
                    <a:pt x="3118066" y="131597"/>
                  </a:lnTo>
                  <a:lnTo>
                    <a:pt x="3121241" y="129286"/>
                  </a:lnTo>
                  <a:lnTo>
                    <a:pt x="3143212" y="129286"/>
                  </a:lnTo>
                  <a:lnTo>
                    <a:pt x="3146387" y="131597"/>
                  </a:lnTo>
                  <a:lnTo>
                    <a:pt x="3146387" y="147548"/>
                  </a:lnTo>
                  <a:lnTo>
                    <a:pt x="3149562" y="149847"/>
                  </a:lnTo>
                  <a:lnTo>
                    <a:pt x="3178645" y="149847"/>
                  </a:lnTo>
                  <a:lnTo>
                    <a:pt x="3181820" y="147548"/>
                  </a:lnTo>
                  <a:close/>
                </a:path>
                <a:path w="3422650" h="247650">
                  <a:moveTo>
                    <a:pt x="3295104" y="29578"/>
                  </a:moveTo>
                  <a:lnTo>
                    <a:pt x="3293326" y="27711"/>
                  </a:lnTo>
                  <a:lnTo>
                    <a:pt x="3290659" y="26924"/>
                  </a:lnTo>
                  <a:lnTo>
                    <a:pt x="3273895" y="21780"/>
                  </a:lnTo>
                  <a:lnTo>
                    <a:pt x="3273895" y="106426"/>
                  </a:lnTo>
                  <a:lnTo>
                    <a:pt x="3270720" y="108737"/>
                  </a:lnTo>
                  <a:lnTo>
                    <a:pt x="3220301" y="108737"/>
                  </a:lnTo>
                  <a:lnTo>
                    <a:pt x="3217126" y="106426"/>
                  </a:lnTo>
                  <a:lnTo>
                    <a:pt x="3217126" y="100761"/>
                  </a:lnTo>
                  <a:lnTo>
                    <a:pt x="3220301" y="98463"/>
                  </a:lnTo>
                  <a:lnTo>
                    <a:pt x="3270720" y="98463"/>
                  </a:lnTo>
                  <a:lnTo>
                    <a:pt x="3273895" y="100761"/>
                  </a:lnTo>
                  <a:lnTo>
                    <a:pt x="3273895" y="80733"/>
                  </a:lnTo>
                  <a:lnTo>
                    <a:pt x="3270720" y="83045"/>
                  </a:lnTo>
                  <a:lnTo>
                    <a:pt x="3220301" y="83045"/>
                  </a:lnTo>
                  <a:lnTo>
                    <a:pt x="3217126" y="80733"/>
                  </a:lnTo>
                  <a:lnTo>
                    <a:pt x="3217126" y="75069"/>
                  </a:lnTo>
                  <a:lnTo>
                    <a:pt x="3220301" y="72758"/>
                  </a:lnTo>
                  <a:lnTo>
                    <a:pt x="3270720" y="72758"/>
                  </a:lnTo>
                  <a:lnTo>
                    <a:pt x="3273895" y="75069"/>
                  </a:lnTo>
                  <a:lnTo>
                    <a:pt x="3273895" y="55041"/>
                  </a:lnTo>
                  <a:lnTo>
                    <a:pt x="3270720" y="57340"/>
                  </a:lnTo>
                  <a:lnTo>
                    <a:pt x="3220301" y="57340"/>
                  </a:lnTo>
                  <a:lnTo>
                    <a:pt x="3217126" y="55041"/>
                  </a:lnTo>
                  <a:lnTo>
                    <a:pt x="3217126" y="49364"/>
                  </a:lnTo>
                  <a:lnTo>
                    <a:pt x="3220301" y="47066"/>
                  </a:lnTo>
                  <a:lnTo>
                    <a:pt x="3270720" y="47066"/>
                  </a:lnTo>
                  <a:lnTo>
                    <a:pt x="3273895" y="49364"/>
                  </a:lnTo>
                  <a:lnTo>
                    <a:pt x="3273895" y="21780"/>
                  </a:lnTo>
                  <a:lnTo>
                    <a:pt x="3205696" y="812"/>
                  </a:lnTo>
                  <a:lnTo>
                    <a:pt x="3203664" y="0"/>
                  </a:lnTo>
                  <a:lnTo>
                    <a:pt x="3201124" y="0"/>
                  </a:lnTo>
                  <a:lnTo>
                    <a:pt x="3199092" y="812"/>
                  </a:lnTo>
                  <a:lnTo>
                    <a:pt x="3196679" y="1955"/>
                  </a:lnTo>
                  <a:lnTo>
                    <a:pt x="3195536" y="3949"/>
                  </a:lnTo>
                  <a:lnTo>
                    <a:pt x="3195917" y="5956"/>
                  </a:lnTo>
                  <a:lnTo>
                    <a:pt x="3195967" y="147586"/>
                  </a:lnTo>
                  <a:lnTo>
                    <a:pt x="3199092" y="149847"/>
                  </a:lnTo>
                  <a:lnTo>
                    <a:pt x="3277755" y="149847"/>
                  </a:lnTo>
                  <a:lnTo>
                    <a:pt x="3285058" y="140741"/>
                  </a:lnTo>
                  <a:lnTo>
                    <a:pt x="3286925" y="134366"/>
                  </a:lnTo>
                  <a:lnTo>
                    <a:pt x="3289947" y="128219"/>
                  </a:lnTo>
                  <a:lnTo>
                    <a:pt x="3294088" y="122402"/>
                  </a:lnTo>
                  <a:lnTo>
                    <a:pt x="3294723" y="121577"/>
                  </a:lnTo>
                  <a:lnTo>
                    <a:pt x="3295104" y="120662"/>
                  </a:lnTo>
                  <a:lnTo>
                    <a:pt x="3295104" y="47066"/>
                  </a:lnTo>
                  <a:lnTo>
                    <a:pt x="3295104" y="29578"/>
                  </a:lnTo>
                  <a:close/>
                </a:path>
                <a:path w="3422650" h="247650">
                  <a:moveTo>
                    <a:pt x="3422612" y="168516"/>
                  </a:moveTo>
                  <a:lnTo>
                    <a:pt x="3416135" y="162382"/>
                  </a:lnTo>
                  <a:lnTo>
                    <a:pt x="3403841" y="160121"/>
                  </a:lnTo>
                  <a:lnTo>
                    <a:pt x="3403612" y="160121"/>
                  </a:lnTo>
                  <a:lnTo>
                    <a:pt x="3401276" y="157988"/>
                  </a:lnTo>
                  <a:lnTo>
                    <a:pt x="3386861" y="121843"/>
                  </a:lnTo>
                  <a:lnTo>
                    <a:pt x="3372955" y="115062"/>
                  </a:lnTo>
                  <a:lnTo>
                    <a:pt x="3372955" y="147383"/>
                  </a:lnTo>
                  <a:lnTo>
                    <a:pt x="3372955" y="157988"/>
                  </a:lnTo>
                  <a:lnTo>
                    <a:pt x="3372726" y="157988"/>
                  </a:lnTo>
                  <a:lnTo>
                    <a:pt x="3369907" y="160121"/>
                  </a:lnTo>
                  <a:lnTo>
                    <a:pt x="3365970" y="160121"/>
                  </a:lnTo>
                  <a:lnTo>
                    <a:pt x="3365970" y="203263"/>
                  </a:lnTo>
                  <a:lnTo>
                    <a:pt x="3365970" y="214617"/>
                  </a:lnTo>
                  <a:lnTo>
                    <a:pt x="3359620" y="219227"/>
                  </a:lnTo>
                  <a:lnTo>
                    <a:pt x="3343999" y="219227"/>
                  </a:lnTo>
                  <a:lnTo>
                    <a:pt x="3337649" y="214617"/>
                  </a:lnTo>
                  <a:lnTo>
                    <a:pt x="3337649" y="203263"/>
                  </a:lnTo>
                  <a:lnTo>
                    <a:pt x="3343999" y="198666"/>
                  </a:lnTo>
                  <a:lnTo>
                    <a:pt x="3359620" y="198666"/>
                  </a:lnTo>
                  <a:lnTo>
                    <a:pt x="3365970" y="203263"/>
                  </a:lnTo>
                  <a:lnTo>
                    <a:pt x="3365970" y="160121"/>
                  </a:lnTo>
                  <a:lnTo>
                    <a:pt x="3333712" y="160121"/>
                  </a:lnTo>
                  <a:lnTo>
                    <a:pt x="3330752" y="157988"/>
                  </a:lnTo>
                  <a:lnTo>
                    <a:pt x="3330537" y="157988"/>
                  </a:lnTo>
                  <a:lnTo>
                    <a:pt x="3330537" y="147383"/>
                  </a:lnTo>
                  <a:lnTo>
                    <a:pt x="3332200" y="141287"/>
                  </a:lnTo>
                  <a:lnTo>
                    <a:pt x="3336747" y="136385"/>
                  </a:lnTo>
                  <a:lnTo>
                    <a:pt x="3343491" y="133083"/>
                  </a:lnTo>
                  <a:lnTo>
                    <a:pt x="3351746" y="131864"/>
                  </a:lnTo>
                  <a:lnTo>
                    <a:pt x="3360039" y="133083"/>
                  </a:lnTo>
                  <a:lnTo>
                    <a:pt x="3366770" y="136385"/>
                  </a:lnTo>
                  <a:lnTo>
                    <a:pt x="3371291" y="141287"/>
                  </a:lnTo>
                  <a:lnTo>
                    <a:pt x="3372955" y="147383"/>
                  </a:lnTo>
                  <a:lnTo>
                    <a:pt x="3372955" y="115062"/>
                  </a:lnTo>
                  <a:lnTo>
                    <a:pt x="3371075" y="114134"/>
                  </a:lnTo>
                  <a:lnTo>
                    <a:pt x="3351746" y="111302"/>
                  </a:lnTo>
                  <a:lnTo>
                    <a:pt x="3332480" y="114134"/>
                  </a:lnTo>
                  <a:lnTo>
                    <a:pt x="3303879" y="141287"/>
                  </a:lnTo>
                  <a:lnTo>
                    <a:pt x="3302165" y="157988"/>
                  </a:lnTo>
                  <a:lnTo>
                    <a:pt x="3299942" y="160121"/>
                  </a:lnTo>
                  <a:lnTo>
                    <a:pt x="3299549" y="160121"/>
                  </a:lnTo>
                  <a:lnTo>
                    <a:pt x="3297009" y="160642"/>
                  </a:lnTo>
                  <a:lnTo>
                    <a:pt x="3287268" y="162382"/>
                  </a:lnTo>
                  <a:lnTo>
                    <a:pt x="3287433" y="162382"/>
                  </a:lnTo>
                  <a:lnTo>
                    <a:pt x="3280880" y="168516"/>
                  </a:lnTo>
                  <a:lnTo>
                    <a:pt x="3280880" y="232067"/>
                  </a:lnTo>
                  <a:lnTo>
                    <a:pt x="3282543" y="238074"/>
                  </a:lnTo>
                  <a:lnTo>
                    <a:pt x="3287115" y="242976"/>
                  </a:lnTo>
                  <a:lnTo>
                    <a:pt x="3293897" y="246278"/>
                  </a:lnTo>
                  <a:lnTo>
                    <a:pt x="3302216" y="247484"/>
                  </a:lnTo>
                  <a:lnTo>
                    <a:pt x="3401403" y="247484"/>
                  </a:lnTo>
                  <a:lnTo>
                    <a:pt x="3409645" y="246278"/>
                  </a:lnTo>
                  <a:lnTo>
                    <a:pt x="3416389" y="242976"/>
                  </a:lnTo>
                  <a:lnTo>
                    <a:pt x="3420935" y="238074"/>
                  </a:lnTo>
                  <a:lnTo>
                    <a:pt x="3422612" y="232067"/>
                  </a:lnTo>
                  <a:lnTo>
                    <a:pt x="3422612" y="219227"/>
                  </a:lnTo>
                  <a:lnTo>
                    <a:pt x="3422612" y="198666"/>
                  </a:lnTo>
                  <a:lnTo>
                    <a:pt x="3422612" y="168516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20" name="object 20" descr=""/>
          <p:cNvSpPr txBox="1"/>
          <p:nvPr/>
        </p:nvSpPr>
        <p:spPr>
          <a:xfrm>
            <a:off x="7252843" y="3365119"/>
            <a:ext cx="886460" cy="88011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5"/>
              </a:spcBef>
            </a:pPr>
            <a:r>
              <a:rPr dirty="0" sz="1400" spc="-10">
                <a:solidFill>
                  <a:srgbClr val="FFFFFF"/>
                </a:solidFill>
                <a:latin typeface="Roboto"/>
                <a:cs typeface="Roboto"/>
              </a:rPr>
              <a:t>Clara definición </a:t>
            </a:r>
            <a:r>
              <a:rPr dirty="0" sz="1400">
                <a:solidFill>
                  <a:srgbClr val="FFFFFF"/>
                </a:solidFill>
                <a:latin typeface="Roboto"/>
                <a:cs typeface="Roboto"/>
              </a:rPr>
              <a:t>del</a:t>
            </a:r>
            <a:r>
              <a:rPr dirty="0" sz="1400" spc="-50">
                <a:solidFill>
                  <a:srgbClr val="FFFFFF"/>
                </a:solidFill>
                <a:latin typeface="Roboto"/>
                <a:cs typeface="Roboto"/>
              </a:rPr>
              <a:t> </a:t>
            </a:r>
            <a:r>
              <a:rPr dirty="0" sz="1400" spc="-20">
                <a:solidFill>
                  <a:srgbClr val="FFFFFF"/>
                </a:solidFill>
                <a:latin typeface="Roboto"/>
                <a:cs typeface="Roboto"/>
              </a:rPr>
              <a:t>público </a:t>
            </a:r>
            <a:r>
              <a:rPr dirty="0" sz="1400" spc="-10">
                <a:solidFill>
                  <a:srgbClr val="FFFFFF"/>
                </a:solidFill>
                <a:latin typeface="Roboto"/>
                <a:cs typeface="Roboto"/>
              </a:rPr>
              <a:t>objetivo</a:t>
            </a:r>
            <a:endParaRPr sz="1400">
              <a:latin typeface="Roboto"/>
              <a:cs typeface="Roboto"/>
            </a:endParaRPr>
          </a:p>
        </p:txBody>
      </p:sp>
      <p:sp>
        <p:nvSpPr>
          <p:cNvPr id="21" name="object 21" descr=""/>
          <p:cNvSpPr txBox="1"/>
          <p:nvPr/>
        </p:nvSpPr>
        <p:spPr>
          <a:xfrm>
            <a:off x="4305680" y="3365119"/>
            <a:ext cx="1202055" cy="88011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5"/>
              </a:spcBef>
            </a:pPr>
            <a:r>
              <a:rPr dirty="0" sz="1400" spc="-10">
                <a:solidFill>
                  <a:srgbClr val="FFFFFF"/>
                </a:solidFill>
                <a:latin typeface="Roboto"/>
                <a:cs typeface="Roboto"/>
              </a:rPr>
              <a:t>Analizar</a:t>
            </a:r>
            <a:r>
              <a:rPr dirty="0" sz="1400" spc="-25">
                <a:solidFill>
                  <a:srgbClr val="FFFFFF"/>
                </a:solidFill>
                <a:latin typeface="Roboto"/>
                <a:cs typeface="Roboto"/>
              </a:rPr>
              <a:t> las </a:t>
            </a:r>
            <a:r>
              <a:rPr dirty="0" sz="1400" spc="-20">
                <a:solidFill>
                  <a:srgbClr val="FFFFFF"/>
                </a:solidFill>
                <a:latin typeface="Roboto"/>
                <a:cs typeface="Roboto"/>
              </a:rPr>
              <a:t>características </a:t>
            </a:r>
            <a:r>
              <a:rPr dirty="0" sz="1400">
                <a:solidFill>
                  <a:srgbClr val="FFFFFF"/>
                </a:solidFill>
                <a:latin typeface="Roboto"/>
                <a:cs typeface="Roboto"/>
              </a:rPr>
              <a:t>de</a:t>
            </a:r>
            <a:r>
              <a:rPr dirty="0" sz="1400" spc="-35">
                <a:solidFill>
                  <a:srgbClr val="FFFFFF"/>
                </a:solidFill>
                <a:latin typeface="Roboto"/>
                <a:cs typeface="Roboto"/>
              </a:rPr>
              <a:t> </a:t>
            </a:r>
            <a:r>
              <a:rPr dirty="0" sz="1400" spc="-25">
                <a:solidFill>
                  <a:srgbClr val="FFFFFF"/>
                </a:solidFill>
                <a:latin typeface="Roboto"/>
                <a:cs typeface="Roboto"/>
              </a:rPr>
              <a:t>los </a:t>
            </a:r>
            <a:r>
              <a:rPr dirty="0" sz="1400" spc="-10">
                <a:solidFill>
                  <a:srgbClr val="FFFFFF"/>
                </a:solidFill>
                <a:latin typeface="Roboto"/>
                <a:cs typeface="Roboto"/>
              </a:rPr>
              <a:t>beneficiarios</a:t>
            </a:r>
            <a:endParaRPr sz="1400">
              <a:latin typeface="Roboto"/>
              <a:cs typeface="Roboto"/>
            </a:endParaRPr>
          </a:p>
        </p:txBody>
      </p:sp>
      <p:sp>
        <p:nvSpPr>
          <p:cNvPr id="22" name="object 22" descr=""/>
          <p:cNvSpPr txBox="1"/>
          <p:nvPr/>
        </p:nvSpPr>
        <p:spPr>
          <a:xfrm>
            <a:off x="4305680" y="5865063"/>
            <a:ext cx="730250" cy="45339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>
                <a:solidFill>
                  <a:srgbClr val="FFFFFF"/>
                </a:solidFill>
                <a:latin typeface="Roboto"/>
                <a:cs typeface="Roboto"/>
              </a:rPr>
              <a:t>Para</a:t>
            </a:r>
            <a:r>
              <a:rPr dirty="0" sz="1400" spc="-50">
                <a:solidFill>
                  <a:srgbClr val="FFFFFF"/>
                </a:solidFill>
                <a:latin typeface="Roboto"/>
                <a:cs typeface="Roboto"/>
              </a:rPr>
              <a:t> </a:t>
            </a:r>
            <a:r>
              <a:rPr dirty="0" sz="1400" spc="-25">
                <a:solidFill>
                  <a:srgbClr val="FFFFFF"/>
                </a:solidFill>
                <a:latin typeface="Roboto"/>
                <a:cs typeface="Roboto"/>
              </a:rPr>
              <a:t>uso</a:t>
            </a:r>
            <a:endParaRPr sz="1400">
              <a:latin typeface="Roboto"/>
              <a:cs typeface="Roboto"/>
            </a:endParaRPr>
          </a:p>
          <a:p>
            <a:pPr marL="12700">
              <a:lnSpc>
                <a:spcPct val="100000"/>
              </a:lnSpc>
            </a:pPr>
            <a:r>
              <a:rPr dirty="0" sz="1400" spc="-10">
                <a:solidFill>
                  <a:srgbClr val="FFFFFF"/>
                </a:solidFill>
                <a:latin typeface="Roboto"/>
                <a:cs typeface="Roboto"/>
              </a:rPr>
              <a:t>interno</a:t>
            </a:r>
            <a:endParaRPr sz="1400">
              <a:latin typeface="Roboto"/>
              <a:cs typeface="Roboto"/>
            </a:endParaRPr>
          </a:p>
        </p:txBody>
      </p:sp>
      <p:sp>
        <p:nvSpPr>
          <p:cNvPr id="23" name="object 23" descr=""/>
          <p:cNvSpPr txBox="1"/>
          <p:nvPr/>
        </p:nvSpPr>
        <p:spPr>
          <a:xfrm>
            <a:off x="1222959" y="4713859"/>
            <a:ext cx="1253490" cy="66611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dirty="0" sz="1400" spc="-10">
                <a:solidFill>
                  <a:srgbClr val="FFFFFF"/>
                </a:solidFill>
                <a:latin typeface="Roboto"/>
                <a:cs typeface="Roboto"/>
              </a:rPr>
              <a:t>Costo </a:t>
            </a:r>
            <a:r>
              <a:rPr dirty="0" sz="1400" spc="-20">
                <a:solidFill>
                  <a:srgbClr val="FFFFFF"/>
                </a:solidFill>
                <a:latin typeface="Roboto"/>
                <a:cs typeface="Roboto"/>
              </a:rPr>
              <a:t>administrativos alto</a:t>
            </a:r>
            <a:endParaRPr sz="1400">
              <a:latin typeface="Roboto"/>
              <a:cs typeface="Roboto"/>
            </a:endParaRPr>
          </a:p>
        </p:txBody>
      </p:sp>
      <p:sp>
        <p:nvSpPr>
          <p:cNvPr id="24" name="object 24" descr=""/>
          <p:cNvSpPr txBox="1"/>
          <p:nvPr/>
        </p:nvSpPr>
        <p:spPr>
          <a:xfrm>
            <a:off x="4305680" y="2213863"/>
            <a:ext cx="1067435" cy="87947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5"/>
              </a:spcBef>
            </a:pPr>
            <a:r>
              <a:rPr dirty="0" sz="1400" spc="-10">
                <a:solidFill>
                  <a:srgbClr val="FFFFFF"/>
                </a:solidFill>
                <a:latin typeface="Roboto"/>
                <a:cs typeface="Roboto"/>
              </a:rPr>
              <a:t>Percepción </a:t>
            </a:r>
            <a:r>
              <a:rPr dirty="0" sz="1400">
                <a:solidFill>
                  <a:srgbClr val="FFFFFF"/>
                </a:solidFill>
                <a:latin typeface="Roboto"/>
                <a:cs typeface="Roboto"/>
              </a:rPr>
              <a:t>más</a:t>
            </a:r>
            <a:r>
              <a:rPr dirty="0" sz="1400" spc="-60">
                <a:solidFill>
                  <a:srgbClr val="FFFFFF"/>
                </a:solidFill>
                <a:latin typeface="Roboto"/>
                <a:cs typeface="Roboto"/>
              </a:rPr>
              <a:t> </a:t>
            </a:r>
            <a:r>
              <a:rPr dirty="0" sz="1400">
                <a:solidFill>
                  <a:srgbClr val="FFFFFF"/>
                </a:solidFill>
                <a:latin typeface="Roboto"/>
                <a:cs typeface="Roboto"/>
              </a:rPr>
              <a:t>alta</a:t>
            </a:r>
            <a:r>
              <a:rPr dirty="0" sz="1400" spc="-45">
                <a:solidFill>
                  <a:srgbClr val="FFFFFF"/>
                </a:solidFill>
                <a:latin typeface="Roboto"/>
                <a:cs typeface="Roboto"/>
              </a:rPr>
              <a:t> </a:t>
            </a:r>
            <a:r>
              <a:rPr dirty="0" sz="1400" spc="-25">
                <a:solidFill>
                  <a:srgbClr val="FFFFFF"/>
                </a:solidFill>
                <a:latin typeface="Roboto"/>
                <a:cs typeface="Roboto"/>
              </a:rPr>
              <a:t>que </a:t>
            </a:r>
            <a:r>
              <a:rPr dirty="0" sz="1400">
                <a:solidFill>
                  <a:srgbClr val="FFFFFF"/>
                </a:solidFill>
                <a:latin typeface="Roboto"/>
                <a:cs typeface="Roboto"/>
              </a:rPr>
              <a:t>los</a:t>
            </a:r>
            <a:r>
              <a:rPr dirty="0" sz="1400" spc="-40">
                <a:solidFill>
                  <a:srgbClr val="FFFFFF"/>
                </a:solidFill>
                <a:latin typeface="Roboto"/>
                <a:cs typeface="Roboto"/>
              </a:rPr>
              <a:t> </a:t>
            </a:r>
            <a:r>
              <a:rPr dirty="0" sz="1400" spc="-10">
                <a:solidFill>
                  <a:srgbClr val="FFFFFF"/>
                </a:solidFill>
                <a:latin typeface="Roboto"/>
                <a:cs typeface="Roboto"/>
              </a:rPr>
              <a:t>costos demandados</a:t>
            </a:r>
            <a:endParaRPr sz="1400">
              <a:latin typeface="Roboto"/>
              <a:cs typeface="Roboto"/>
            </a:endParaRPr>
          </a:p>
        </p:txBody>
      </p:sp>
      <p:sp>
        <p:nvSpPr>
          <p:cNvPr id="25" name="object 25" descr=""/>
          <p:cNvSpPr txBox="1"/>
          <p:nvPr/>
        </p:nvSpPr>
        <p:spPr>
          <a:xfrm>
            <a:off x="4305680" y="4516069"/>
            <a:ext cx="1111885" cy="109347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5"/>
              </a:spcBef>
            </a:pPr>
            <a:r>
              <a:rPr dirty="0" sz="1400" spc="-10">
                <a:solidFill>
                  <a:srgbClr val="FFFFFF"/>
                </a:solidFill>
                <a:latin typeface="Roboto"/>
                <a:cs typeface="Roboto"/>
              </a:rPr>
              <a:t>Cuando involucra circulación</a:t>
            </a:r>
            <a:r>
              <a:rPr dirty="0" sz="1400" spc="500">
                <a:solidFill>
                  <a:srgbClr val="FFFFFF"/>
                </a:solidFill>
                <a:latin typeface="Roboto"/>
                <a:cs typeface="Roboto"/>
              </a:rPr>
              <a:t> </a:t>
            </a:r>
            <a:r>
              <a:rPr dirty="0" sz="1400" spc="-25">
                <a:solidFill>
                  <a:srgbClr val="FFFFFF"/>
                </a:solidFill>
                <a:latin typeface="Roboto"/>
                <a:cs typeface="Roboto"/>
              </a:rPr>
              <a:t>de </a:t>
            </a:r>
            <a:r>
              <a:rPr dirty="0" sz="1400" spc="-10">
                <a:solidFill>
                  <a:srgbClr val="FFFFFF"/>
                </a:solidFill>
                <a:latin typeface="Roboto"/>
                <a:cs typeface="Roboto"/>
              </a:rPr>
              <a:t>conocimiento</a:t>
            </a:r>
            <a:endParaRPr sz="1400">
              <a:latin typeface="Roboto"/>
              <a:cs typeface="Roboto"/>
            </a:endParaRPr>
          </a:p>
        </p:txBody>
      </p:sp>
      <p:sp>
        <p:nvSpPr>
          <p:cNvPr id="26" name="object 26" descr=""/>
          <p:cNvSpPr txBox="1"/>
          <p:nvPr/>
        </p:nvSpPr>
        <p:spPr>
          <a:xfrm>
            <a:off x="1222959" y="2311984"/>
            <a:ext cx="1080135" cy="66738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algn="just" marL="12700" marR="5080">
              <a:lnSpc>
                <a:spcPct val="100000"/>
              </a:lnSpc>
              <a:spcBef>
                <a:spcPts val="105"/>
              </a:spcBef>
            </a:pPr>
            <a:r>
              <a:rPr dirty="0" sz="1400">
                <a:solidFill>
                  <a:srgbClr val="FFFFFF"/>
                </a:solidFill>
                <a:latin typeface="Roboto"/>
                <a:cs typeface="Roboto"/>
              </a:rPr>
              <a:t>Costo</a:t>
            </a:r>
            <a:r>
              <a:rPr dirty="0" sz="1400" spc="-60">
                <a:solidFill>
                  <a:srgbClr val="FFFFFF"/>
                </a:solidFill>
                <a:latin typeface="Roboto"/>
                <a:cs typeface="Roboto"/>
              </a:rPr>
              <a:t> </a:t>
            </a:r>
            <a:r>
              <a:rPr dirty="0" sz="1400">
                <a:solidFill>
                  <a:srgbClr val="FFFFFF"/>
                </a:solidFill>
                <a:latin typeface="Roboto"/>
                <a:cs typeface="Roboto"/>
              </a:rPr>
              <a:t>alto</a:t>
            </a:r>
            <a:r>
              <a:rPr dirty="0" sz="1400" spc="-55">
                <a:solidFill>
                  <a:srgbClr val="FFFFFF"/>
                </a:solidFill>
                <a:latin typeface="Roboto"/>
                <a:cs typeface="Roboto"/>
              </a:rPr>
              <a:t> </a:t>
            </a:r>
            <a:r>
              <a:rPr dirty="0" sz="1400" spc="-25">
                <a:solidFill>
                  <a:srgbClr val="FFFFFF"/>
                </a:solidFill>
                <a:latin typeface="Roboto"/>
                <a:cs typeface="Roboto"/>
              </a:rPr>
              <a:t>de </a:t>
            </a:r>
            <a:r>
              <a:rPr dirty="0" sz="1400" spc="-10">
                <a:solidFill>
                  <a:srgbClr val="FFFFFF"/>
                </a:solidFill>
                <a:latin typeface="Roboto"/>
                <a:cs typeface="Roboto"/>
              </a:rPr>
              <a:t>presentación </a:t>
            </a:r>
            <a:r>
              <a:rPr dirty="0" sz="1400">
                <a:solidFill>
                  <a:srgbClr val="FFFFFF"/>
                </a:solidFill>
                <a:latin typeface="Roboto"/>
                <a:cs typeface="Roboto"/>
              </a:rPr>
              <a:t>de</a:t>
            </a:r>
            <a:r>
              <a:rPr dirty="0" sz="1400" spc="-40">
                <a:solidFill>
                  <a:srgbClr val="FFFFFF"/>
                </a:solidFill>
                <a:latin typeface="Roboto"/>
                <a:cs typeface="Roboto"/>
              </a:rPr>
              <a:t> </a:t>
            </a:r>
            <a:r>
              <a:rPr dirty="0" sz="1400" spc="-10">
                <a:solidFill>
                  <a:srgbClr val="FFFFFF"/>
                </a:solidFill>
                <a:latin typeface="Roboto"/>
                <a:cs typeface="Roboto"/>
              </a:rPr>
              <a:t>solicitud</a:t>
            </a:r>
            <a:endParaRPr sz="1400">
              <a:latin typeface="Roboto"/>
              <a:cs typeface="Roboto"/>
            </a:endParaRPr>
          </a:p>
        </p:txBody>
      </p:sp>
      <p:sp>
        <p:nvSpPr>
          <p:cNvPr id="27" name="object 27" descr=""/>
          <p:cNvSpPr txBox="1"/>
          <p:nvPr/>
        </p:nvSpPr>
        <p:spPr>
          <a:xfrm>
            <a:off x="7252843" y="4516069"/>
            <a:ext cx="996315" cy="109347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400">
                <a:solidFill>
                  <a:srgbClr val="FFFFFF"/>
                </a:solidFill>
                <a:latin typeface="Roboto"/>
                <a:cs typeface="Roboto"/>
              </a:rPr>
              <a:t>Caso</a:t>
            </a:r>
            <a:r>
              <a:rPr dirty="0" sz="1400" spc="-20">
                <a:solidFill>
                  <a:srgbClr val="FFFFFF"/>
                </a:solidFill>
                <a:latin typeface="Roboto"/>
                <a:cs typeface="Roboto"/>
              </a:rPr>
              <a:t> </a:t>
            </a:r>
            <a:r>
              <a:rPr dirty="0" sz="1400" spc="-25">
                <a:solidFill>
                  <a:srgbClr val="FFFFFF"/>
                </a:solidFill>
                <a:latin typeface="Roboto"/>
                <a:cs typeface="Roboto"/>
              </a:rPr>
              <a:t>del</a:t>
            </a:r>
            <a:endParaRPr sz="1400">
              <a:latin typeface="Roboto"/>
              <a:cs typeface="Roboto"/>
            </a:endParaRPr>
          </a:p>
          <a:p>
            <a:pPr marL="12700">
              <a:lnSpc>
                <a:spcPct val="100000"/>
              </a:lnSpc>
            </a:pPr>
            <a:r>
              <a:rPr dirty="0" sz="1400" spc="-10">
                <a:solidFill>
                  <a:srgbClr val="FFFFFF"/>
                </a:solidFill>
                <a:latin typeface="Roboto"/>
                <a:cs typeface="Roboto"/>
              </a:rPr>
              <a:t>PNIA:</a:t>
            </a:r>
            <a:endParaRPr sz="1400">
              <a:latin typeface="Roboto"/>
              <a:cs typeface="Roboto"/>
            </a:endParaRPr>
          </a:p>
          <a:p>
            <a:pPr marL="12700" marR="5080">
              <a:lnSpc>
                <a:spcPct val="100000"/>
              </a:lnSpc>
            </a:pPr>
            <a:r>
              <a:rPr dirty="0" sz="1400" spc="-10">
                <a:solidFill>
                  <a:srgbClr val="FFFFFF"/>
                </a:solidFill>
                <a:latin typeface="Roboto"/>
                <a:cs typeface="Roboto"/>
              </a:rPr>
              <a:t>adecuar</a:t>
            </a:r>
            <a:r>
              <a:rPr dirty="0" sz="1400" spc="-55">
                <a:solidFill>
                  <a:srgbClr val="FFFFFF"/>
                </a:solidFill>
                <a:latin typeface="Roboto"/>
                <a:cs typeface="Roboto"/>
              </a:rPr>
              <a:t> </a:t>
            </a:r>
            <a:r>
              <a:rPr dirty="0" sz="1400" spc="-35">
                <a:solidFill>
                  <a:srgbClr val="FFFFFF"/>
                </a:solidFill>
                <a:latin typeface="Roboto"/>
                <a:cs typeface="Roboto"/>
              </a:rPr>
              <a:t>la </a:t>
            </a:r>
            <a:r>
              <a:rPr dirty="0" sz="1400">
                <a:solidFill>
                  <a:srgbClr val="FFFFFF"/>
                </a:solidFill>
                <a:latin typeface="Roboto"/>
                <a:cs typeface="Roboto"/>
              </a:rPr>
              <a:t>escala</a:t>
            </a:r>
            <a:r>
              <a:rPr dirty="0" sz="1400" spc="-50">
                <a:solidFill>
                  <a:srgbClr val="FFFFFF"/>
                </a:solidFill>
                <a:latin typeface="Roboto"/>
                <a:cs typeface="Roboto"/>
              </a:rPr>
              <a:t> </a:t>
            </a:r>
            <a:r>
              <a:rPr dirty="0" sz="1400">
                <a:solidFill>
                  <a:srgbClr val="FFFFFF"/>
                </a:solidFill>
                <a:latin typeface="Roboto"/>
                <a:cs typeface="Roboto"/>
              </a:rPr>
              <a:t>de</a:t>
            </a:r>
            <a:r>
              <a:rPr dirty="0" sz="1400" spc="-65">
                <a:solidFill>
                  <a:srgbClr val="FFFFFF"/>
                </a:solidFill>
                <a:latin typeface="Roboto"/>
                <a:cs typeface="Roboto"/>
              </a:rPr>
              <a:t> </a:t>
            </a:r>
            <a:r>
              <a:rPr dirty="0" sz="1400" spc="-25">
                <a:solidFill>
                  <a:srgbClr val="FFFFFF"/>
                </a:solidFill>
                <a:latin typeface="Roboto"/>
                <a:cs typeface="Roboto"/>
              </a:rPr>
              <a:t>la </a:t>
            </a:r>
            <a:r>
              <a:rPr dirty="0" sz="1400" spc="-20">
                <a:solidFill>
                  <a:srgbClr val="FFFFFF"/>
                </a:solidFill>
                <a:latin typeface="Roboto"/>
                <a:cs typeface="Roboto"/>
              </a:rPr>
              <a:t>intervención</a:t>
            </a:r>
            <a:endParaRPr sz="1400">
              <a:latin typeface="Roboto"/>
              <a:cs typeface="Roboto"/>
            </a:endParaRPr>
          </a:p>
        </p:txBody>
      </p:sp>
      <p:sp>
        <p:nvSpPr>
          <p:cNvPr id="28" name="object 28" descr=""/>
          <p:cNvSpPr txBox="1"/>
          <p:nvPr/>
        </p:nvSpPr>
        <p:spPr>
          <a:xfrm>
            <a:off x="1222959" y="5766612"/>
            <a:ext cx="889635" cy="66611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dirty="0" sz="1400" spc="-10">
                <a:solidFill>
                  <a:srgbClr val="FFFFFF"/>
                </a:solidFill>
                <a:latin typeface="Roboto"/>
                <a:cs typeface="Roboto"/>
              </a:rPr>
              <a:t>Análisis</a:t>
            </a:r>
            <a:r>
              <a:rPr dirty="0" sz="1400" spc="-40">
                <a:solidFill>
                  <a:srgbClr val="FFFFFF"/>
                </a:solidFill>
                <a:latin typeface="Roboto"/>
                <a:cs typeface="Roboto"/>
              </a:rPr>
              <a:t> </a:t>
            </a:r>
            <a:r>
              <a:rPr dirty="0" sz="1400" spc="-25">
                <a:solidFill>
                  <a:srgbClr val="FFFFFF"/>
                </a:solidFill>
                <a:latin typeface="Roboto"/>
                <a:cs typeface="Roboto"/>
              </a:rPr>
              <a:t>de </a:t>
            </a:r>
            <a:r>
              <a:rPr dirty="0" sz="1400" spc="-10">
                <a:solidFill>
                  <a:srgbClr val="FFFFFF"/>
                </a:solidFill>
                <a:latin typeface="Roboto"/>
                <a:cs typeface="Roboto"/>
              </a:rPr>
              <a:t>eficiencia adecuado</a:t>
            </a:r>
            <a:endParaRPr sz="1400">
              <a:latin typeface="Roboto"/>
              <a:cs typeface="Roboto"/>
            </a:endParaRPr>
          </a:p>
        </p:txBody>
      </p:sp>
      <p:sp>
        <p:nvSpPr>
          <p:cNvPr id="29" name="object 29" descr=""/>
          <p:cNvSpPr txBox="1"/>
          <p:nvPr/>
        </p:nvSpPr>
        <p:spPr>
          <a:xfrm>
            <a:off x="4305680" y="1456766"/>
            <a:ext cx="1225550" cy="45339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400" spc="-10">
                <a:solidFill>
                  <a:srgbClr val="FFFFFF"/>
                </a:solidFill>
                <a:latin typeface="Roboto"/>
                <a:cs typeface="Roboto"/>
              </a:rPr>
              <a:t>Especialmente</a:t>
            </a:r>
            <a:endParaRPr sz="1400">
              <a:latin typeface="Roboto"/>
              <a:cs typeface="Roboto"/>
            </a:endParaRPr>
          </a:p>
          <a:p>
            <a:pPr marL="12700">
              <a:lnSpc>
                <a:spcPct val="100000"/>
              </a:lnSpc>
            </a:pPr>
            <a:r>
              <a:rPr dirty="0" sz="1400">
                <a:solidFill>
                  <a:srgbClr val="FFFFFF"/>
                </a:solidFill>
                <a:latin typeface="Roboto"/>
                <a:cs typeface="Roboto"/>
              </a:rPr>
              <a:t>en</a:t>
            </a:r>
            <a:r>
              <a:rPr dirty="0" sz="1400" spc="-50">
                <a:solidFill>
                  <a:srgbClr val="FFFFFF"/>
                </a:solidFill>
                <a:latin typeface="Roboto"/>
                <a:cs typeface="Roboto"/>
              </a:rPr>
              <a:t> </a:t>
            </a:r>
            <a:r>
              <a:rPr dirty="0" sz="1400">
                <a:solidFill>
                  <a:srgbClr val="FFFFFF"/>
                </a:solidFill>
                <a:latin typeface="Roboto"/>
                <a:cs typeface="Roboto"/>
              </a:rPr>
              <a:t>las</a:t>
            </a:r>
            <a:r>
              <a:rPr dirty="0" sz="1400" spc="-40">
                <a:solidFill>
                  <a:srgbClr val="FFFFFF"/>
                </a:solidFill>
                <a:latin typeface="Roboto"/>
                <a:cs typeface="Roboto"/>
              </a:rPr>
              <a:t> </a:t>
            </a:r>
            <a:r>
              <a:rPr dirty="0" sz="1400" spc="-10">
                <a:solidFill>
                  <a:srgbClr val="FFFFFF"/>
                </a:solidFill>
                <a:latin typeface="Roboto"/>
                <a:cs typeface="Roboto"/>
              </a:rPr>
              <a:t>regiones</a:t>
            </a:r>
            <a:endParaRPr sz="1400">
              <a:latin typeface="Roboto"/>
              <a:cs typeface="Roboto"/>
            </a:endParaRPr>
          </a:p>
        </p:txBody>
      </p: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361179" y="2755772"/>
            <a:ext cx="2728595" cy="75692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4800" spc="-320" b="1">
                <a:solidFill>
                  <a:srgbClr val="C0D335"/>
                </a:solidFill>
                <a:latin typeface="Verdana"/>
                <a:cs typeface="Verdana"/>
              </a:rPr>
              <a:t>¡Gracias!</a:t>
            </a:r>
            <a:endParaRPr sz="48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354963" y="2582621"/>
            <a:ext cx="8543925" cy="63500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pc="-185" b="1">
                <a:latin typeface="Verdana"/>
                <a:cs typeface="Verdana"/>
              </a:rPr>
              <a:t>Análisis</a:t>
            </a:r>
            <a:r>
              <a:rPr dirty="0" spc="-220" b="1">
                <a:latin typeface="Verdana"/>
                <a:cs typeface="Verdana"/>
              </a:rPr>
              <a:t> </a:t>
            </a:r>
            <a:r>
              <a:rPr dirty="0" spc="-110" b="1">
                <a:latin typeface="Verdana"/>
                <a:cs typeface="Verdana"/>
              </a:rPr>
              <a:t>de</a:t>
            </a:r>
            <a:r>
              <a:rPr dirty="0" spc="-220" b="1">
                <a:latin typeface="Verdana"/>
                <a:cs typeface="Verdana"/>
              </a:rPr>
              <a:t> </a:t>
            </a:r>
            <a:r>
              <a:rPr dirty="0" spc="-175" b="1">
                <a:latin typeface="Verdana"/>
                <a:cs typeface="Verdana"/>
              </a:rPr>
              <a:t>Línea</a:t>
            </a:r>
            <a:r>
              <a:rPr dirty="0" spc="-220" b="1">
                <a:latin typeface="Verdana"/>
                <a:cs typeface="Verdana"/>
              </a:rPr>
              <a:t> </a:t>
            </a:r>
            <a:r>
              <a:rPr dirty="0" spc="-110" b="1">
                <a:latin typeface="Verdana"/>
                <a:cs typeface="Verdana"/>
              </a:rPr>
              <a:t>de</a:t>
            </a:r>
            <a:r>
              <a:rPr dirty="0" spc="-220" b="1">
                <a:latin typeface="Verdana"/>
                <a:cs typeface="Verdana"/>
              </a:rPr>
              <a:t> </a:t>
            </a:r>
            <a:r>
              <a:rPr dirty="0" spc="-170" b="1">
                <a:latin typeface="Verdana"/>
                <a:cs typeface="Verdana"/>
              </a:rPr>
              <a:t>Base</a:t>
            </a:r>
            <a:r>
              <a:rPr dirty="0" spc="-195" b="1">
                <a:latin typeface="Verdana"/>
                <a:cs typeface="Verdana"/>
              </a:rPr>
              <a:t> </a:t>
            </a:r>
            <a:r>
              <a:rPr dirty="0" spc="-110" b="1">
                <a:latin typeface="Verdana"/>
                <a:cs typeface="Verdana"/>
              </a:rPr>
              <a:t>de</a:t>
            </a:r>
            <a:r>
              <a:rPr dirty="0" spc="-220" b="1">
                <a:latin typeface="Verdana"/>
                <a:cs typeface="Verdana"/>
              </a:rPr>
              <a:t> </a:t>
            </a:r>
            <a:r>
              <a:rPr dirty="0" spc="-420" b="1">
                <a:latin typeface="Verdana"/>
                <a:cs typeface="Verdana"/>
              </a:rPr>
              <a:t>CTI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241935" rIns="0" bIns="0" rtlCol="0" vert="horz">
            <a:spAutoFit/>
          </a:bodyPr>
          <a:lstStyle/>
          <a:p>
            <a:pPr marL="297815">
              <a:lnSpc>
                <a:spcPct val="100000"/>
              </a:lnSpc>
              <a:spcBef>
                <a:spcPts val="95"/>
              </a:spcBef>
            </a:pPr>
            <a:r>
              <a:rPr dirty="0" spc="-45">
                <a:latin typeface="Calibri Light"/>
                <a:cs typeface="Calibri Light"/>
              </a:rPr>
              <a:t>Instrumentos</a:t>
            </a:r>
            <a:r>
              <a:rPr dirty="0" spc="-135">
                <a:latin typeface="Calibri Light"/>
                <a:cs typeface="Calibri Light"/>
              </a:rPr>
              <a:t> </a:t>
            </a:r>
            <a:r>
              <a:rPr dirty="0">
                <a:latin typeface="Calibri Light"/>
                <a:cs typeface="Calibri Light"/>
              </a:rPr>
              <a:t>por</a:t>
            </a:r>
            <a:r>
              <a:rPr dirty="0" spc="-135">
                <a:latin typeface="Calibri Light"/>
                <a:cs typeface="Calibri Light"/>
              </a:rPr>
              <a:t> </a:t>
            </a:r>
            <a:r>
              <a:rPr dirty="0" spc="-25">
                <a:latin typeface="Calibri Light"/>
                <a:cs typeface="Calibri Light"/>
              </a:rPr>
              <a:t>Sector</a:t>
            </a:r>
            <a:r>
              <a:rPr dirty="0" spc="-145">
                <a:latin typeface="Calibri Light"/>
                <a:cs typeface="Calibri Light"/>
              </a:rPr>
              <a:t> </a:t>
            </a:r>
            <a:r>
              <a:rPr dirty="0">
                <a:latin typeface="Calibri Light"/>
                <a:cs typeface="Calibri Light"/>
              </a:rPr>
              <a:t>y</a:t>
            </a:r>
            <a:r>
              <a:rPr dirty="0" spc="-110">
                <a:latin typeface="Calibri Light"/>
                <a:cs typeface="Calibri Light"/>
              </a:rPr>
              <a:t> </a:t>
            </a:r>
            <a:r>
              <a:rPr dirty="0" spc="-50">
                <a:latin typeface="Calibri Light"/>
                <a:cs typeface="Calibri Light"/>
              </a:rPr>
              <a:t>Presupuesto</a:t>
            </a:r>
            <a:r>
              <a:rPr dirty="0" spc="-140">
                <a:latin typeface="Calibri Light"/>
                <a:cs typeface="Calibri Light"/>
              </a:rPr>
              <a:t> </a:t>
            </a:r>
            <a:r>
              <a:rPr dirty="0" spc="-20">
                <a:latin typeface="Calibri Light"/>
                <a:cs typeface="Calibri Light"/>
              </a:rPr>
              <a:t>2018</a:t>
            </a:r>
          </a:p>
        </p:txBody>
      </p:sp>
      <p:graphicFrame>
        <p:nvGraphicFramePr>
          <p:cNvPr id="3" name="object 3" descr=""/>
          <p:cNvGraphicFramePr>
            <a:graphicFrameLocks noGrp="1"/>
          </p:cNvGraphicFramePr>
          <p:nvPr/>
        </p:nvGraphicFramePr>
        <p:xfrm>
          <a:off x="715543" y="1565783"/>
          <a:ext cx="11029950" cy="357441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994410"/>
                <a:gridCol w="994410"/>
                <a:gridCol w="994409"/>
                <a:gridCol w="994410"/>
                <a:gridCol w="994410"/>
                <a:gridCol w="994410"/>
                <a:gridCol w="994410"/>
                <a:gridCol w="994409"/>
                <a:gridCol w="994409"/>
                <a:gridCol w="994409"/>
                <a:gridCol w="994409"/>
              </a:tblGrid>
              <a:tr h="119126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380"/>
                        </a:spcBef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marL="98425">
                        <a:lnSpc>
                          <a:spcPct val="100000"/>
                        </a:lnSpc>
                      </a:pPr>
                      <a:r>
                        <a:rPr dirty="0" sz="1400" spc="-10">
                          <a:solidFill>
                            <a:srgbClr val="FFFFFF"/>
                          </a:solidFill>
                          <a:latin typeface="Calibri Light"/>
                          <a:cs typeface="Calibri Light"/>
                        </a:rPr>
                        <a:t>AGRICULTURA</a:t>
                      </a:r>
                      <a:endParaRPr sz="1400">
                        <a:latin typeface="Calibri Light"/>
                        <a:cs typeface="Calibri Light"/>
                      </a:endParaRPr>
                    </a:p>
                  </a:txBody>
                  <a:tcPr marL="0" marR="0" marB="0" marT="175260" vert="vert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00AFE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380"/>
                        </a:spcBef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marL="222250">
                        <a:lnSpc>
                          <a:spcPct val="100000"/>
                        </a:lnSpc>
                      </a:pPr>
                      <a:r>
                        <a:rPr dirty="0" sz="1400" spc="-10">
                          <a:solidFill>
                            <a:srgbClr val="FFFFFF"/>
                          </a:solidFill>
                          <a:latin typeface="Calibri Light"/>
                          <a:cs typeface="Calibri Light"/>
                        </a:rPr>
                        <a:t>AMBIENTE</a:t>
                      </a:r>
                      <a:endParaRPr sz="1400">
                        <a:latin typeface="Calibri Light"/>
                        <a:cs typeface="Calibri Light"/>
                      </a:endParaRPr>
                    </a:p>
                  </a:txBody>
                  <a:tcPr marL="0" marR="0" marB="0" marT="175260" vert="vert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00AFEF"/>
                    </a:solidFill>
                  </a:tcPr>
                </a:tc>
                <a:tc>
                  <a:txBody>
                    <a:bodyPr/>
                    <a:lstStyle/>
                    <a:p>
                      <a:pPr algn="just" marL="193040" marR="179705" indent="12065">
                        <a:lnSpc>
                          <a:spcPct val="100000"/>
                        </a:lnSpc>
                        <a:spcBef>
                          <a:spcPts val="1310"/>
                        </a:spcBef>
                      </a:pPr>
                      <a:r>
                        <a:rPr dirty="0" sz="1400" spc="-10">
                          <a:solidFill>
                            <a:srgbClr val="FFFFFF"/>
                          </a:solidFill>
                          <a:latin typeface="Calibri Light"/>
                          <a:cs typeface="Calibri Light"/>
                        </a:rPr>
                        <a:t>COMERCIO EXTERIOR</a:t>
                      </a:r>
                      <a:r>
                        <a:rPr dirty="0" sz="1400" spc="-55">
                          <a:solidFill>
                            <a:srgbClr val="FFFFFF"/>
                          </a:solidFill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dirty="0" sz="1400" spc="-50">
                          <a:solidFill>
                            <a:srgbClr val="FFFFFF"/>
                          </a:solidFill>
                          <a:latin typeface="Calibri Light"/>
                          <a:cs typeface="Calibri Light"/>
                        </a:rPr>
                        <a:t>Y </a:t>
                      </a:r>
                      <a:r>
                        <a:rPr dirty="0" sz="1400" spc="-10">
                          <a:solidFill>
                            <a:srgbClr val="FFFFFF"/>
                          </a:solidFill>
                          <a:latin typeface="Calibri Light"/>
                          <a:cs typeface="Calibri Light"/>
                        </a:rPr>
                        <a:t>TURISMO</a:t>
                      </a:r>
                      <a:endParaRPr sz="1400">
                        <a:latin typeface="Calibri Light"/>
                        <a:cs typeface="Calibri Light"/>
                      </a:endParaRPr>
                    </a:p>
                  </a:txBody>
                  <a:tcPr marL="0" marR="0" marB="0" marT="166370" vert="vert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00AFE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380"/>
                        </a:spcBef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marL="273685">
                        <a:lnSpc>
                          <a:spcPct val="100000"/>
                        </a:lnSpc>
                      </a:pPr>
                      <a:r>
                        <a:rPr dirty="0" sz="1400" spc="-10">
                          <a:solidFill>
                            <a:srgbClr val="FFFFFF"/>
                          </a:solidFill>
                          <a:latin typeface="Calibri Light"/>
                          <a:cs typeface="Calibri Light"/>
                        </a:rPr>
                        <a:t>DEFENSA</a:t>
                      </a:r>
                      <a:endParaRPr sz="1400">
                        <a:latin typeface="Calibri Light"/>
                        <a:cs typeface="Calibri Light"/>
                      </a:endParaRPr>
                    </a:p>
                  </a:txBody>
                  <a:tcPr marL="0" marR="0" marB="0" marT="175260" vert="vert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00AFE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380"/>
                        </a:spcBef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marL="168910">
                        <a:lnSpc>
                          <a:spcPct val="100000"/>
                        </a:lnSpc>
                      </a:pPr>
                      <a:r>
                        <a:rPr dirty="0" sz="1400" spc="-10">
                          <a:solidFill>
                            <a:srgbClr val="FFFFFF"/>
                          </a:solidFill>
                          <a:latin typeface="Calibri Light"/>
                          <a:cs typeface="Calibri Light"/>
                        </a:rPr>
                        <a:t>EDUCACION</a:t>
                      </a:r>
                      <a:endParaRPr sz="1400">
                        <a:latin typeface="Calibri Light"/>
                        <a:cs typeface="Calibri Light"/>
                      </a:endParaRPr>
                    </a:p>
                  </a:txBody>
                  <a:tcPr marL="0" marR="0" marB="0" marT="175260" vert="vert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00AFE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40"/>
                        </a:spcBef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marL="356235" marR="210185" indent="-131445">
                        <a:lnSpc>
                          <a:spcPct val="100000"/>
                        </a:lnSpc>
                      </a:pPr>
                      <a:r>
                        <a:rPr dirty="0" sz="1400" spc="-20">
                          <a:solidFill>
                            <a:srgbClr val="FFFFFF"/>
                          </a:solidFill>
                          <a:latin typeface="Calibri Light"/>
                          <a:cs typeface="Calibri Light"/>
                        </a:rPr>
                        <a:t>ENERGÍA</a:t>
                      </a:r>
                      <a:r>
                        <a:rPr dirty="0" sz="1400" spc="-15">
                          <a:solidFill>
                            <a:srgbClr val="FFFFFF"/>
                          </a:solidFill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dirty="0" sz="1400" spc="-50">
                          <a:solidFill>
                            <a:srgbClr val="FFFFFF"/>
                          </a:solidFill>
                          <a:latin typeface="Calibri Light"/>
                          <a:cs typeface="Calibri Light"/>
                        </a:rPr>
                        <a:t>Y </a:t>
                      </a:r>
                      <a:r>
                        <a:rPr dirty="0" sz="1400" spc="-10">
                          <a:solidFill>
                            <a:srgbClr val="FFFFFF"/>
                          </a:solidFill>
                          <a:latin typeface="Calibri Light"/>
                          <a:cs typeface="Calibri Light"/>
                        </a:rPr>
                        <a:t>MINAS</a:t>
                      </a:r>
                      <a:endParaRPr sz="1400">
                        <a:latin typeface="Calibri Light"/>
                        <a:cs typeface="Calibri Light"/>
                      </a:endParaRPr>
                    </a:p>
                  </a:txBody>
                  <a:tcPr marL="0" marR="0" marB="0" marT="68580" vert="vert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00AFEF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72085" marR="155575" indent="-1905">
                        <a:lnSpc>
                          <a:spcPct val="100000"/>
                        </a:lnSpc>
                        <a:spcBef>
                          <a:spcPts val="1305"/>
                        </a:spcBef>
                      </a:pPr>
                      <a:r>
                        <a:rPr dirty="0" sz="1400" spc="-25">
                          <a:solidFill>
                            <a:srgbClr val="FFFFFF"/>
                          </a:solidFill>
                          <a:latin typeface="Calibri Light"/>
                          <a:cs typeface="Calibri Light"/>
                        </a:rPr>
                        <a:t>PCM </a:t>
                      </a:r>
                      <a:r>
                        <a:rPr dirty="0" sz="1400" spc="-20">
                          <a:solidFill>
                            <a:srgbClr val="FFFFFF"/>
                          </a:solidFill>
                          <a:latin typeface="Calibri Light"/>
                          <a:cs typeface="Calibri Light"/>
                        </a:rPr>
                        <a:t>(CONCYTEC, </a:t>
                      </a:r>
                      <a:r>
                        <a:rPr dirty="0" sz="1400" spc="-10">
                          <a:solidFill>
                            <a:srgbClr val="FFFFFF"/>
                          </a:solidFill>
                          <a:latin typeface="Calibri Light"/>
                          <a:cs typeface="Calibri Light"/>
                        </a:rPr>
                        <a:t>INDECOPI)</a:t>
                      </a:r>
                      <a:endParaRPr sz="1400">
                        <a:latin typeface="Calibri Light"/>
                        <a:cs typeface="Calibri Light"/>
                      </a:endParaRPr>
                    </a:p>
                  </a:txBody>
                  <a:tcPr marL="0" marR="0" marB="0" marT="165735" vert="vert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00AFE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375"/>
                        </a:spcBef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marL="112395">
                        <a:lnSpc>
                          <a:spcPct val="100000"/>
                        </a:lnSpc>
                      </a:pPr>
                      <a:r>
                        <a:rPr dirty="0" sz="1400" spc="-10">
                          <a:solidFill>
                            <a:srgbClr val="FFFFFF"/>
                          </a:solidFill>
                          <a:latin typeface="Calibri Light"/>
                          <a:cs typeface="Calibri Light"/>
                        </a:rPr>
                        <a:t>PRODUCCION</a:t>
                      </a:r>
                      <a:endParaRPr sz="1400">
                        <a:latin typeface="Calibri Light"/>
                        <a:cs typeface="Calibri Light"/>
                      </a:endParaRPr>
                    </a:p>
                  </a:txBody>
                  <a:tcPr marL="0" marR="0" marB="0" marT="174625" vert="vert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00AFE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35"/>
                        </a:spcBef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marL="172085" marR="142875" indent="-12700">
                        <a:lnSpc>
                          <a:spcPct val="100000"/>
                        </a:lnSpc>
                      </a:pPr>
                      <a:r>
                        <a:rPr dirty="0" sz="1400" spc="-20">
                          <a:solidFill>
                            <a:srgbClr val="FFFFFF"/>
                          </a:solidFill>
                          <a:latin typeface="Calibri Light"/>
                          <a:cs typeface="Calibri Light"/>
                        </a:rPr>
                        <a:t>RELACIONES </a:t>
                      </a:r>
                      <a:r>
                        <a:rPr dirty="0" sz="1400" spc="-10">
                          <a:solidFill>
                            <a:srgbClr val="FFFFFF"/>
                          </a:solidFill>
                          <a:latin typeface="Calibri Light"/>
                          <a:cs typeface="Calibri Light"/>
                        </a:rPr>
                        <a:t>EXTERIORES</a:t>
                      </a:r>
                      <a:endParaRPr sz="1400">
                        <a:latin typeface="Calibri Light"/>
                        <a:cs typeface="Calibri Light"/>
                      </a:endParaRPr>
                    </a:p>
                  </a:txBody>
                  <a:tcPr marL="0" marR="0" marB="0" marT="67945" vert="vert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00AFE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375"/>
                        </a:spcBef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marL="365125">
                        <a:lnSpc>
                          <a:spcPct val="100000"/>
                        </a:lnSpc>
                      </a:pPr>
                      <a:r>
                        <a:rPr dirty="0" sz="1400" spc="-10">
                          <a:solidFill>
                            <a:srgbClr val="FFFFFF"/>
                          </a:solidFill>
                          <a:latin typeface="Calibri Light"/>
                          <a:cs typeface="Calibri Light"/>
                        </a:rPr>
                        <a:t>SALUD</a:t>
                      </a:r>
                      <a:endParaRPr sz="1400">
                        <a:latin typeface="Calibri Light"/>
                        <a:cs typeface="Calibri Light"/>
                      </a:endParaRPr>
                    </a:p>
                  </a:txBody>
                  <a:tcPr marL="0" marR="0" marB="0" marT="174625" vert="vert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00AFE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375"/>
                        </a:spcBef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marL="257175">
                        <a:lnSpc>
                          <a:spcPct val="100000"/>
                        </a:lnSpc>
                      </a:pPr>
                      <a:r>
                        <a:rPr dirty="0" sz="1400" spc="-10">
                          <a:solidFill>
                            <a:srgbClr val="FFFFFF"/>
                          </a:solidFill>
                          <a:latin typeface="Calibri Light"/>
                          <a:cs typeface="Calibri Light"/>
                        </a:rPr>
                        <a:t>VIVIENDA</a:t>
                      </a:r>
                      <a:endParaRPr sz="1400">
                        <a:latin typeface="Calibri Light"/>
                        <a:cs typeface="Calibri Light"/>
                      </a:endParaRPr>
                    </a:p>
                  </a:txBody>
                  <a:tcPr marL="0" marR="0" marB="0" marT="174625" vert="vert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00AFEF"/>
                    </a:solidFill>
                  </a:tcPr>
                </a:tc>
              </a:tr>
              <a:tr h="119189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55"/>
                        </a:spcBef>
                      </a:pPr>
                      <a:endParaRPr sz="2400">
                        <a:latin typeface="Times New Roman"/>
                        <a:cs typeface="Times New Roman"/>
                      </a:endParaRPr>
                    </a:p>
                    <a:p>
                      <a:pPr algn="ctr" marL="1270">
                        <a:lnSpc>
                          <a:spcPct val="100000"/>
                        </a:lnSpc>
                      </a:pPr>
                      <a:r>
                        <a:rPr dirty="0" sz="2400" spc="-50" b="1">
                          <a:latin typeface="Calibri"/>
                          <a:cs typeface="Calibri"/>
                        </a:rPr>
                        <a:t>9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B="0" marT="4508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D4E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55"/>
                        </a:spcBef>
                      </a:pPr>
                      <a:endParaRPr sz="2400">
                        <a:latin typeface="Times New Roman"/>
                        <a:cs typeface="Times New Roman"/>
                      </a:endParaRPr>
                    </a:p>
                    <a:p>
                      <a:pPr algn="ctr" marL="1270">
                        <a:lnSpc>
                          <a:spcPct val="100000"/>
                        </a:lnSpc>
                      </a:pPr>
                      <a:r>
                        <a:rPr dirty="0" sz="2400" spc="-50" b="1">
                          <a:latin typeface="Calibri"/>
                          <a:cs typeface="Calibri"/>
                        </a:rPr>
                        <a:t>8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B="0" marT="4508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D4E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55"/>
                        </a:spcBef>
                      </a:pPr>
                      <a:endParaRPr sz="2400">
                        <a:latin typeface="Times New Roman"/>
                        <a:cs typeface="Times New Roman"/>
                      </a:endParaRPr>
                    </a:p>
                    <a:p>
                      <a:pPr marL="421005">
                        <a:lnSpc>
                          <a:spcPct val="100000"/>
                        </a:lnSpc>
                      </a:pPr>
                      <a:r>
                        <a:rPr dirty="0" sz="2400" spc="-50" b="1">
                          <a:latin typeface="Calibri"/>
                          <a:cs typeface="Calibri"/>
                        </a:rPr>
                        <a:t>1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B="0" marT="4508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D4E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55"/>
                        </a:spcBef>
                      </a:pPr>
                      <a:endParaRPr sz="2400">
                        <a:latin typeface="Times New Roman"/>
                        <a:cs typeface="Times New Roman"/>
                      </a:endParaRPr>
                    </a:p>
                    <a:p>
                      <a:pPr algn="ctr" marL="1905">
                        <a:lnSpc>
                          <a:spcPct val="100000"/>
                        </a:lnSpc>
                      </a:pPr>
                      <a:r>
                        <a:rPr dirty="0" sz="2400" spc="-50" b="1">
                          <a:latin typeface="Calibri"/>
                          <a:cs typeface="Calibri"/>
                        </a:rPr>
                        <a:t>3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B="0" marT="4508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D4E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55"/>
                        </a:spcBef>
                      </a:pPr>
                      <a:endParaRPr sz="24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dirty="0" sz="2400" spc="-25" b="1">
                          <a:latin typeface="Calibri"/>
                          <a:cs typeface="Calibri"/>
                        </a:rPr>
                        <a:t>26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B="0" marT="4508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D4E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55"/>
                        </a:spcBef>
                      </a:pPr>
                      <a:endParaRPr sz="2400">
                        <a:latin typeface="Times New Roman"/>
                        <a:cs typeface="Times New Roman"/>
                      </a:endParaRPr>
                    </a:p>
                    <a:p>
                      <a:pPr algn="ctr" marL="2540">
                        <a:lnSpc>
                          <a:spcPct val="100000"/>
                        </a:lnSpc>
                      </a:pPr>
                      <a:r>
                        <a:rPr dirty="0" sz="2400" spc="-50" b="1">
                          <a:latin typeface="Calibri"/>
                          <a:cs typeface="Calibri"/>
                        </a:rPr>
                        <a:t>2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B="0" marT="4508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D4E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55"/>
                        </a:spcBef>
                      </a:pPr>
                      <a:endParaRPr sz="24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dirty="0" sz="2400" spc="-25" b="1">
                          <a:latin typeface="Calibri"/>
                          <a:cs typeface="Calibri"/>
                        </a:rPr>
                        <a:t>38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B="0" marT="4508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D4E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55"/>
                        </a:spcBef>
                      </a:pPr>
                      <a:endParaRPr sz="2400">
                        <a:latin typeface="Times New Roman"/>
                        <a:cs typeface="Times New Roman"/>
                      </a:endParaRPr>
                    </a:p>
                    <a:p>
                      <a:pPr algn="ctr" marL="635">
                        <a:lnSpc>
                          <a:spcPct val="100000"/>
                        </a:lnSpc>
                      </a:pPr>
                      <a:r>
                        <a:rPr dirty="0" sz="2400" spc="-25" b="1">
                          <a:latin typeface="Calibri"/>
                          <a:cs typeface="Calibri"/>
                        </a:rPr>
                        <a:t>71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B="0" marT="4508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D4E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55"/>
                        </a:spcBef>
                      </a:pPr>
                      <a:endParaRPr sz="2400">
                        <a:latin typeface="Times New Roman"/>
                        <a:cs typeface="Times New Roman"/>
                      </a:endParaRPr>
                    </a:p>
                    <a:p>
                      <a:pPr algn="ctr" marL="3175">
                        <a:lnSpc>
                          <a:spcPct val="100000"/>
                        </a:lnSpc>
                      </a:pPr>
                      <a:r>
                        <a:rPr dirty="0" sz="2400" spc="-50" b="1">
                          <a:latin typeface="Calibri"/>
                          <a:cs typeface="Calibri"/>
                        </a:rPr>
                        <a:t>1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B="0" marT="4508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D4E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55"/>
                        </a:spcBef>
                      </a:pPr>
                      <a:endParaRPr sz="2400">
                        <a:latin typeface="Times New Roman"/>
                        <a:cs typeface="Times New Roman"/>
                      </a:endParaRPr>
                    </a:p>
                    <a:p>
                      <a:pPr algn="ctr" marL="3175">
                        <a:lnSpc>
                          <a:spcPct val="100000"/>
                        </a:lnSpc>
                      </a:pPr>
                      <a:r>
                        <a:rPr dirty="0" sz="2400" spc="-50" b="1">
                          <a:latin typeface="Calibri"/>
                          <a:cs typeface="Calibri"/>
                        </a:rPr>
                        <a:t>4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B="0" marT="4508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D4E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55"/>
                        </a:spcBef>
                      </a:pPr>
                      <a:endParaRPr sz="2400">
                        <a:latin typeface="Times New Roman"/>
                        <a:cs typeface="Times New Roman"/>
                      </a:endParaRPr>
                    </a:p>
                    <a:p>
                      <a:pPr algn="ctr" marL="3810">
                        <a:lnSpc>
                          <a:spcPct val="100000"/>
                        </a:lnSpc>
                      </a:pPr>
                      <a:r>
                        <a:rPr dirty="0" sz="2400" spc="-50" b="1">
                          <a:latin typeface="Calibri"/>
                          <a:cs typeface="Calibri"/>
                        </a:rPr>
                        <a:t>1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B="0" marT="4508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D4EA"/>
                    </a:solidFill>
                  </a:tcPr>
                </a:tc>
              </a:tr>
              <a:tr h="119126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585"/>
                        </a:spcBef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algn="ctr" marL="90805">
                        <a:lnSpc>
                          <a:spcPct val="100000"/>
                        </a:lnSpc>
                      </a:pPr>
                      <a:r>
                        <a:rPr dirty="0" sz="1400" spc="-10">
                          <a:latin typeface="Calibri Light"/>
                          <a:cs typeface="Calibri Light"/>
                        </a:rPr>
                        <a:t>163.070.828</a:t>
                      </a:r>
                      <a:endParaRPr sz="1400">
                        <a:latin typeface="Calibri Light"/>
                        <a:cs typeface="Calibri Light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0D33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585"/>
                        </a:spcBef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marL="185420">
                        <a:lnSpc>
                          <a:spcPct val="100000"/>
                        </a:lnSpc>
                      </a:pPr>
                      <a:r>
                        <a:rPr dirty="0" sz="1400" spc="-10">
                          <a:latin typeface="Calibri Light"/>
                          <a:cs typeface="Calibri Light"/>
                        </a:rPr>
                        <a:t>11.135.524</a:t>
                      </a:r>
                      <a:endParaRPr sz="1400">
                        <a:latin typeface="Calibri Light"/>
                        <a:cs typeface="Calibri Light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0D33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585"/>
                        </a:spcBef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marL="407034">
                        <a:lnSpc>
                          <a:spcPct val="100000"/>
                        </a:lnSpc>
                      </a:pPr>
                      <a:r>
                        <a:rPr dirty="0" sz="1400" spc="-10">
                          <a:latin typeface="Calibri Light"/>
                          <a:cs typeface="Calibri Light"/>
                        </a:rPr>
                        <a:t>515.179</a:t>
                      </a:r>
                      <a:endParaRPr sz="1400">
                        <a:latin typeface="Calibri Light"/>
                        <a:cs typeface="Calibri Light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0D33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585"/>
                        </a:spcBef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marL="273685">
                        <a:lnSpc>
                          <a:spcPct val="100000"/>
                        </a:lnSpc>
                      </a:pPr>
                      <a:r>
                        <a:rPr dirty="0" sz="1400" spc="-10">
                          <a:latin typeface="Calibri Light"/>
                          <a:cs typeface="Calibri Light"/>
                        </a:rPr>
                        <a:t>3.235.020</a:t>
                      </a:r>
                      <a:endParaRPr sz="1400">
                        <a:latin typeface="Calibri Light"/>
                        <a:cs typeface="Calibri Light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0D33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585"/>
                        </a:spcBef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marL="97155">
                        <a:lnSpc>
                          <a:spcPct val="100000"/>
                        </a:lnSpc>
                      </a:pPr>
                      <a:r>
                        <a:rPr dirty="0" sz="1400" spc="-10">
                          <a:latin typeface="Calibri Light"/>
                          <a:cs typeface="Calibri Light"/>
                        </a:rPr>
                        <a:t>508.394.190</a:t>
                      </a:r>
                      <a:endParaRPr sz="1400">
                        <a:latin typeface="Calibri Light"/>
                        <a:cs typeface="Calibri Light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0D33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585"/>
                        </a:spcBef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marL="274320">
                        <a:lnSpc>
                          <a:spcPct val="100000"/>
                        </a:lnSpc>
                      </a:pPr>
                      <a:r>
                        <a:rPr dirty="0" sz="1400" spc="-10">
                          <a:latin typeface="Calibri Light"/>
                          <a:cs typeface="Calibri Light"/>
                        </a:rPr>
                        <a:t>3.163.679</a:t>
                      </a:r>
                      <a:endParaRPr sz="1400">
                        <a:latin typeface="Calibri Light"/>
                        <a:cs typeface="Calibri Light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0D33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585"/>
                        </a:spcBef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marL="186055">
                        <a:lnSpc>
                          <a:spcPct val="100000"/>
                        </a:lnSpc>
                      </a:pPr>
                      <a:r>
                        <a:rPr dirty="0" sz="1400" spc="-10">
                          <a:latin typeface="Calibri Light"/>
                          <a:cs typeface="Calibri Light"/>
                        </a:rPr>
                        <a:t>82.417.085</a:t>
                      </a:r>
                      <a:endParaRPr sz="1400">
                        <a:latin typeface="Calibri Light"/>
                        <a:cs typeface="Calibri Light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0D33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585"/>
                        </a:spcBef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algn="ctr" marL="92710">
                        <a:lnSpc>
                          <a:spcPct val="100000"/>
                        </a:lnSpc>
                      </a:pPr>
                      <a:r>
                        <a:rPr dirty="0" sz="1400" spc="-10">
                          <a:latin typeface="Calibri Light"/>
                          <a:cs typeface="Calibri Light"/>
                        </a:rPr>
                        <a:t>165.764.694</a:t>
                      </a:r>
                      <a:endParaRPr sz="1400">
                        <a:latin typeface="Calibri Light"/>
                        <a:cs typeface="Calibri Light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0D33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585"/>
                        </a:spcBef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marL="274320">
                        <a:lnSpc>
                          <a:spcPct val="100000"/>
                        </a:lnSpc>
                      </a:pPr>
                      <a:r>
                        <a:rPr dirty="0" sz="1400" spc="-10">
                          <a:latin typeface="Calibri Light"/>
                          <a:cs typeface="Calibri Light"/>
                        </a:rPr>
                        <a:t>1.890.993</a:t>
                      </a:r>
                      <a:endParaRPr sz="1400">
                        <a:latin typeface="Calibri Light"/>
                        <a:cs typeface="Calibri Light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0D33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585"/>
                        </a:spcBef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marL="186690">
                        <a:lnSpc>
                          <a:spcPct val="100000"/>
                        </a:lnSpc>
                      </a:pPr>
                      <a:r>
                        <a:rPr dirty="0" sz="1400" spc="-10">
                          <a:latin typeface="Calibri Light"/>
                          <a:cs typeface="Calibri Light"/>
                        </a:rPr>
                        <a:t>13.804.871</a:t>
                      </a:r>
                      <a:endParaRPr sz="1400">
                        <a:latin typeface="Calibri Light"/>
                        <a:cs typeface="Calibri Light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0D33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585"/>
                        </a:spcBef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marL="274955">
                        <a:lnSpc>
                          <a:spcPct val="100000"/>
                        </a:lnSpc>
                      </a:pPr>
                      <a:r>
                        <a:rPr dirty="0" sz="1400" spc="-10">
                          <a:latin typeface="Calibri Light"/>
                          <a:cs typeface="Calibri Light"/>
                        </a:rPr>
                        <a:t>3.327.463</a:t>
                      </a:r>
                      <a:endParaRPr sz="1400">
                        <a:latin typeface="Calibri Light"/>
                        <a:cs typeface="Calibri Light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0D335"/>
                    </a:solidFill>
                  </a:tcPr>
                </a:tc>
              </a:tr>
            </a:tbl>
          </a:graphicData>
        </a:graphic>
      </p:graphicFrame>
      <p:sp>
        <p:nvSpPr>
          <p:cNvPr id="4" name="object 4" descr=""/>
          <p:cNvSpPr txBox="1"/>
          <p:nvPr/>
        </p:nvSpPr>
        <p:spPr>
          <a:xfrm>
            <a:off x="2661666" y="5200015"/>
            <a:ext cx="6641465" cy="2393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>
                <a:latin typeface="Calibri"/>
                <a:cs typeface="Calibri"/>
              </a:rPr>
              <a:t>Nota:</a:t>
            </a:r>
            <a:r>
              <a:rPr dirty="0" sz="1400" spc="-55">
                <a:latin typeface="Calibri"/>
                <a:cs typeface="Calibri"/>
              </a:rPr>
              <a:t> </a:t>
            </a:r>
            <a:r>
              <a:rPr dirty="0" sz="1400" spc="-10">
                <a:latin typeface="Calibri"/>
                <a:cs typeface="Calibri"/>
              </a:rPr>
              <a:t>Presupuesto </a:t>
            </a:r>
            <a:r>
              <a:rPr dirty="0" sz="1400">
                <a:latin typeface="Calibri"/>
                <a:cs typeface="Calibri"/>
              </a:rPr>
              <a:t>por</a:t>
            </a:r>
            <a:r>
              <a:rPr dirty="0" sz="1400" spc="-35">
                <a:latin typeface="Calibri"/>
                <a:cs typeface="Calibri"/>
              </a:rPr>
              <a:t> </a:t>
            </a:r>
            <a:r>
              <a:rPr dirty="0" sz="1400">
                <a:latin typeface="Calibri"/>
                <a:cs typeface="Calibri"/>
              </a:rPr>
              <a:t>sector</a:t>
            </a:r>
            <a:r>
              <a:rPr dirty="0" sz="1400" spc="-45">
                <a:latin typeface="Calibri"/>
                <a:cs typeface="Calibri"/>
              </a:rPr>
              <a:t> </a:t>
            </a:r>
            <a:r>
              <a:rPr dirty="0" sz="1400">
                <a:latin typeface="Calibri"/>
                <a:cs typeface="Calibri"/>
              </a:rPr>
              <a:t>para</a:t>
            </a:r>
            <a:r>
              <a:rPr dirty="0" sz="1400" spc="-25">
                <a:latin typeface="Calibri"/>
                <a:cs typeface="Calibri"/>
              </a:rPr>
              <a:t> </a:t>
            </a:r>
            <a:r>
              <a:rPr dirty="0" sz="1400">
                <a:latin typeface="Calibri"/>
                <a:cs typeface="Calibri"/>
              </a:rPr>
              <a:t>el</a:t>
            </a:r>
            <a:r>
              <a:rPr dirty="0" sz="1400" spc="-40">
                <a:latin typeface="Calibri"/>
                <a:cs typeface="Calibri"/>
              </a:rPr>
              <a:t> </a:t>
            </a:r>
            <a:r>
              <a:rPr dirty="0" sz="1400">
                <a:latin typeface="Calibri"/>
                <a:cs typeface="Calibri"/>
              </a:rPr>
              <a:t>año</a:t>
            </a:r>
            <a:r>
              <a:rPr dirty="0" sz="1400" spc="-30">
                <a:latin typeface="Calibri"/>
                <a:cs typeface="Calibri"/>
              </a:rPr>
              <a:t> </a:t>
            </a:r>
            <a:r>
              <a:rPr dirty="0" sz="1400">
                <a:latin typeface="Calibri"/>
                <a:cs typeface="Calibri"/>
              </a:rPr>
              <a:t>2018.</a:t>
            </a:r>
            <a:r>
              <a:rPr dirty="0" sz="1400" spc="-25">
                <a:latin typeface="Calibri"/>
                <a:cs typeface="Calibri"/>
              </a:rPr>
              <a:t> </a:t>
            </a:r>
            <a:r>
              <a:rPr dirty="0" sz="1400">
                <a:latin typeface="Calibri"/>
                <a:cs typeface="Calibri"/>
              </a:rPr>
              <a:t>Número</a:t>
            </a:r>
            <a:r>
              <a:rPr dirty="0" sz="1400" spc="-45">
                <a:latin typeface="Calibri"/>
                <a:cs typeface="Calibri"/>
              </a:rPr>
              <a:t> </a:t>
            </a:r>
            <a:r>
              <a:rPr dirty="0" sz="1400">
                <a:latin typeface="Calibri"/>
                <a:cs typeface="Calibri"/>
              </a:rPr>
              <a:t>de</a:t>
            </a:r>
            <a:r>
              <a:rPr dirty="0" sz="1400" spc="-30">
                <a:latin typeface="Calibri"/>
                <a:cs typeface="Calibri"/>
              </a:rPr>
              <a:t> </a:t>
            </a:r>
            <a:r>
              <a:rPr dirty="0" sz="1400" spc="-10">
                <a:latin typeface="Calibri"/>
                <a:cs typeface="Calibri"/>
              </a:rPr>
              <a:t>instrumentos</a:t>
            </a:r>
            <a:r>
              <a:rPr dirty="0" sz="1400" spc="-20">
                <a:latin typeface="Calibri"/>
                <a:cs typeface="Calibri"/>
              </a:rPr>
              <a:t> </a:t>
            </a:r>
            <a:r>
              <a:rPr dirty="0" sz="1400">
                <a:latin typeface="Calibri"/>
                <a:cs typeface="Calibri"/>
              </a:rPr>
              <a:t>total</a:t>
            </a:r>
            <a:r>
              <a:rPr dirty="0" sz="1400" spc="-35">
                <a:latin typeface="Calibri"/>
                <a:cs typeface="Calibri"/>
              </a:rPr>
              <a:t> </a:t>
            </a:r>
            <a:r>
              <a:rPr dirty="0" sz="1400">
                <a:latin typeface="Calibri"/>
                <a:cs typeface="Calibri"/>
              </a:rPr>
              <a:t>2012</a:t>
            </a:r>
            <a:r>
              <a:rPr dirty="0" sz="1400" spc="-5">
                <a:latin typeface="Calibri"/>
                <a:cs typeface="Calibri"/>
              </a:rPr>
              <a:t> </a:t>
            </a:r>
            <a:r>
              <a:rPr dirty="0" sz="1400">
                <a:latin typeface="Calibri"/>
                <a:cs typeface="Calibri"/>
              </a:rPr>
              <a:t>–</a:t>
            </a:r>
            <a:r>
              <a:rPr dirty="0" sz="1400" spc="-40">
                <a:latin typeface="Calibri"/>
                <a:cs typeface="Calibri"/>
              </a:rPr>
              <a:t> </a:t>
            </a:r>
            <a:r>
              <a:rPr dirty="0" sz="1400" spc="-10">
                <a:latin typeface="Calibri"/>
                <a:cs typeface="Calibri"/>
              </a:rPr>
              <a:t>2018.</a:t>
            </a:r>
            <a:endParaRPr sz="1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370535" rIns="0" bIns="0" rtlCol="0" vert="horz">
            <a:spAutoFit/>
          </a:bodyPr>
          <a:lstStyle/>
          <a:p>
            <a:pPr marL="942340">
              <a:lnSpc>
                <a:spcPct val="100000"/>
              </a:lnSpc>
              <a:spcBef>
                <a:spcPts val="105"/>
              </a:spcBef>
            </a:pPr>
            <a:r>
              <a:rPr dirty="0" sz="4400">
                <a:latin typeface="Calibri Light"/>
                <a:cs typeface="Calibri Light"/>
              </a:rPr>
              <a:t>13</a:t>
            </a:r>
            <a:r>
              <a:rPr dirty="0" sz="4400" spc="-145">
                <a:latin typeface="Calibri Light"/>
                <a:cs typeface="Calibri Light"/>
              </a:rPr>
              <a:t> </a:t>
            </a:r>
            <a:r>
              <a:rPr dirty="0" sz="4400" spc="-45">
                <a:latin typeface="Calibri Light"/>
                <a:cs typeface="Calibri Light"/>
              </a:rPr>
              <a:t>Instrumentos</a:t>
            </a:r>
            <a:r>
              <a:rPr dirty="0" sz="4400" spc="-155">
                <a:latin typeface="Calibri Light"/>
                <a:cs typeface="Calibri Light"/>
              </a:rPr>
              <a:t> </a:t>
            </a:r>
            <a:r>
              <a:rPr dirty="0" sz="4400" spc="-25">
                <a:latin typeface="Calibri Light"/>
                <a:cs typeface="Calibri Light"/>
              </a:rPr>
              <a:t>Ocupan</a:t>
            </a:r>
            <a:r>
              <a:rPr dirty="0" sz="4400" spc="-170">
                <a:latin typeface="Calibri Light"/>
                <a:cs typeface="Calibri Light"/>
              </a:rPr>
              <a:t> </a:t>
            </a:r>
            <a:r>
              <a:rPr dirty="0" sz="4400">
                <a:latin typeface="Calibri Light"/>
                <a:cs typeface="Calibri Light"/>
              </a:rPr>
              <a:t>¾</a:t>
            </a:r>
            <a:r>
              <a:rPr dirty="0" sz="4400" spc="-150">
                <a:latin typeface="Calibri Light"/>
                <a:cs typeface="Calibri Light"/>
              </a:rPr>
              <a:t> </a:t>
            </a:r>
            <a:r>
              <a:rPr dirty="0" sz="4400">
                <a:latin typeface="Calibri Light"/>
                <a:cs typeface="Calibri Light"/>
              </a:rPr>
              <a:t>del</a:t>
            </a:r>
            <a:r>
              <a:rPr dirty="0" sz="4400" spc="-140">
                <a:latin typeface="Calibri Light"/>
                <a:cs typeface="Calibri Light"/>
              </a:rPr>
              <a:t> </a:t>
            </a:r>
            <a:r>
              <a:rPr dirty="0" sz="4400" spc="-10">
                <a:latin typeface="Calibri Light"/>
                <a:cs typeface="Calibri Light"/>
              </a:rPr>
              <a:t>Gasto</a:t>
            </a:r>
            <a:endParaRPr sz="4400">
              <a:latin typeface="Calibri Light"/>
              <a:cs typeface="Calibri Light"/>
            </a:endParaRPr>
          </a:p>
        </p:txBody>
      </p:sp>
      <p:pic>
        <p:nvPicPr>
          <p:cNvPr id="4" name="object 4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33133" y="1540065"/>
            <a:ext cx="8758935" cy="4684268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Usuario de Microsoft Office</dc:creator>
  <dc:title>Presentación de PowerPoint</dc:title>
  <dcterms:created xsi:type="dcterms:W3CDTF">2025-11-10T20:47:54Z</dcterms:created>
  <dcterms:modified xsi:type="dcterms:W3CDTF">2025-11-10T20:47:54Z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2025-11-06T00:00:00Z</vt:filetime>
  </property>
  <property fmtid="{D5CDD505-2E9C-101B-9397-08002B2CF9AE}" pid="3" name="Creator">
    <vt:lpwstr>Microsoft® PowerPoint® 2021</vt:lpwstr>
  </property>
  <property fmtid="{D5CDD505-2E9C-101B-9397-08002B2CF9AE}" pid="4" name="LastSaved">
    <vt:filetime>2025-11-10T00:00:00Z</vt:filetime>
  </property>
  <property fmtid="{D5CDD505-2E9C-101B-9397-08002B2CF9AE}" pid="5" name="Producer">
    <vt:lpwstr>Microsoft® PowerPoint® 2021</vt:lpwstr>
  </property>
</Properties>
</file>