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2" r:id="rId4"/>
    <p:sldId id="259" r:id="rId5"/>
    <p:sldId id="260" r:id="rId6"/>
    <p:sldId id="261" r:id="rId7"/>
    <p:sldId id="269" r:id="rId8"/>
    <p:sldId id="270" r:id="rId9"/>
    <p:sldId id="263" r:id="rId10"/>
    <p:sldId id="264" r:id="rId11"/>
    <p:sldId id="267" r:id="rId12"/>
    <p:sldId id="265" r:id="rId13"/>
    <p:sldId id="268" r:id="rId14"/>
    <p:sldId id="266" r:id="rId1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13"/>
    <p:restoredTop sz="94718"/>
  </p:normalViewPr>
  <p:slideViewPr>
    <p:cSldViewPr snapToGrid="0" snapToObjects="1">
      <p:cViewPr varScale="1">
        <p:scale>
          <a:sx n="83" d="100"/>
          <a:sy n="83" d="100"/>
        </p:scale>
        <p:origin x="216" y="2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AF442-B04D-954A-8729-F7F065EEED00}" type="datetimeFigureOut">
              <a:rPr lang="es-PE" smtClean="0"/>
              <a:t>24/10/25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D3C78-180E-814F-9A49-F7C645AC4D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5658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D3C78-180E-814F-9A49-F7C645AC4DF5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7466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D3C78-180E-814F-9A49-F7C645AC4DF5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3508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DCBF8-F9F2-74E4-2112-3F5981F7D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D46F0CB-1B6B-8F92-0C39-DC173C427A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3503DBE-CC4C-B9B5-BFD2-870E33E95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2E61E3-6EC9-A527-392F-03FB2A5CD5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D3C78-180E-814F-9A49-F7C645AC4DF5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4341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5A0A8-E8C0-3DE1-FAC4-3CD84B19F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D5D1EB2-85F5-6F6C-B258-80561EEB1E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AC19A76-C9F6-D6A6-4CF6-D9F1F70F1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D9916E-552F-AB64-F6B0-6E40218087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D3C78-180E-814F-9A49-F7C645AC4DF5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9882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D3C78-180E-814F-9A49-F7C645AC4DF5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7000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D3C78-180E-814F-9A49-F7C645AC4DF5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08131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20A7F-00CD-EFF0-6892-5C9D46930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E4BBD0C-6577-A040-84A0-34165D34E0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4F28CB1-0BF8-3D96-C072-D89088605F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BE96D5-4C39-FA5E-0D67-00EDB25F1B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D3C78-180E-814F-9A49-F7C645AC4DF5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7744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D3C78-180E-814F-9A49-F7C645AC4DF5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011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3096A30-20B7-7B41-B8E2-9A5F142441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3213CC9-740E-D74A-A8C9-AD2A6906A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F30E8B-7ABC-1B46-BF08-E4AAB507E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1DCA8-D3B6-AB4A-B5CA-52174133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B85D-CB9A-FD42-9EF9-971B53FE3568}" type="datetimeFigureOut">
              <a:rPr lang="es-PE" smtClean="0"/>
              <a:t>24/10/25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4AC9DA-911E-1A4A-A471-FAB2F8405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400177-370E-6042-931B-13EC3749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12F2-28C0-3A48-89D0-2AEB113C36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7224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95D9F-7974-BB4C-AC22-DB180389B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D09E38-9488-724B-A606-1A3FE1F34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11E79C-B836-684C-9EFF-865A568F6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B85D-CB9A-FD42-9EF9-971B53FE3568}" type="datetimeFigureOut">
              <a:rPr lang="es-PE" smtClean="0"/>
              <a:t>24/10/25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F2EC62-4328-494C-865F-088E728F3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A6CD0-73B2-F04F-825F-98D40EEF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12F2-28C0-3A48-89D0-2AEB113C36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226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2FB9836-A41E-D24A-B7D5-118607A1A7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15C1F9-B1A9-B246-A7A7-DBC31BC2E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71117A-A777-CB47-8801-993E1F3AE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B85D-CB9A-FD42-9EF9-971B53FE3568}" type="datetimeFigureOut">
              <a:rPr lang="es-PE" smtClean="0"/>
              <a:t>24/10/25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7CB650-B15B-CD43-B4DD-853F40175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6B78F0-FB96-DB4D-8208-43773398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12F2-28C0-3A48-89D0-2AEB113C36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8285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8B1382E-1B32-C344-AEDB-5A0BFB1F8E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0E2EC09-7FA9-6D41-BB6F-DCBE5FFE8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5C89CE-C21E-BC47-B2D9-F351FCCCF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6AC707-6C3B-234E-B0F8-9DD567162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B85D-CB9A-FD42-9EF9-971B53FE3568}" type="datetimeFigureOut">
              <a:rPr lang="es-PE" smtClean="0"/>
              <a:t>24/10/25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6029A2-B194-9441-8B84-D0EDF6A8D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61ACDF-8481-E249-A094-739C39EF2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12F2-28C0-3A48-89D0-2AEB113C36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285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2AEAFB-B839-A74F-991E-099CC0CA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3B7114-30A4-984C-A7F1-A88FC2F44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4DE200-8AFD-7340-96B2-FA9A95F4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B85D-CB9A-FD42-9EF9-971B53FE3568}" type="datetimeFigureOut">
              <a:rPr lang="es-PE" smtClean="0"/>
              <a:t>24/10/25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29817F-169E-C64D-A42F-5EFAA0B0F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A03834-39BB-9345-88B9-5A030899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12F2-28C0-3A48-89D0-2AEB113C36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109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21788-9D7A-244B-B3F5-5DB03E1A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37DF84-DDD4-CD47-840A-D418818248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713CF3-39CF-4D47-B5FF-A414C9983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22B433-15E5-CE47-B6C6-798BE624D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B85D-CB9A-FD42-9EF9-971B53FE3568}" type="datetimeFigureOut">
              <a:rPr lang="es-PE" smtClean="0"/>
              <a:t>24/10/25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B3022F-3AD5-2C41-B113-AB520AA4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7723C0-8157-F846-8E46-B85D03F43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12F2-28C0-3A48-89D0-2AEB113C36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461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D3A1B8-DADE-AF48-BDB4-ABF4E3ACA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E21831-DEE9-2243-95C9-967E8DB38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0EBD20-6B21-B846-87F5-220BE1DBE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5AA4E0-9014-7349-B8DE-056A45DB4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34410C4-CB8F-9048-8008-01BC7DC9D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E3A54D7-D9B3-8343-BD60-E4E4D373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B85D-CB9A-FD42-9EF9-971B53FE3568}" type="datetimeFigureOut">
              <a:rPr lang="es-PE" smtClean="0"/>
              <a:t>24/10/25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44EDFB8-1B51-634D-BC35-54C13441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54D6598-B2B2-7540-80FE-88CEBB0B1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12F2-28C0-3A48-89D0-2AEB113C36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098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10BA3-A702-0746-9F72-6CFB13439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CE37EA-13F4-254D-8346-941237BB6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B85D-CB9A-FD42-9EF9-971B53FE3568}" type="datetimeFigureOut">
              <a:rPr lang="es-PE" smtClean="0"/>
              <a:t>24/10/25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49FB76F-F38F-5141-A1AB-A2E68BAE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5FC0B02-C6FF-524E-A546-422A62E1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12F2-28C0-3A48-89D0-2AEB113C36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023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58A8559-C407-8A48-98D0-52C5A0A80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B85D-CB9A-FD42-9EF9-971B53FE3568}" type="datetimeFigureOut">
              <a:rPr lang="es-PE" smtClean="0"/>
              <a:t>24/10/25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2D0329-CBBF-7F41-A98F-E1ABA3ED1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24A5F6-311B-8345-9E84-ECE57A44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12F2-28C0-3A48-89D0-2AEB113C36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876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D7BFBD-A98C-5F46-93D8-7B4A5AB8D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A49C69-775E-5F4B-8D3C-548F8DBA9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5226EF-4622-AC41-9321-3A722904B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29C861-9BEB-6E4A-A8C0-3AF7172C4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B85D-CB9A-FD42-9EF9-971B53FE3568}" type="datetimeFigureOut">
              <a:rPr lang="es-PE" smtClean="0"/>
              <a:t>24/10/25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AD4AF7-E5AA-BD47-9CF3-8A390CEA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68F670-B0F0-4847-956F-B095B5F87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12F2-28C0-3A48-89D0-2AEB113C36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580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95DBF1-CFF3-CD43-A996-B814292A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C8C91F-88CC-594B-965E-0C17EB454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3B2830-E05B-A047-B7E4-3EF678E5C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81B426-72EE-6441-845C-B6C88885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B85D-CB9A-FD42-9EF9-971B53FE3568}" type="datetimeFigureOut">
              <a:rPr lang="es-PE" smtClean="0"/>
              <a:t>24/10/25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A5B327-18CA-1144-ABEB-CDE2C1470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A255B8-59FB-A143-8ECC-CC80D3A79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12F2-28C0-3A48-89D0-2AEB113C36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22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396A1B-E1D5-FF4A-ACA5-17B1B1A20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793DB8-9FCB-B94A-A4EC-D37916223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1AFD10-0BBC-1B4B-85BD-C2D99AD19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FB85D-CB9A-FD42-9EF9-971B53FE3568}" type="datetimeFigureOut">
              <a:rPr lang="es-PE" smtClean="0"/>
              <a:t>24/10/25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69597A-450A-5746-9213-1350EF385C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875094-17CA-4849-9409-4D4E869C4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212F2-28C0-3A48-89D0-2AEB113C36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093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45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B097A87-E961-E740-BDB1-5C60E48506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0723"/>
          <a:stretch>
            <a:fillRect/>
          </a:stretch>
        </p:blipFill>
        <p:spPr>
          <a:xfrm>
            <a:off x="3438504" y="1821609"/>
            <a:ext cx="8347154" cy="3788359"/>
          </a:xfrm>
          <a:prstGeom prst="rect">
            <a:avLst/>
          </a:prstGeom>
        </p:spPr>
      </p:pic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73F33B9A-591E-1448-AE53-42325E872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20" y="639944"/>
            <a:ext cx="4052454" cy="104731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B9E10A9-D5E9-9746-A5D5-ADA46D7685A8}"/>
              </a:ext>
            </a:extLst>
          </p:cNvPr>
          <p:cNvSpPr txBox="1">
            <a:spLocks/>
          </p:cNvSpPr>
          <p:nvPr/>
        </p:nvSpPr>
        <p:spPr>
          <a:xfrm>
            <a:off x="1371598" y="898526"/>
            <a:ext cx="3172693" cy="42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s-PE" sz="3200" b="1" dirty="0">
                <a:solidFill>
                  <a:srgbClr val="FF0000"/>
                </a:solidFill>
                <a:latin typeface="+mn-lt"/>
              </a:rPr>
              <a:t>Tabla de puntajes</a:t>
            </a:r>
          </a:p>
        </p:txBody>
      </p:sp>
      <p:sp>
        <p:nvSpPr>
          <p:cNvPr id="9" name="Marcador de contenido 11">
            <a:extLst>
              <a:ext uri="{FF2B5EF4-FFF2-40B4-BE49-F238E27FC236}">
                <a16:creationId xmlns:a16="http://schemas.microsoft.com/office/drawing/2014/main" id="{EB15A9E8-EBB7-D643-85EE-0DD6AD291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56" y="1945842"/>
            <a:ext cx="2413686" cy="2576731"/>
          </a:xfrm>
        </p:spPr>
        <p:txBody>
          <a:bodyPr>
            <a:normAutofit/>
          </a:bodyPr>
          <a:lstStyle/>
          <a:p>
            <a:pPr fontAlgn="base"/>
            <a:r>
              <a:rPr lang="es-PE" sz="2400" dirty="0"/>
              <a:t>El puntaje máximo alcanzable en el concepto Condiciones Priorizables es de 25 puntos.</a:t>
            </a:r>
          </a:p>
        </p:txBody>
      </p:sp>
    </p:spTree>
    <p:extLst>
      <p:ext uri="{BB962C8B-B14F-4D97-AF65-F5344CB8AC3E}">
        <p14:creationId xmlns:p14="http://schemas.microsoft.com/office/powerpoint/2010/main" val="4047329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D77F8-E1E6-2193-292A-3E5B13302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11">
            <a:extLst>
              <a:ext uri="{FF2B5EF4-FFF2-40B4-BE49-F238E27FC236}">
                <a16:creationId xmlns:a16="http://schemas.microsoft.com/office/drawing/2014/main" id="{79EA5ADB-FEDB-E06E-EAD9-26E3D0E36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55" y="1945842"/>
            <a:ext cx="3474027" cy="2028265"/>
          </a:xfrm>
        </p:spPr>
        <p:txBody>
          <a:bodyPr>
            <a:normAutofit/>
          </a:bodyPr>
          <a:lstStyle/>
          <a:p>
            <a:pPr fontAlgn="base"/>
            <a:r>
              <a:rPr lang="es-PE" sz="2400" dirty="0"/>
              <a:t>El puntaje máximo alcanzable en el concepto Condiciones Priorizables es de 25 puntos.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A89CCA6-AE64-2898-1424-ECBC016FA2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442"/>
          <a:stretch>
            <a:fillRect/>
          </a:stretch>
        </p:blipFill>
        <p:spPr>
          <a:xfrm>
            <a:off x="4151870" y="572859"/>
            <a:ext cx="7759509" cy="5519371"/>
          </a:xfrm>
          <a:prstGeom prst="rect">
            <a:avLst/>
          </a:prstGeom>
        </p:spPr>
      </p:pic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AB816CA3-EC00-2345-5875-F7A4193ED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36" y="735693"/>
            <a:ext cx="4052454" cy="104731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2393ABB-05D2-D99C-C4A5-F98C55F554A1}"/>
              </a:ext>
            </a:extLst>
          </p:cNvPr>
          <p:cNvSpPr txBox="1">
            <a:spLocks/>
          </p:cNvSpPr>
          <p:nvPr/>
        </p:nvSpPr>
        <p:spPr>
          <a:xfrm>
            <a:off x="881914" y="994275"/>
            <a:ext cx="3172693" cy="42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s-PE" sz="3200" b="1" dirty="0">
                <a:solidFill>
                  <a:srgbClr val="FF0000"/>
                </a:solidFill>
                <a:latin typeface="+mn-lt"/>
              </a:rPr>
              <a:t>Tabla de puntajes</a:t>
            </a:r>
          </a:p>
        </p:txBody>
      </p:sp>
    </p:spTree>
    <p:extLst>
      <p:ext uri="{BB962C8B-B14F-4D97-AF65-F5344CB8AC3E}">
        <p14:creationId xmlns:p14="http://schemas.microsoft.com/office/powerpoint/2010/main" val="269018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73F33B9A-591E-1448-AE53-42325E872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19" y="660725"/>
            <a:ext cx="5985163" cy="104731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B9E10A9-D5E9-9746-A5D5-ADA46D7685A8}"/>
              </a:ext>
            </a:extLst>
          </p:cNvPr>
          <p:cNvSpPr txBox="1">
            <a:spLocks/>
          </p:cNvSpPr>
          <p:nvPr/>
        </p:nvSpPr>
        <p:spPr>
          <a:xfrm>
            <a:off x="1371598" y="919307"/>
            <a:ext cx="5216238" cy="42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s-PE" sz="3200" b="1" dirty="0">
                <a:solidFill>
                  <a:srgbClr val="FF0000"/>
                </a:solidFill>
                <a:latin typeface="+mn-lt"/>
              </a:rPr>
              <a:t>Impedimentos para postular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AAFDB23A-DC8B-F14A-B840-8E9AE0B7F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927" y="1842656"/>
            <a:ext cx="7273638" cy="3879272"/>
          </a:xfrm>
        </p:spPr>
        <p:txBody>
          <a:bodyPr>
            <a:normAutofit/>
          </a:bodyPr>
          <a:lstStyle/>
          <a:p>
            <a:pPr fontAlgn="base"/>
            <a:r>
              <a:rPr lang="es-PE" sz="2000" dirty="0"/>
              <a:t>Haber culminado estudios de pregrado en una IES</a:t>
            </a:r>
          </a:p>
          <a:p>
            <a:pPr fontAlgn="base"/>
            <a:r>
              <a:rPr lang="es-PE" sz="2000" dirty="0"/>
              <a:t>Haber sido adjudicado con una beca que subvencione el Estado</a:t>
            </a:r>
          </a:p>
          <a:p>
            <a:pPr fontAlgn="base"/>
            <a:r>
              <a:rPr lang="es-PE" sz="2000" dirty="0"/>
              <a:t>Haber renunciado o haber perdido una beca o crédito educativo</a:t>
            </a:r>
          </a:p>
          <a:p>
            <a:pPr fontAlgn="base"/>
            <a:r>
              <a:rPr lang="es-PE" sz="2000" dirty="0"/>
              <a:t>Haber falseado información socioeconómica y/o académica</a:t>
            </a:r>
          </a:p>
          <a:p>
            <a:pPr fontAlgn="base"/>
            <a:r>
              <a:rPr lang="es-PE" sz="2000" dirty="0"/>
              <a:t>Haber incumplido el Compromiso de Servicio al Perú</a:t>
            </a:r>
          </a:p>
          <a:p>
            <a:pPr fontAlgn="base"/>
            <a:r>
              <a:rPr lang="es-PE" sz="2000" dirty="0"/>
              <a:t>Estar postulando a otra beca o crédito educativo</a:t>
            </a:r>
          </a:p>
          <a:p>
            <a:pPr fontAlgn="base"/>
            <a:r>
              <a:rPr lang="es-PE" sz="2000" dirty="0"/>
              <a:t>Encontrarse con la condición de becario activo</a:t>
            </a:r>
          </a:p>
          <a:p>
            <a:pPr fontAlgn="base"/>
            <a:r>
              <a:rPr lang="es-PE" sz="2000" dirty="0"/>
              <a:t>Mantener deudas actualmente exigibles por el Gobierno peruano</a:t>
            </a:r>
          </a:p>
          <a:p>
            <a:pPr fontAlgn="base"/>
            <a:r>
              <a:rPr lang="es-PE" sz="2000" dirty="0"/>
              <a:t>Más impedimentos en las Bases del concurso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2A3341B-25D0-484D-819E-0D51136B5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582" y="1625602"/>
            <a:ext cx="3138053" cy="313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32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D32F46F-DA47-F543-B4F0-A7A3D3138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83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003D100-A432-DA4A-9DFC-03D7F2ECB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2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AB54A-4D72-E344-B9DE-E549C8417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997" y="2858438"/>
            <a:ext cx="4721513" cy="1325563"/>
          </a:xfrm>
        </p:spPr>
        <p:txBody>
          <a:bodyPr>
            <a:noAutofit/>
          </a:bodyPr>
          <a:lstStyle/>
          <a:p>
            <a:pPr algn="ctr" fontAlgn="base"/>
            <a:r>
              <a:rPr lang="es-PE" sz="2400" b="1" dirty="0">
                <a:solidFill>
                  <a:srgbClr val="FF0000"/>
                </a:solidFill>
                <a:latin typeface="+mn-lt"/>
              </a:rPr>
              <a:t>¡Culmina tus estudios universitarios</a:t>
            </a:r>
            <a:br>
              <a:rPr lang="es-PE" sz="2400" b="1" dirty="0">
                <a:solidFill>
                  <a:srgbClr val="FF0000"/>
                </a:solidFill>
                <a:latin typeface="+mn-lt"/>
              </a:rPr>
            </a:br>
            <a:r>
              <a:rPr lang="es-PE" sz="2400" b="1" dirty="0">
                <a:solidFill>
                  <a:srgbClr val="FF0000"/>
                </a:solidFill>
                <a:latin typeface="+mn-lt"/>
              </a:rPr>
              <a:t>sin preocupaciones económicas!</a:t>
            </a:r>
            <a:endParaRPr lang="es-PE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61384-858A-2749-8CFC-11DB4CC05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511" y="4217919"/>
            <a:ext cx="3962399" cy="1714210"/>
          </a:xfrm>
        </p:spPr>
        <p:txBody>
          <a:bodyPr>
            <a:normAutofit lnSpcReduction="10000"/>
          </a:bodyPr>
          <a:lstStyle/>
          <a:p>
            <a:pPr fontAlgn="base"/>
            <a:r>
              <a:rPr lang="es-ES" sz="2000" dirty="0"/>
              <a:t>Concurso dirigido a estudiantes de </a:t>
            </a:r>
            <a:r>
              <a:rPr lang="es-ES" sz="2000" b="1" dirty="0"/>
              <a:t>universidades públicas</a:t>
            </a:r>
            <a:r>
              <a:rPr lang="es-ES" sz="2000" dirty="0"/>
              <a:t> con </a:t>
            </a:r>
            <a:r>
              <a:rPr lang="es-ES" sz="2000" b="1" dirty="0"/>
              <a:t>buen rendimiento académico</a:t>
            </a:r>
            <a:r>
              <a:rPr lang="es-ES" sz="2000" dirty="0"/>
              <a:t> y en condición de </a:t>
            </a:r>
            <a:r>
              <a:rPr lang="es-ES" sz="2000" b="1" dirty="0"/>
              <a:t>pobreza o pobreza extrema</a:t>
            </a:r>
            <a:r>
              <a:rPr lang="es-ES" sz="2000" dirty="0"/>
              <a:t>, según el </a:t>
            </a:r>
            <a:r>
              <a:rPr lang="es-ES" sz="2000" b="1" dirty="0" err="1"/>
              <a:t>Sisfoh</a:t>
            </a:r>
            <a:r>
              <a:rPr lang="es-ES" sz="2000" b="1" dirty="0"/>
              <a:t> del </a:t>
            </a:r>
            <a:r>
              <a:rPr lang="es-ES" sz="2000" b="1" dirty="0" err="1"/>
              <a:t>Ofis</a:t>
            </a:r>
            <a:r>
              <a:rPr lang="es-ES" sz="2000" dirty="0"/>
              <a:t>. </a:t>
            </a:r>
            <a:endParaRPr lang="es-PE" sz="1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A8841E-0F0C-D84C-9F08-2A06112597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53" r="19122"/>
          <a:stretch/>
        </p:blipFill>
        <p:spPr>
          <a:xfrm>
            <a:off x="6206836" y="0"/>
            <a:ext cx="5985163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642137EB-C9E0-174A-9F61-1A98A8460915}"/>
              </a:ext>
            </a:extLst>
          </p:cNvPr>
          <p:cNvSpPr txBox="1">
            <a:spLocks/>
          </p:cNvSpPr>
          <p:nvPr/>
        </p:nvSpPr>
        <p:spPr>
          <a:xfrm>
            <a:off x="1724496" y="2011831"/>
            <a:ext cx="29371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s-PE" b="1" dirty="0">
                <a:solidFill>
                  <a:schemeClr val="accent1"/>
                </a:solidFill>
                <a:latin typeface="+mn-lt"/>
              </a:rPr>
              <a:t>8000 BECAS</a:t>
            </a:r>
            <a:endParaRPr lang="es-PE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FE662C-6F1E-2D47-A3B8-1862D2C13908}"/>
              </a:ext>
            </a:extLst>
          </p:cNvPr>
          <p:cNvSpPr txBox="1">
            <a:spLocks/>
          </p:cNvSpPr>
          <p:nvPr/>
        </p:nvSpPr>
        <p:spPr>
          <a:xfrm>
            <a:off x="1607128" y="724260"/>
            <a:ext cx="33805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s-PE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7AF6A9F-BA97-9E4B-AC8C-112115172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496" y="356609"/>
            <a:ext cx="2937808" cy="1417782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170678D2-5BD4-A942-8712-B05C1E96CBE2}"/>
              </a:ext>
            </a:extLst>
          </p:cNvPr>
          <p:cNvSpPr txBox="1">
            <a:spLocks/>
          </p:cNvSpPr>
          <p:nvPr/>
        </p:nvSpPr>
        <p:spPr>
          <a:xfrm>
            <a:off x="2203181" y="1165223"/>
            <a:ext cx="19804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s-PE" sz="1800" b="1" dirty="0">
                <a:solidFill>
                  <a:schemeClr val="accent1"/>
                </a:solidFill>
                <a:latin typeface="+mn-lt"/>
              </a:rPr>
              <a:t>Convocatoria 2025</a:t>
            </a:r>
            <a:endParaRPr lang="es-PE" sz="18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415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73F33B9A-591E-1448-AE53-42325E872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660725"/>
            <a:ext cx="2937163" cy="104731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B9E10A9-D5E9-9746-A5D5-ADA46D7685A8}"/>
              </a:ext>
            </a:extLst>
          </p:cNvPr>
          <p:cNvSpPr txBox="1">
            <a:spLocks/>
          </p:cNvSpPr>
          <p:nvPr/>
        </p:nvSpPr>
        <p:spPr>
          <a:xfrm>
            <a:off x="1316183" y="919307"/>
            <a:ext cx="2777836" cy="42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s-PE" sz="3200" b="1" dirty="0">
                <a:solidFill>
                  <a:srgbClr val="FF0000"/>
                </a:solidFill>
                <a:latin typeface="+mn-lt"/>
              </a:rPr>
              <a:t>Cronograma</a:t>
            </a:r>
            <a:endParaRPr lang="es-PE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AAFDB23A-DC8B-F14A-B840-8E9AE0B7F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56" y="1966623"/>
            <a:ext cx="5417126" cy="3886922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s-PE" sz="2400" b="1" dirty="0"/>
              <a:t>Postulación:</a:t>
            </a:r>
            <a:r>
              <a:rPr lang="es-PE" sz="2400" dirty="0"/>
              <a:t> del 3/10/2025 al 4/11/2025 (23:59 horas)</a:t>
            </a:r>
          </a:p>
          <a:p>
            <a:pPr fontAlgn="base"/>
            <a:r>
              <a:rPr lang="es-PE" sz="2400" b="1" dirty="0"/>
              <a:t>Subsanación: </a:t>
            </a:r>
            <a:r>
              <a:rPr lang="es-PE" sz="2400" dirty="0"/>
              <a:t>del 9/10/2025 al 12/11/2025</a:t>
            </a:r>
          </a:p>
          <a:p>
            <a:pPr fontAlgn="base"/>
            <a:r>
              <a:rPr lang="es-PE" sz="2400" b="1" dirty="0"/>
              <a:t>Validación: </a:t>
            </a:r>
            <a:r>
              <a:rPr lang="es-PE" sz="2400" dirty="0"/>
              <a:t>del 9/10/2025 al 24/11/2025</a:t>
            </a:r>
          </a:p>
          <a:p>
            <a:pPr fontAlgn="base"/>
            <a:r>
              <a:rPr lang="es-PE" sz="2400" b="1" dirty="0"/>
              <a:t>Asignación de puntajes: </a:t>
            </a:r>
            <a:r>
              <a:rPr lang="es-PE" sz="2400" dirty="0"/>
              <a:t>del 25/11 al 2025 al 1/12/2025</a:t>
            </a:r>
          </a:p>
          <a:p>
            <a:pPr fontAlgn="base"/>
            <a:r>
              <a:rPr lang="es-PE" sz="2400" b="1" dirty="0"/>
              <a:t>Publicación de resultados:</a:t>
            </a:r>
            <a:r>
              <a:rPr lang="es-PE" sz="2400" dirty="0"/>
              <a:t> 2/12/2025</a:t>
            </a:r>
          </a:p>
          <a:p>
            <a:pPr fontAlgn="base"/>
            <a:r>
              <a:rPr lang="es-PE" sz="2400" b="1" dirty="0"/>
              <a:t>Aceptación de la beca:</a:t>
            </a:r>
            <a:r>
              <a:rPr lang="es-PE" sz="2400" dirty="0"/>
              <a:t> del 3/12/2025 al 10/12/2025</a:t>
            </a:r>
          </a:p>
          <a:p>
            <a:pPr fontAlgn="base"/>
            <a:r>
              <a:rPr lang="es-PE" sz="2400" b="1" dirty="0"/>
              <a:t>Publicación de lista de becarios:</a:t>
            </a:r>
            <a:r>
              <a:rPr lang="es-PE" sz="2400" dirty="0"/>
              <a:t> desde el 4/12/2025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AD3EABD-E005-D946-80C9-8A8437444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754" y="2418784"/>
            <a:ext cx="3464373" cy="243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4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A74CE95-FAD5-014E-9119-008510D54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382" y="660725"/>
            <a:ext cx="2528454" cy="1047316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4EEE0F1-DD8B-C643-91D5-F2FAB7AAA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419" y="1966623"/>
            <a:ext cx="2701636" cy="186381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C82F5CF-8A9F-E940-884C-1364A7801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600" y="2246639"/>
            <a:ext cx="2647189" cy="182625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FFDDF51-FA6A-E84A-9151-5840B8663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866" y="2156584"/>
            <a:ext cx="2533650" cy="1747925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C33AAC60-E48A-DB4B-A4A8-FFC854F03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473" y="919307"/>
            <a:ext cx="1967345" cy="424584"/>
          </a:xfrm>
        </p:spPr>
        <p:txBody>
          <a:bodyPr>
            <a:noAutofit/>
          </a:bodyPr>
          <a:lstStyle/>
          <a:p>
            <a:pPr fontAlgn="base"/>
            <a:r>
              <a:rPr lang="es-PE" sz="3200" b="1" dirty="0">
                <a:solidFill>
                  <a:srgbClr val="FF0000"/>
                </a:solidFill>
                <a:latin typeface="+mn-lt"/>
              </a:rPr>
              <a:t>Beneficios</a:t>
            </a:r>
            <a:endParaRPr lang="es-PE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BE1A5CC9-A27C-BF41-8CDE-213B1CADC724}"/>
              </a:ext>
            </a:extLst>
          </p:cNvPr>
          <p:cNvSpPr txBox="1">
            <a:spLocks/>
          </p:cNvSpPr>
          <p:nvPr/>
        </p:nvSpPr>
        <p:spPr>
          <a:xfrm>
            <a:off x="1526949" y="4072893"/>
            <a:ext cx="1947483" cy="3911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es-PE" sz="2400" b="1" dirty="0">
                <a:solidFill>
                  <a:schemeClr val="bg2">
                    <a:lumMod val="25000"/>
                  </a:schemeClr>
                </a:solidFill>
              </a:rPr>
              <a:t>Alimentación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99DB03C0-AE50-7B4A-A15F-C6D63C40519E}"/>
              </a:ext>
            </a:extLst>
          </p:cNvPr>
          <p:cNvSpPr txBox="1">
            <a:spLocks/>
          </p:cNvSpPr>
          <p:nvPr/>
        </p:nvSpPr>
        <p:spPr>
          <a:xfrm>
            <a:off x="4894524" y="4072893"/>
            <a:ext cx="2277340" cy="3911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es-PE" sz="2400" b="1" dirty="0">
                <a:solidFill>
                  <a:schemeClr val="bg2">
                    <a:lumMod val="25000"/>
                  </a:schemeClr>
                </a:solidFill>
              </a:rPr>
              <a:t>Movilidad local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2C498577-DA93-4840-9C6D-AFCCB6E2B53B}"/>
              </a:ext>
            </a:extLst>
          </p:cNvPr>
          <p:cNvSpPr txBox="1">
            <a:spLocks/>
          </p:cNvSpPr>
          <p:nvPr/>
        </p:nvSpPr>
        <p:spPr>
          <a:xfrm>
            <a:off x="8153223" y="4072893"/>
            <a:ext cx="2508027" cy="3911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es-PE" sz="2400" b="1" dirty="0">
                <a:solidFill>
                  <a:schemeClr val="bg2">
                    <a:lumMod val="25000"/>
                  </a:schemeClr>
                </a:solidFill>
              </a:rPr>
              <a:t>Útiles de escritorio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732B05D4-D1D2-AD47-BC86-2E44A8291FD9}"/>
              </a:ext>
            </a:extLst>
          </p:cNvPr>
          <p:cNvSpPr txBox="1">
            <a:spLocks/>
          </p:cNvSpPr>
          <p:nvPr/>
        </p:nvSpPr>
        <p:spPr>
          <a:xfrm>
            <a:off x="3539836" y="5265591"/>
            <a:ext cx="6329004" cy="391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es-PE" sz="2200" b="1" dirty="0">
                <a:solidFill>
                  <a:srgbClr val="FF0000"/>
                </a:solidFill>
                <a:latin typeface="+mn-lt"/>
              </a:rPr>
              <a:t>Importante: </a:t>
            </a:r>
            <a:r>
              <a:rPr lang="es-PE" sz="2200" b="1" dirty="0"/>
              <a:t> la beca también te brinda acompañamiento socioemocional y de bienestar</a:t>
            </a:r>
            <a:endParaRPr lang="es-PE" sz="2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FEE9A06-AEB5-7144-8A45-4E6ACDC545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3499" y="4738254"/>
            <a:ext cx="1443182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73F33B9A-591E-1448-AE53-42325E872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20" y="660725"/>
            <a:ext cx="4551218" cy="104731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B9E10A9-D5E9-9746-A5D5-ADA46D7685A8}"/>
              </a:ext>
            </a:extLst>
          </p:cNvPr>
          <p:cNvSpPr txBox="1">
            <a:spLocks/>
          </p:cNvSpPr>
          <p:nvPr/>
        </p:nvSpPr>
        <p:spPr>
          <a:xfrm>
            <a:off x="1274619" y="919307"/>
            <a:ext cx="4031672" cy="42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s-PE" sz="3200" b="1" dirty="0">
                <a:solidFill>
                  <a:srgbClr val="FF0000"/>
                </a:solidFill>
                <a:latin typeface="+mn-lt"/>
              </a:rPr>
              <a:t>Requisitos principales</a:t>
            </a:r>
            <a:endParaRPr lang="es-PE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AAFDB23A-DC8B-F14A-B840-8E9AE0B7F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655" y="2063605"/>
            <a:ext cx="5375563" cy="3162011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s-ES" dirty="0"/>
              <a:t>Tener nacionalidad peruana. </a:t>
            </a:r>
          </a:p>
          <a:p>
            <a:pPr fontAlgn="base"/>
            <a:r>
              <a:rPr lang="es-ES" dirty="0"/>
              <a:t>Ser estudiante de una universidad pública elegible con matrícula vigente del 2.º ciclo o año académico en adelante. </a:t>
            </a:r>
          </a:p>
          <a:p>
            <a:pPr fontAlgn="base"/>
            <a:r>
              <a:rPr lang="es-ES" dirty="0"/>
              <a:t>Acreditar buen rendimiento académico: medio superior, como mínimo. </a:t>
            </a:r>
          </a:p>
          <a:p>
            <a:pPr fontAlgn="base"/>
            <a:r>
              <a:rPr lang="es-ES" dirty="0"/>
              <a:t>Acreditar condición de pobreza o pobreza extrema, según el </a:t>
            </a:r>
            <a:r>
              <a:rPr lang="es-ES" dirty="0" err="1"/>
              <a:t>Sisfoh</a:t>
            </a:r>
            <a:r>
              <a:rPr lang="es-ES" dirty="0"/>
              <a:t> del </a:t>
            </a:r>
            <a:r>
              <a:rPr lang="es-ES" dirty="0" err="1"/>
              <a:t>Ofis</a:t>
            </a:r>
            <a:endParaRPr lang="es-ES" dirty="0"/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1368729-5C86-9041-825E-89D489225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416" y="1565564"/>
            <a:ext cx="3359728" cy="335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24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73F33B9A-591E-1448-AE53-42325E872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19" y="660725"/>
            <a:ext cx="5230089" cy="104731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B9E10A9-D5E9-9746-A5D5-ADA46D7685A8}"/>
              </a:ext>
            </a:extLst>
          </p:cNvPr>
          <p:cNvSpPr txBox="1">
            <a:spLocks/>
          </p:cNvSpPr>
          <p:nvPr/>
        </p:nvSpPr>
        <p:spPr>
          <a:xfrm>
            <a:off x="1316182" y="919307"/>
            <a:ext cx="4481945" cy="42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s-PE" sz="3200" b="1" dirty="0">
                <a:solidFill>
                  <a:srgbClr val="FF0000"/>
                </a:solidFill>
                <a:latin typeface="+mn-lt"/>
              </a:rPr>
              <a:t>Documentos obligatorios</a:t>
            </a:r>
            <a:endParaRPr lang="es-PE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AAFDB23A-DC8B-F14A-B840-8E9AE0B7F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927" y="2049750"/>
            <a:ext cx="5645728" cy="3162011"/>
          </a:xfrm>
        </p:spPr>
        <p:txBody>
          <a:bodyPr/>
          <a:lstStyle/>
          <a:p>
            <a:pPr fontAlgn="base"/>
            <a:r>
              <a:rPr lang="es-ES" dirty="0"/>
              <a:t>Constancia o certificado emitido por la universidad elegible que acredite buen rendimiento académico y periodo de matrícula </a:t>
            </a:r>
          </a:p>
          <a:p>
            <a:pPr fontAlgn="base"/>
            <a:r>
              <a:rPr lang="es-ES" dirty="0"/>
              <a:t>Declaraciones juradas y formatos generados por el Módulo de Postulación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CAF87D6-3555-5140-B348-650E83464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360" y="1708041"/>
            <a:ext cx="2837297" cy="31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0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810DF-EEDA-12C7-B267-88A786E1A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F108B320-B8AE-D955-B311-CC12D565B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96" y="212129"/>
            <a:ext cx="6010847" cy="81679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DE319CD-1B6B-F021-BC13-B003031EC187}"/>
              </a:ext>
            </a:extLst>
          </p:cNvPr>
          <p:cNvSpPr txBox="1">
            <a:spLocks/>
          </p:cNvSpPr>
          <p:nvPr/>
        </p:nvSpPr>
        <p:spPr>
          <a:xfrm>
            <a:off x="1123348" y="427171"/>
            <a:ext cx="5057995" cy="331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s-PE" sz="2400" b="1" dirty="0">
                <a:solidFill>
                  <a:srgbClr val="FF0000"/>
                </a:solidFill>
                <a:latin typeface="+mn-lt"/>
              </a:rPr>
              <a:t>Constancia de rendimiento académico</a:t>
            </a:r>
            <a:endParaRPr lang="es-PE" sz="24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B53E96F5-ADCF-C67D-81EF-A84F4A1E9E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52352"/>
              </p:ext>
            </p:extLst>
          </p:nvPr>
        </p:nvGraphicFramePr>
        <p:xfrm>
          <a:off x="466468" y="1364392"/>
          <a:ext cx="11009252" cy="4385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9252">
                  <a:extLst>
                    <a:ext uri="{9D8B030D-6E8A-4147-A177-3AD203B41FA5}">
                      <a16:colId xmlns:a16="http://schemas.microsoft.com/office/drawing/2014/main" val="3150354206"/>
                    </a:ext>
                  </a:extLst>
                </a:gridCol>
              </a:tblGrid>
              <a:tr h="330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587878"/>
                  </a:ext>
                </a:extLst>
              </a:tr>
              <a:tr h="39336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PE" sz="12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Adjuntar obligatoriamente una constancia o certificado emitido por la autoridad competente de la IES elegible que acredite los siguientes datos académicos:</a:t>
                      </a:r>
                      <a:endParaRPr lang="es-PE" sz="12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PE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la IES, sede y programa de estudios </a:t>
                      </a:r>
                      <a:endParaRPr lang="es-PE" sz="12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PE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Nombres y apellidos del estudiante </a:t>
                      </a:r>
                      <a:endParaRPr lang="es-PE" sz="12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PE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N°</a:t>
                      </a:r>
                      <a:r>
                        <a:rPr lang="es-PE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DNI </a:t>
                      </a:r>
                      <a:endParaRPr lang="es-PE" sz="12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PE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Régimen de estudios (semestral o anual)</a:t>
                      </a:r>
                      <a:endParaRPr lang="es-PE" sz="12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PE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Duración total del programa de estudios (ciclos o años académicos).</a:t>
                      </a:r>
                      <a:endParaRPr lang="es-PE" sz="12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PE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Ciclo o año y periodo académico al que corresponde el rendimiento (</a:t>
                      </a:r>
                      <a:r>
                        <a:rPr lang="es-PE" sz="1200" b="1" i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p.e</a:t>
                      </a:r>
                      <a:r>
                        <a:rPr lang="es-PE" sz="12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s-PE" sz="12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5to ciclo, 2025-1 / 4to año, 2024</a:t>
                      </a:r>
                      <a:r>
                        <a:rPr lang="es-PE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PE" sz="12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buNone/>
                      </a:pPr>
                      <a:r>
                        <a:rPr lang="es-PE" sz="12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2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buFont typeface="Calibri" panose="020F0502020204030204" pitchFamily="34" charset="0"/>
                        <a:buNone/>
                      </a:pPr>
                      <a:r>
                        <a:rPr lang="es-PE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Rendimiento académico en el último periodo académico o acumulado </a:t>
                      </a:r>
                      <a:r>
                        <a:rPr lang="es-PE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 el último período académico concluido y según la normativa de la universidad </a:t>
                      </a:r>
                      <a:r>
                        <a:rPr lang="es-PE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(año o semestre, según corresponda), que señale su pertenencia en alguno de los siguientes percentiles conforme a su reglamento o normativa vigente: </a:t>
                      </a:r>
                      <a:endParaRPr lang="es-PE" sz="12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buNone/>
                      </a:pPr>
                      <a:r>
                        <a:rPr lang="es-PE" sz="12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2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es-PE" sz="12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Primer o segundo puesto</a:t>
                      </a:r>
                      <a:endParaRPr lang="es-PE" sz="12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es-PE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Décimo superior </a:t>
                      </a:r>
                      <a:endParaRPr lang="es-PE" sz="12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es-PE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Quinto superior </a:t>
                      </a:r>
                      <a:endParaRPr lang="es-PE" sz="12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es-PE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Tercio superior </a:t>
                      </a:r>
                      <a:endParaRPr lang="es-PE" sz="12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es-PE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Medio superior, siendo este el percentil mínimo exigido para participar en el concurso</a:t>
                      </a:r>
                      <a:endParaRPr lang="es-PE" sz="12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buNone/>
                      </a:pPr>
                      <a:r>
                        <a:rPr lang="es-PE" sz="12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2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PE" sz="12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El/los documento(s) registrados deberá(n) contar con sello y firma de la autoridad competente o en su defecto con la firma digital de la misma.</a:t>
                      </a:r>
                      <a:endParaRPr lang="es-PE" sz="12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220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372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68E03-6BAD-C392-A3DD-C597931C6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A3E987D0-5396-5FE2-69DD-8C802E8007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607931"/>
              </p:ext>
            </p:extLst>
          </p:nvPr>
        </p:nvGraphicFramePr>
        <p:xfrm>
          <a:off x="174172" y="1028731"/>
          <a:ext cx="11063804" cy="4400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3804">
                  <a:extLst>
                    <a:ext uri="{9D8B030D-6E8A-4147-A177-3AD203B41FA5}">
                      <a16:colId xmlns:a16="http://schemas.microsoft.com/office/drawing/2014/main" val="3150354206"/>
                    </a:ext>
                  </a:extLst>
                </a:gridCol>
              </a:tblGrid>
              <a:tr h="376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587878"/>
                  </a:ext>
                </a:extLst>
              </a:tr>
              <a:tr h="3963443">
                <a:tc>
                  <a:txBody>
                    <a:bodyPr/>
                    <a:lstStyle/>
                    <a:p>
                      <a:r>
                        <a:rPr lang="es-P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Adjuntar obligatoriamente constancia o certificado de matrícula emitida por la autoridad competente de la IES elegible que </a:t>
                      </a:r>
                      <a:r>
                        <a:rPr lang="es-PE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acredite los siguientes datos académicos:</a:t>
                      </a:r>
                      <a:endParaRPr lang="es-PE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P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de la IES, sede y programa de estudios elegible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P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Nombres y apellidos del estudiante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PE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DNI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P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Régimen de estudios (semestral o anual)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P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Duración total del programa de estudios/carrera (ciclos o años académicos). 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P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Modalidad de estudios: presencial o semipresencial (considerados en la Lista de IES, sedes y programas de estudio elegibles).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PE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Ciclo Matriculado</a:t>
                      </a:r>
                      <a:r>
                        <a:rPr lang="es-P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según el siguiente detalle:</a:t>
                      </a:r>
                    </a:p>
                    <a:p>
                      <a:pPr lvl="0"/>
                      <a:endParaRPr lang="es-PE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es-PE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es-PE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es-PE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es-PE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es-PE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es-PE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es-PE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P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s-PE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El/los documento(s) registrados deberá(n) contar con sello y firma de la autoridad competente o en su defecto con la firma digital de la misma.</a:t>
                      </a:r>
                      <a:endParaRPr lang="es-PE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78092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FFA93C1C-0571-81BF-F54A-1A5983B1F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854" y="3661385"/>
            <a:ext cx="2531625" cy="1218930"/>
          </a:xfrm>
          <a:prstGeom prst="rect">
            <a:avLst/>
          </a:prstGeom>
        </p:spPr>
      </p:pic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3411C22D-3368-4CCE-AD30-65DD66EBA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263" y="185661"/>
            <a:ext cx="6010847" cy="81679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BA28BCDF-54D2-4B5E-BB66-0A25CB21E960}"/>
              </a:ext>
            </a:extLst>
          </p:cNvPr>
          <p:cNvSpPr txBox="1">
            <a:spLocks/>
          </p:cNvSpPr>
          <p:nvPr/>
        </p:nvSpPr>
        <p:spPr>
          <a:xfrm>
            <a:off x="2994915" y="400703"/>
            <a:ext cx="5057995" cy="331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s-PE" sz="2400" b="1" dirty="0">
                <a:solidFill>
                  <a:srgbClr val="FF0000"/>
                </a:solidFill>
                <a:latin typeface="+mn-lt"/>
              </a:rPr>
              <a:t>Constancia de matrícula</a:t>
            </a:r>
            <a:endParaRPr lang="es-PE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675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73F33B9A-591E-1448-AE53-42325E872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19" y="416124"/>
            <a:ext cx="5230089" cy="104731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B9E10A9-D5E9-9746-A5D5-ADA46D7685A8}"/>
              </a:ext>
            </a:extLst>
          </p:cNvPr>
          <p:cNvSpPr txBox="1">
            <a:spLocks/>
          </p:cNvSpPr>
          <p:nvPr/>
        </p:nvSpPr>
        <p:spPr>
          <a:xfrm>
            <a:off x="1371598" y="674706"/>
            <a:ext cx="4481945" cy="42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s-PE" sz="3200" b="1" dirty="0">
                <a:solidFill>
                  <a:srgbClr val="FF0000"/>
                </a:solidFill>
                <a:latin typeface="+mn-lt"/>
              </a:rPr>
              <a:t>Condiciones priorizables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AAFDB23A-DC8B-F14A-B840-8E9AE0B7F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1391904"/>
            <a:ext cx="8308430" cy="4719854"/>
          </a:xfrm>
        </p:spPr>
        <p:txBody>
          <a:bodyPr>
            <a:normAutofit/>
          </a:bodyPr>
          <a:lstStyle/>
          <a:p>
            <a:pPr fontAlgn="base"/>
            <a:r>
              <a:rPr lang="es-PE" sz="1800" dirty="0"/>
              <a:t>Acreditar condición de pobreza extrema, según Sisfoh</a:t>
            </a:r>
          </a:p>
          <a:p>
            <a:pPr fontAlgn="base"/>
            <a:r>
              <a:rPr lang="es-PE" sz="1800" dirty="0"/>
              <a:t>Ser víctima de la violencia ocurrida en el país durante los años 1980 y 2000</a:t>
            </a:r>
          </a:p>
          <a:p>
            <a:pPr fontAlgn="base"/>
            <a:r>
              <a:rPr lang="es-PE" sz="1800" dirty="0"/>
              <a:t>Acreditar discapacidad</a:t>
            </a:r>
          </a:p>
          <a:p>
            <a:pPr fontAlgn="base"/>
            <a:r>
              <a:rPr lang="es-PE" sz="1800" dirty="0"/>
              <a:t>Ser bombero activo o hijo de bomberos</a:t>
            </a:r>
          </a:p>
          <a:p>
            <a:pPr fontAlgn="base"/>
            <a:r>
              <a:rPr lang="es-PE" sz="1800" dirty="0"/>
              <a:t>Ser voluntario reconocido por el Ministerio de la Mujer y Poblaciones Vulnerables</a:t>
            </a:r>
          </a:p>
          <a:p>
            <a:pPr fontAlgn="base"/>
            <a:r>
              <a:rPr lang="es-PE" sz="1800" dirty="0"/>
              <a:t>Pertenecer a los distritos incorporados al ámbito del Huallaga o del Vraem</a:t>
            </a:r>
          </a:p>
          <a:p>
            <a:pPr fontAlgn="base"/>
            <a:r>
              <a:rPr lang="es-PE" sz="1800" dirty="0"/>
              <a:t>Pertenecer a comunidades nativas amazónicas, campesinas o pueblo afroperuano</a:t>
            </a:r>
          </a:p>
          <a:p>
            <a:pPr fontAlgn="base"/>
            <a:r>
              <a:rPr lang="es-PE" sz="1800" dirty="0"/>
              <a:t>Ser licenciado del Servicio Militar Voluntario</a:t>
            </a:r>
          </a:p>
          <a:p>
            <a:pPr fontAlgn="base"/>
            <a:r>
              <a:rPr lang="es-PE" sz="1800" dirty="0"/>
              <a:t>Ser parte de la población beneficiaria de la Ley que promueve la protección integral de niñas, niños y adolescentes que se encuentran en situación de orfandad</a:t>
            </a:r>
          </a:p>
          <a:p>
            <a:pPr fontAlgn="base"/>
            <a:r>
              <a:rPr lang="es-PE" sz="1800" dirty="0"/>
              <a:t>Ser parte de la población expuesta a metales pesados y otras sustancias químicas</a:t>
            </a:r>
          </a:p>
          <a:p>
            <a:pPr fontAlgn="base"/>
            <a:r>
              <a:rPr lang="es-PE" sz="1800" dirty="0"/>
              <a:t>Ser agente comunitario de salud</a:t>
            </a:r>
          </a:p>
          <a:p>
            <a:pPr fontAlgn="base"/>
            <a:r>
              <a:rPr lang="es-PE" sz="1800" dirty="0"/>
              <a:t>Haber crecido en desprotección familiar</a:t>
            </a:r>
            <a:endParaRPr lang="es-PE" sz="16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BAFCFD-D259-BD47-835E-193AFE7B2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5736" y="886998"/>
            <a:ext cx="3553690" cy="355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399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514</Words>
  <Application>Microsoft Macintosh PowerPoint</Application>
  <PresentationFormat>Panorámica</PresentationFormat>
  <Paragraphs>97</Paragraphs>
  <Slides>14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MS Mincho</vt:lpstr>
      <vt:lpstr>Aptos</vt:lpstr>
      <vt:lpstr>Arial</vt:lpstr>
      <vt:lpstr>Calibri</vt:lpstr>
      <vt:lpstr>Calibri Light</vt:lpstr>
      <vt:lpstr>Symbol</vt:lpstr>
      <vt:lpstr>Times New Roman</vt:lpstr>
      <vt:lpstr>Wingdings</vt:lpstr>
      <vt:lpstr>Tema de Office</vt:lpstr>
      <vt:lpstr>Presentación de PowerPoint</vt:lpstr>
      <vt:lpstr>¡Culmina tus estudios universitarios sin preocupaciones económicas!</vt:lpstr>
      <vt:lpstr>Presentación de PowerPoint</vt:lpstr>
      <vt:lpstr>Beneficios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JEAN PIERRE VERGARA LAO</dc:creator>
  <cp:lastModifiedBy>JEAN PIERRE VERGARA LAO</cp:lastModifiedBy>
  <cp:revision>18</cp:revision>
  <dcterms:created xsi:type="dcterms:W3CDTF">2025-10-01T15:13:32Z</dcterms:created>
  <dcterms:modified xsi:type="dcterms:W3CDTF">2025-10-24T21:18:04Z</dcterms:modified>
</cp:coreProperties>
</file>